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1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1.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7"/>
  </p:notesMasterIdLst>
  <p:sldIdLst>
    <p:sldId id="256" r:id="rId2"/>
    <p:sldId id="314" r:id="rId3"/>
    <p:sldId id="269" r:id="rId4"/>
    <p:sldId id="290" r:id="rId5"/>
    <p:sldId id="258" r:id="rId6"/>
    <p:sldId id="265" r:id="rId7"/>
    <p:sldId id="268" r:id="rId8"/>
    <p:sldId id="270" r:id="rId9"/>
    <p:sldId id="259" r:id="rId10"/>
    <p:sldId id="264" r:id="rId11"/>
    <p:sldId id="291" r:id="rId12"/>
    <p:sldId id="315" r:id="rId13"/>
    <p:sldId id="316" r:id="rId14"/>
    <p:sldId id="317" r:id="rId15"/>
    <p:sldId id="318" r:id="rId16"/>
    <p:sldId id="319" r:id="rId17"/>
    <p:sldId id="320" r:id="rId18"/>
    <p:sldId id="321" r:id="rId19"/>
    <p:sldId id="260" r:id="rId20"/>
    <p:sldId id="273" r:id="rId21"/>
    <p:sldId id="278" r:id="rId22"/>
    <p:sldId id="274" r:id="rId23"/>
    <p:sldId id="276" r:id="rId24"/>
    <p:sldId id="263" r:id="rId25"/>
    <p:sldId id="282" r:id="rId26"/>
    <p:sldId id="271" r:id="rId27"/>
    <p:sldId id="309" r:id="rId28"/>
    <p:sldId id="310" r:id="rId29"/>
    <p:sldId id="293" r:id="rId30"/>
    <p:sldId id="294" r:id="rId31"/>
    <p:sldId id="306" r:id="rId32"/>
    <p:sldId id="308" r:id="rId33"/>
    <p:sldId id="301" r:id="rId34"/>
    <p:sldId id="303" r:id="rId35"/>
    <p:sldId id="311" r:id="rId36"/>
    <p:sldId id="313" r:id="rId37"/>
    <p:sldId id="307" r:id="rId38"/>
    <p:sldId id="295" r:id="rId39"/>
    <p:sldId id="296" r:id="rId40"/>
    <p:sldId id="297" r:id="rId41"/>
    <p:sldId id="298" r:id="rId42"/>
    <p:sldId id="299" r:id="rId43"/>
    <p:sldId id="300" r:id="rId44"/>
    <p:sldId id="266" r:id="rId45"/>
    <p:sldId id="275" r:id="rId46"/>
    <p:sldId id="287" r:id="rId47"/>
    <p:sldId id="288" r:id="rId48"/>
    <p:sldId id="261" r:id="rId49"/>
    <p:sldId id="284" r:id="rId50"/>
    <p:sldId id="283" r:id="rId51"/>
    <p:sldId id="279" r:id="rId52"/>
    <p:sldId id="285" r:id="rId53"/>
    <p:sldId id="286" r:id="rId54"/>
    <p:sldId id="280" r:id="rId55"/>
    <p:sldId id="322" r:id="rId56"/>
  </p:sldIdLst>
  <p:sldSz cx="12192000" cy="6858000"/>
  <p:notesSz cx="9939338" cy="6807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23D"/>
    <a:srgbClr val="F909FF"/>
    <a:srgbClr val="2828FE"/>
    <a:srgbClr val="F3C647"/>
    <a:srgbClr val="6666FF"/>
    <a:srgbClr val="FFFFFF"/>
    <a:srgbClr val="668CFF"/>
    <a:srgbClr val="66D9FF"/>
    <a:srgbClr val="00BFF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9352" autoAdjust="0"/>
  </p:normalViewPr>
  <p:slideViewPr>
    <p:cSldViewPr snapToGrid="0">
      <p:cViewPr>
        <p:scale>
          <a:sx n="200" d="100"/>
          <a:sy n="200" d="100"/>
        </p:scale>
        <p:origin x="-3852" y="-1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307047" cy="341542"/>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629992" y="1"/>
            <a:ext cx="4307047" cy="341542"/>
          </a:xfrm>
          <a:prstGeom prst="rect">
            <a:avLst/>
          </a:prstGeom>
        </p:spPr>
        <p:txBody>
          <a:bodyPr vert="horz" lIns="91440" tIns="45720" rIns="91440" bIns="45720" rtlCol="0"/>
          <a:lstStyle>
            <a:lvl1pPr algn="r">
              <a:defRPr sz="1200"/>
            </a:lvl1pPr>
          </a:lstStyle>
          <a:p>
            <a:fld id="{2F6C1465-FF90-4BDB-890D-FF41C83DB34B}" type="datetimeFigureOut">
              <a:rPr kumimoji="1" lang="ja-JP" altLang="en-US" smtClean="0"/>
              <a:t>2022/2/9</a:t>
            </a:fld>
            <a:endParaRPr kumimoji="1" lang="ja-JP" altLang="en-US" dirty="0"/>
          </a:p>
        </p:txBody>
      </p:sp>
      <p:sp>
        <p:nvSpPr>
          <p:cNvPr id="4" name="スライド イメージ プレースホルダー 3"/>
          <p:cNvSpPr>
            <a:spLocks noGrp="1" noRot="1" noChangeAspect="1"/>
          </p:cNvSpPr>
          <p:nvPr>
            <p:ph type="sldImg" idx="2"/>
          </p:nvPr>
        </p:nvSpPr>
        <p:spPr>
          <a:xfrm>
            <a:off x="2928938" y="850900"/>
            <a:ext cx="4081462" cy="229711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93934" y="3275965"/>
            <a:ext cx="7951470" cy="268033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465659"/>
            <a:ext cx="4307047" cy="341541"/>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629992" y="6465659"/>
            <a:ext cx="4307047" cy="341541"/>
          </a:xfrm>
          <a:prstGeom prst="rect">
            <a:avLst/>
          </a:prstGeom>
        </p:spPr>
        <p:txBody>
          <a:bodyPr vert="horz" lIns="91440" tIns="45720" rIns="91440" bIns="45720" rtlCol="0" anchor="b"/>
          <a:lstStyle>
            <a:lvl1pPr algn="r">
              <a:defRPr sz="1200"/>
            </a:lvl1pPr>
          </a:lstStyle>
          <a:p>
            <a:fld id="{1FAEDA54-929C-4045-8E1E-C372BFD9EB22}" type="slidenum">
              <a:rPr kumimoji="1" lang="ja-JP" altLang="en-US" smtClean="0"/>
              <a:t>‹#›</a:t>
            </a:fld>
            <a:endParaRPr kumimoji="1" lang="ja-JP" altLang="en-US" dirty="0"/>
          </a:p>
        </p:txBody>
      </p:sp>
    </p:spTree>
    <p:extLst>
      <p:ext uri="{BB962C8B-B14F-4D97-AF65-F5344CB8AC3E}">
        <p14:creationId xmlns:p14="http://schemas.microsoft.com/office/powerpoint/2010/main" val="2215643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前に示します題目にて，杉山研究室</a:t>
            </a:r>
            <a:r>
              <a:rPr kumimoji="1" lang="en-US" altLang="ja-JP" dirty="0"/>
              <a:t>M2</a:t>
            </a:r>
            <a:r>
              <a:rPr kumimoji="1" lang="ja-JP" altLang="en-US" dirty="0"/>
              <a:t>の丹羽が発表させていただきます．よろしくお願いします．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a:t>
            </a:fld>
            <a:endParaRPr kumimoji="1" lang="ja-JP" altLang="en-US" dirty="0"/>
          </a:p>
        </p:txBody>
      </p:sp>
    </p:spTree>
    <p:extLst>
      <p:ext uri="{BB962C8B-B14F-4D97-AF65-F5344CB8AC3E}">
        <p14:creationId xmlns:p14="http://schemas.microsoft.com/office/powerpoint/2010/main" val="26385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一例として</a:t>
            </a:r>
            <a:endParaRPr kumimoji="1" lang="en-US" altLang="ja-JP" dirty="0"/>
          </a:p>
          <a:p>
            <a:r>
              <a:rPr kumimoji="1" lang="ja-JP" altLang="en-US" dirty="0"/>
              <a:t>応力と</a:t>
            </a:r>
            <a:endParaRPr kumimoji="1" lang="en-US" altLang="ja-JP" dirty="0"/>
          </a:p>
          <a:p>
            <a:r>
              <a:rPr kumimoji="1" lang="ja-JP" altLang="en-US" dirty="0"/>
              <a:t>低応力領域では，</a:t>
            </a:r>
            <a:r>
              <a:rPr kumimoji="1" lang="en-US" altLang="ja-JP" dirty="0"/>
              <a:t>G’</a:t>
            </a:r>
            <a:r>
              <a:rPr kumimoji="1" lang="ja-JP" altLang="en-US" dirty="0"/>
              <a:t>のほうのが大きく，</a:t>
            </a:r>
            <a:r>
              <a:rPr kumimoji="1" lang="en-US" altLang="ja-JP" dirty="0"/>
              <a:t>tan eta</a:t>
            </a:r>
            <a:r>
              <a:rPr kumimoji="1" lang="ja-JP" altLang="en-US" dirty="0"/>
              <a:t>も</a:t>
            </a:r>
            <a:r>
              <a:rPr kumimoji="1" lang="en-US" altLang="ja-JP" dirty="0"/>
              <a:t>1</a:t>
            </a:r>
            <a:r>
              <a:rPr kumimoji="1" lang="ja-JP" altLang="en-US" dirty="0"/>
              <a:t>より小さい弾性的</a:t>
            </a:r>
            <a:endParaRPr kumimoji="1" lang="en-US" altLang="ja-JP" dirty="0"/>
          </a:p>
          <a:p>
            <a:r>
              <a:rPr kumimoji="1" lang="ja-JP" altLang="en-US" dirty="0"/>
              <a:t>応力が大きくなるとある点で</a:t>
            </a:r>
            <a:r>
              <a:rPr kumimoji="1" lang="en-US" altLang="ja-JP" dirty="0"/>
              <a:t>G’</a:t>
            </a:r>
            <a:r>
              <a:rPr kumimoji="1" lang="ja-JP" altLang="en-US" dirty="0"/>
              <a:t>と</a:t>
            </a:r>
            <a:r>
              <a:rPr kumimoji="1" lang="en-US" altLang="ja-JP" dirty="0"/>
              <a:t>G’’</a:t>
            </a:r>
            <a:r>
              <a:rPr kumimoji="1" lang="ja-JP" altLang="en-US" dirty="0"/>
              <a:t>の大小関係が入れ替わり</a:t>
            </a:r>
            <a:r>
              <a:rPr kumimoji="1" lang="en-US" altLang="ja-JP" dirty="0"/>
              <a:t>tan eta</a:t>
            </a:r>
            <a:r>
              <a:rPr kumimoji="1" lang="ja-JP" altLang="en-US" dirty="0"/>
              <a:t>が</a:t>
            </a:r>
            <a:r>
              <a:rPr kumimoji="1" lang="en-US" altLang="ja-JP" dirty="0"/>
              <a:t>1</a:t>
            </a:r>
            <a:r>
              <a:rPr kumimoji="1" lang="ja-JP" altLang="en-US" dirty="0"/>
              <a:t>を超えます．その点の応力を</a:t>
            </a:r>
            <a:r>
              <a:rPr kumimoji="1" lang="en-US" altLang="ja-JP" dirty="0"/>
              <a:t>tau 0</a:t>
            </a:r>
            <a:r>
              <a:rPr kumimoji="1" lang="ja-JP" altLang="en-US" dirty="0"/>
              <a:t>とします．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13</a:t>
            </a:fld>
            <a:endParaRPr kumimoji="1" lang="ja-JP" altLang="en-US" dirty="0"/>
          </a:p>
        </p:txBody>
      </p:sp>
    </p:spTree>
    <p:extLst>
      <p:ext uri="{BB962C8B-B14F-4D97-AF65-F5344CB8AC3E}">
        <p14:creationId xmlns:p14="http://schemas.microsoft.com/office/powerpoint/2010/main" val="132702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粘性、弾性による影響を評価する指標として、貯蔵弾性率と損失弾性率があげられます。</a:t>
            </a:r>
            <a:endParaRPr kumimoji="1" lang="en-US" altLang="ja-JP" dirty="0"/>
          </a:p>
          <a:p>
            <a:r>
              <a:rPr kumimoji="1" lang="ja-JP" altLang="en-US" dirty="0"/>
              <a:t>貯蔵弾性率は弾性影響を、損失弾性率は粘性影響を表します。</a:t>
            </a:r>
            <a:endParaRPr kumimoji="1" lang="en-US" altLang="ja-JP" dirty="0"/>
          </a:p>
          <a:p>
            <a:r>
              <a:rPr kumimoji="1" lang="ja-JP" altLang="en-US" dirty="0"/>
              <a:t>ここで、球によって駆動される応力、球周囲のバルク領域における応力、超音波照射による応力</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29</a:t>
            </a:fld>
            <a:endParaRPr kumimoji="1" lang="ja-JP" altLang="en-US" dirty="0"/>
          </a:p>
        </p:txBody>
      </p:sp>
    </p:spTree>
    <p:extLst>
      <p:ext uri="{BB962C8B-B14F-4D97-AF65-F5344CB8AC3E}">
        <p14:creationId xmlns:p14="http://schemas.microsoft.com/office/powerpoint/2010/main" val="2789624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続いて，粘弾性特性と濃度の関係性に関して，代表的なものを前に示します．</a:t>
            </a:r>
            <a:endParaRPr kumimoji="1" lang="en-US" altLang="ja-JP" dirty="0"/>
          </a:p>
          <a:p>
            <a:r>
              <a:rPr kumimoji="1" lang="ja-JP" altLang="en-US" dirty="0"/>
              <a:t>濃度が上昇していくにつれて，</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33</a:t>
            </a:fld>
            <a:endParaRPr kumimoji="1" lang="ja-JP" altLang="en-US" dirty="0"/>
          </a:p>
        </p:txBody>
      </p:sp>
    </p:spTree>
    <p:extLst>
      <p:ext uri="{BB962C8B-B14F-4D97-AF65-F5344CB8AC3E}">
        <p14:creationId xmlns:p14="http://schemas.microsoft.com/office/powerpoint/2010/main" val="68941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先ほどの応力と貯蔵弾性率</a:t>
            </a:r>
            <a:r>
              <a:rPr kumimoji="1" lang="en-US" altLang="ja-JP" dirty="0"/>
              <a:t>/</a:t>
            </a:r>
            <a:r>
              <a:rPr kumimoji="1" lang="ja-JP" altLang="en-US" dirty="0"/>
              <a:t>損失弾性率の濃度別のグラフを重ね合わせた結果，次に示すグラフのようになった．</a:t>
            </a:r>
            <a:endParaRPr kumimoji="1" lang="en-US" altLang="ja-JP" dirty="0"/>
          </a:p>
          <a:p>
            <a:r>
              <a:rPr kumimoji="1" lang="ja-JP" altLang="en-US" dirty="0"/>
              <a:t>濃度が上昇するにつれて，貯蔵弾性率</a:t>
            </a:r>
            <a:r>
              <a:rPr kumimoji="1" lang="en-US" altLang="ja-JP" dirty="0"/>
              <a:t>/</a:t>
            </a:r>
            <a:r>
              <a:rPr kumimoji="1" lang="ja-JP" altLang="en-US" dirty="0"/>
              <a:t>損失弾性率は大きくなりました．また，</a:t>
            </a:r>
            <a:r>
              <a:rPr kumimoji="1" lang="en-US" altLang="ja-JP" dirty="0"/>
              <a:t>tan</a:t>
            </a:r>
            <a:r>
              <a:rPr kumimoji="1" lang="ja-JP" altLang="en-US" dirty="0"/>
              <a:t>（</a:t>
            </a:r>
            <a:r>
              <a:rPr kumimoji="1" lang="en-US" altLang="ja-JP" dirty="0"/>
              <a:t>δ</a:t>
            </a:r>
            <a:r>
              <a:rPr kumimoji="1" lang="ja-JP" altLang="en-US" dirty="0"/>
              <a:t>）が</a:t>
            </a:r>
            <a:r>
              <a:rPr kumimoji="1" lang="en-US" altLang="ja-JP" dirty="0"/>
              <a:t>1</a:t>
            </a:r>
            <a:r>
              <a:rPr kumimoji="1" lang="ja-JP" altLang="en-US" dirty="0"/>
              <a:t>となる応力も上昇しました．</a:t>
            </a:r>
            <a:endParaRPr kumimoji="1" lang="en-US" altLang="ja-JP" dirty="0"/>
          </a:p>
          <a:p>
            <a:r>
              <a:rPr kumimoji="1" lang="ja-JP" altLang="en-US" dirty="0"/>
              <a:t>加えて，損失係数</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34</a:t>
            </a:fld>
            <a:endParaRPr kumimoji="1" lang="ja-JP" altLang="en-US" dirty="0"/>
          </a:p>
        </p:txBody>
      </p:sp>
    </p:spTree>
    <p:extLst>
      <p:ext uri="{BB962C8B-B14F-4D97-AF65-F5344CB8AC3E}">
        <p14:creationId xmlns:p14="http://schemas.microsoft.com/office/powerpoint/2010/main" val="138938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まず初めに，今回実験に用いる擬塑性流体について説明させていただきます．</a:t>
            </a:r>
            <a:endParaRPr kumimoji="1" lang="en-US" altLang="ja-JP" dirty="0"/>
          </a:p>
          <a:p>
            <a:r>
              <a:rPr kumimoji="1" lang="ja-JP" altLang="en-US" dirty="0"/>
              <a:t>擬塑性流体は非ニュートン流体の</a:t>
            </a:r>
            <a:r>
              <a:rPr kumimoji="1" lang="en-US" altLang="ja-JP" dirty="0"/>
              <a:t>1</a:t>
            </a:r>
            <a:r>
              <a:rPr kumimoji="1" lang="ja-JP" altLang="en-US" dirty="0"/>
              <a:t>種です．ニュートン流体は，水やシリコーンオイルなどがあげられます．これらは，図の様にせん断速度に依存せず粘度が一定です．</a:t>
            </a:r>
            <a:endParaRPr kumimoji="1" lang="en-US" altLang="ja-JP" dirty="0"/>
          </a:p>
          <a:p>
            <a:r>
              <a:rPr kumimoji="1" lang="ja-JP" altLang="en-US" dirty="0"/>
              <a:t>一方で非ニュートン流体は，応力とせん断速度の関係は非線形となっています．非ニュートン流体の代表例として，</a:t>
            </a:r>
            <a:r>
              <a:rPr kumimoji="1" lang="en-US" altLang="ja-JP" dirty="0"/>
              <a:t>Shear-</a:t>
            </a:r>
            <a:r>
              <a:rPr kumimoji="1" lang="en-US" altLang="ja-JP" dirty="0" err="1"/>
              <a:t>thickiening</a:t>
            </a:r>
            <a:r>
              <a:rPr kumimoji="1" lang="ja-JP" altLang="en-US" dirty="0"/>
              <a:t>流体や</a:t>
            </a:r>
            <a:r>
              <a:rPr kumimoji="1" lang="en-US" altLang="ja-JP" dirty="0"/>
              <a:t>Shear-</a:t>
            </a:r>
            <a:r>
              <a:rPr kumimoji="1" lang="en-US" altLang="ja-JP" dirty="0" err="1"/>
              <a:t>thining</a:t>
            </a:r>
            <a:r>
              <a:rPr kumimoji="1" lang="ja-JP" altLang="en-US" dirty="0"/>
              <a:t>流体をあげることができます。</a:t>
            </a:r>
            <a:endParaRPr kumimoji="1" lang="en-US" altLang="ja-JP" dirty="0"/>
          </a:p>
          <a:p>
            <a:r>
              <a:rPr kumimoji="1" lang="en-US" altLang="ja-JP" dirty="0"/>
              <a:t>Shear-</a:t>
            </a:r>
            <a:r>
              <a:rPr kumimoji="1" lang="en-US" altLang="ja-JP" dirty="0" err="1"/>
              <a:t>thickiening</a:t>
            </a:r>
            <a:r>
              <a:rPr kumimoji="1" lang="ja-JP" altLang="en-US" dirty="0"/>
              <a:t>流体は、せん断速度が増加すると粘度が増加します。一方で、</a:t>
            </a:r>
            <a:r>
              <a:rPr kumimoji="1" lang="en-US" altLang="ja-JP" dirty="0"/>
              <a:t>Shear-</a:t>
            </a:r>
            <a:r>
              <a:rPr kumimoji="1" lang="en-US" altLang="ja-JP" dirty="0" err="1"/>
              <a:t>thining</a:t>
            </a:r>
            <a:r>
              <a:rPr kumimoji="1" lang="ja-JP" altLang="en-US" dirty="0"/>
              <a:t>流体はせん断速度が減少すると粘度が減少します。</a:t>
            </a:r>
            <a:endParaRPr kumimoji="1" lang="en-US" altLang="ja-JP" dirty="0"/>
          </a:p>
          <a:p>
            <a:endParaRPr kumimoji="1" lang="en-US" altLang="ja-JP" dirty="0"/>
          </a:p>
          <a:p>
            <a:r>
              <a:rPr kumimoji="1" lang="ja-JP" altLang="en-US" dirty="0"/>
              <a:t>今回扱う、擬塑性流体は</a:t>
            </a:r>
            <a:r>
              <a:rPr kumimoji="1" lang="en-US" altLang="ja-JP" dirty="0"/>
              <a:t>Shear-</a:t>
            </a:r>
            <a:r>
              <a:rPr kumimoji="1" lang="en-US" altLang="ja-JP" dirty="0" err="1"/>
              <a:t>thining</a:t>
            </a:r>
            <a:r>
              <a:rPr kumimoji="1" lang="ja-JP" altLang="en-US" dirty="0"/>
              <a:t>性を持った流体となります。この擬塑性流体の一例として、泥やポリマー、血液といったものをあげることができます。</a:t>
            </a:r>
            <a:endParaRPr kumimoji="1" lang="en-US" altLang="ja-JP" dirty="0"/>
          </a:p>
          <a:p>
            <a:r>
              <a:rPr kumimoji="1" lang="ja-JP" altLang="en-US" dirty="0"/>
              <a:t>これら、せん断速度と粘度の関係性を表すモデルの一つとして、</a:t>
            </a:r>
            <a:r>
              <a:rPr kumimoji="1" lang="en-US" altLang="ja-JP" dirty="0"/>
              <a:t>power-Law</a:t>
            </a:r>
            <a:r>
              <a:rPr kumimoji="1" lang="ja-JP" altLang="en-US" dirty="0"/>
              <a:t>モデルが存在します。この</a:t>
            </a:r>
            <a:r>
              <a:rPr kumimoji="1" lang="en-US" altLang="ja-JP" dirty="0"/>
              <a:t>power-Law</a:t>
            </a:r>
            <a:r>
              <a:rPr kumimoji="1" lang="ja-JP" altLang="en-US" dirty="0"/>
              <a:t>モデルは、粘性係数と指数を用いて、せん断速度と粘度の関係を表しています。</a:t>
            </a:r>
            <a:endParaRPr kumimoji="1" lang="en-US" altLang="ja-JP" dirty="0"/>
          </a:p>
          <a:p>
            <a:r>
              <a:rPr kumimoji="1" lang="ja-JP" altLang="en-US" dirty="0"/>
              <a:t>この指数が</a:t>
            </a:r>
            <a:r>
              <a:rPr kumimoji="1" lang="en-US" altLang="ja-JP" dirty="0"/>
              <a:t>1</a:t>
            </a:r>
            <a:r>
              <a:rPr kumimoji="1" lang="ja-JP" altLang="en-US" dirty="0"/>
              <a:t>となると、粘度はせん断速度に寄らないためニュートン流体となります。一方で</a:t>
            </a:r>
            <a:r>
              <a:rPr kumimoji="1" lang="en-US" altLang="ja-JP" dirty="0"/>
              <a:t>Share-</a:t>
            </a:r>
            <a:r>
              <a:rPr kumimoji="1" lang="en-US" altLang="ja-JP" dirty="0" err="1"/>
              <a:t>Thining</a:t>
            </a:r>
            <a:r>
              <a:rPr kumimoji="1" lang="ja-JP" altLang="en-US" dirty="0"/>
              <a:t>を持った流体はこの指数</a:t>
            </a:r>
            <a:r>
              <a:rPr kumimoji="1" lang="en-US" altLang="ja-JP" dirty="0"/>
              <a:t>n</a:t>
            </a:r>
            <a:r>
              <a:rPr kumimoji="1" lang="ja-JP" altLang="en-US" dirty="0"/>
              <a:t>は</a:t>
            </a:r>
            <a:r>
              <a:rPr kumimoji="1" lang="en-US" altLang="ja-JP" dirty="0"/>
              <a:t>0</a:t>
            </a:r>
            <a:r>
              <a:rPr kumimoji="1" lang="ja-JP" altLang="en-US" dirty="0"/>
              <a:t>から</a:t>
            </a:r>
            <a:r>
              <a:rPr kumimoji="1" lang="en-US" altLang="ja-JP" dirty="0"/>
              <a:t>1</a:t>
            </a:r>
            <a:r>
              <a:rPr kumimoji="1" lang="ja-JP" altLang="en-US" dirty="0"/>
              <a:t>までの値をとり、せん断速度が増加すると粘度が減少することが分かります。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a:t>
            </a:fld>
            <a:endParaRPr kumimoji="1" lang="ja-JP" altLang="en-US" dirty="0"/>
          </a:p>
        </p:txBody>
      </p:sp>
    </p:spTree>
    <p:extLst>
      <p:ext uri="{BB962C8B-B14F-4D97-AF65-F5344CB8AC3E}">
        <p14:creationId xmlns:p14="http://schemas.microsoft.com/office/powerpoint/2010/main" val="28350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続いて、擬塑性流体中を運動する分散体に関する、先行研究を示します。アリゴとマッキンリーは擬塑性流体中を移動する粒子周りの速度場を数値計算より明らかにしました。</a:t>
            </a:r>
            <a:endParaRPr kumimoji="1" lang="en-US" altLang="ja-JP" dirty="0"/>
          </a:p>
          <a:p>
            <a:r>
              <a:rPr kumimoji="1" lang="ja-JP" altLang="en-US" dirty="0"/>
              <a:t>右側に示しますオオタらは，擬塑性流体中を上昇する液滴に関して、その周囲の粘度場の変化を数値計算を用いて調査しました。</a:t>
            </a:r>
            <a:endParaRPr kumimoji="1" lang="en-US" altLang="ja-JP" dirty="0"/>
          </a:p>
          <a:p>
            <a:r>
              <a:rPr kumimoji="1" lang="ja-JP" altLang="en-US" dirty="0"/>
              <a:t>一方で、ジャンらは擬塑性流体中を上昇する気泡に関して，数値計算を用いて粘度分布の解析を行いました．</a:t>
            </a:r>
            <a:endParaRPr kumimoji="1" lang="en-US" altLang="ja-JP" dirty="0"/>
          </a:p>
          <a:p>
            <a:r>
              <a:rPr kumimoji="1" lang="ja-JP" altLang="en-US" dirty="0"/>
              <a:t>前に示します通り，液滴，気泡の後流において粘度場が低減している領域が確認されます．</a:t>
            </a:r>
            <a:endParaRPr kumimoji="1" lang="en-US" altLang="ja-JP" dirty="0"/>
          </a:p>
          <a:p>
            <a:r>
              <a:rPr kumimoji="1" lang="ja-JP" altLang="en-US" dirty="0"/>
              <a:t>また、擬塑性流体に圧力振動を与え、擬塑性流体中を移動する物体の運動を促進する研究も行われています。</a:t>
            </a:r>
            <a:endParaRPr kumimoji="1" lang="en-US" altLang="ja-JP" dirty="0"/>
          </a:p>
          <a:p>
            <a:r>
              <a:rPr kumimoji="1" lang="ja-JP" altLang="en-US" dirty="0"/>
              <a:t>山田らは擬塑性流体中を運動する気泡に対して圧力振動を与え気泡を膨脹・収縮させ、周囲の粘度を低減させ、上昇速度の向上を図りました。</a:t>
            </a:r>
            <a:endParaRPr kumimoji="1" lang="en-US" altLang="ja-JP" dirty="0"/>
          </a:p>
          <a:p>
            <a:r>
              <a:rPr kumimoji="1" lang="ja-JP" altLang="en-US" dirty="0"/>
              <a:t>うぃるでんばーぐらは、擬塑性流体に圧力振動を与え、沈降する物体の運動の促進を図りました。</a:t>
            </a:r>
            <a:endParaRPr kumimoji="1" lang="en-US" altLang="ja-JP" dirty="0"/>
          </a:p>
          <a:p>
            <a:r>
              <a:rPr kumimoji="1" lang="ja-JP" altLang="en-US" dirty="0"/>
              <a:t>この様に、擬塑性流体に圧力振動を与え、その運動を促進する研究は行われています。</a:t>
            </a:r>
            <a:endParaRPr kumimoji="1" lang="en-US" altLang="ja-JP" dirty="0"/>
          </a:p>
          <a:p>
            <a:endParaRPr kumimoji="1" lang="en-US" altLang="ja-JP" dirty="0"/>
          </a:p>
          <a:p>
            <a:r>
              <a:rPr kumimoji="1" lang="ja-JP" altLang="en-US" dirty="0"/>
              <a:t>一方で、我々の系で落下する剛体球に対し、超音波照射を行うことにより、高速化のメカニズムに関して議論をしていきます。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a:p>
            <a:endParaRPr kumimoji="1" lang="en-US" altLang="ja-JP" dirty="0"/>
          </a:p>
          <a:p>
            <a:r>
              <a:rPr kumimoji="1" lang="ja-JP" altLang="en-US" dirty="0"/>
              <a:t>これらの研究より、分散体の運動に対する、擬塑性流体の粘度変化による影響が明らかにされました。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a:t>
            </a:fld>
            <a:endParaRPr kumimoji="1" lang="ja-JP" altLang="en-US"/>
          </a:p>
        </p:txBody>
      </p:sp>
    </p:spTree>
    <p:extLst>
      <p:ext uri="{BB962C8B-B14F-4D97-AF65-F5344CB8AC3E}">
        <p14:creationId xmlns:p14="http://schemas.microsoft.com/office/powerpoint/2010/main" val="144391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本研究における実験系を示します．超音波照射された擬塑性流体中を球が落下する系となります．</a:t>
            </a:r>
            <a:endParaRPr kumimoji="1" lang="en-US" altLang="ja-JP" dirty="0"/>
          </a:p>
          <a:p>
            <a:endParaRPr kumimoji="1" lang="en-US" altLang="ja-JP" dirty="0"/>
          </a:p>
          <a:p>
            <a:r>
              <a:rPr kumimoji="1" lang="ja-JP" altLang="en-US" dirty="0"/>
              <a:t>落下する球周囲のせん断領域に関して考えます。球の落下により球周囲にせん断が誘起され、そのせん断速度は終端速度を半径で除した形で近似されます。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4</a:t>
            </a:fld>
            <a:endParaRPr kumimoji="1" lang="ja-JP" altLang="en-US" dirty="0"/>
          </a:p>
        </p:txBody>
      </p:sp>
    </p:spTree>
    <p:extLst>
      <p:ext uri="{BB962C8B-B14F-4D97-AF65-F5344CB8AC3E}">
        <p14:creationId xmlns:p14="http://schemas.microsoft.com/office/powerpoint/2010/main" val="134180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縦軸は球の落下速度，横軸は時間です．</a:t>
            </a:r>
            <a:endParaRPr kumimoji="1" lang="en-US" altLang="ja-JP" dirty="0"/>
          </a:p>
          <a:p>
            <a:r>
              <a:rPr kumimoji="1" lang="ja-JP" altLang="en-US" dirty="0"/>
              <a:t>超音波照射を行うと、落下速度が増加していることが分かります．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5</a:t>
            </a:fld>
            <a:endParaRPr kumimoji="1" lang="ja-JP" altLang="en-US" dirty="0"/>
          </a:p>
        </p:txBody>
      </p:sp>
    </p:spTree>
    <p:extLst>
      <p:ext uri="{BB962C8B-B14F-4D97-AF65-F5344CB8AC3E}">
        <p14:creationId xmlns:p14="http://schemas.microsoft.com/office/powerpoint/2010/main" val="4171727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6</a:t>
            </a:fld>
            <a:endParaRPr kumimoji="1" lang="ja-JP" altLang="en-US" dirty="0"/>
          </a:p>
        </p:txBody>
      </p:sp>
    </p:spTree>
    <p:extLst>
      <p:ext uri="{BB962C8B-B14F-4D97-AF65-F5344CB8AC3E}">
        <p14:creationId xmlns:p14="http://schemas.microsoft.com/office/powerpoint/2010/main" val="402116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真空ポンプで球の把持を行う</a:t>
            </a:r>
            <a:endParaRPr kumimoji="1" lang="en-US" altLang="ja-JP" dirty="0"/>
          </a:p>
          <a:p>
            <a:r>
              <a:rPr kumimoji="1" lang="ja-JP" altLang="en-US" dirty="0"/>
              <a:t>その様子をハイスピードカメラを用いて連続画像として取得</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9</a:t>
            </a:fld>
            <a:endParaRPr kumimoji="1" lang="ja-JP" altLang="en-US"/>
          </a:p>
        </p:txBody>
      </p:sp>
    </p:spTree>
    <p:extLst>
      <p:ext uri="{BB962C8B-B14F-4D97-AF65-F5344CB8AC3E}">
        <p14:creationId xmlns:p14="http://schemas.microsoft.com/office/powerpoint/2010/main" val="170948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先述の通り、圧力振幅は音響境界層厚さの一つの重要なパラメータとなります。</a:t>
            </a:r>
            <a:endParaRPr kumimoji="1" lang="en-US" altLang="ja-JP" dirty="0"/>
          </a:p>
          <a:p>
            <a:r>
              <a:rPr kumimoji="1" lang="ja-JP" altLang="en-US" dirty="0"/>
              <a:t>溶液の濃度ごとに異なる</a:t>
            </a:r>
            <a:endParaRPr kumimoji="1" lang="en-US" altLang="ja-JP" dirty="0"/>
          </a:p>
          <a:p>
            <a:endParaRPr kumimoji="1" lang="en-US" altLang="ja-JP" dirty="0"/>
          </a:p>
          <a:p>
            <a:r>
              <a:rPr kumimoji="1" lang="ja-JP" altLang="en-US" dirty="0"/>
              <a:t>溶液濃度が濃くなると</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10</a:t>
            </a:fld>
            <a:endParaRPr kumimoji="1" lang="ja-JP" altLang="en-US" dirty="0"/>
          </a:p>
        </p:txBody>
      </p:sp>
    </p:spTree>
    <p:extLst>
      <p:ext uri="{BB962C8B-B14F-4D97-AF65-F5344CB8AC3E}">
        <p14:creationId xmlns:p14="http://schemas.microsoft.com/office/powerpoint/2010/main" val="2759662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一例として</a:t>
            </a:r>
            <a:endParaRPr kumimoji="1" lang="en-US" altLang="ja-JP" dirty="0"/>
          </a:p>
          <a:p>
            <a:r>
              <a:rPr kumimoji="1" lang="ja-JP" altLang="en-US" dirty="0"/>
              <a:t>応力と</a:t>
            </a:r>
            <a:endParaRPr kumimoji="1" lang="en-US" altLang="ja-JP" dirty="0"/>
          </a:p>
          <a:p>
            <a:r>
              <a:rPr kumimoji="1" lang="ja-JP" altLang="en-US" dirty="0"/>
              <a:t>低応力領域では，</a:t>
            </a:r>
            <a:r>
              <a:rPr kumimoji="1" lang="en-US" altLang="ja-JP" dirty="0"/>
              <a:t>G’</a:t>
            </a:r>
            <a:r>
              <a:rPr kumimoji="1" lang="ja-JP" altLang="en-US" dirty="0"/>
              <a:t>のほうのが大きく，</a:t>
            </a:r>
            <a:r>
              <a:rPr kumimoji="1" lang="en-US" altLang="ja-JP" dirty="0"/>
              <a:t>tan eta</a:t>
            </a:r>
            <a:r>
              <a:rPr kumimoji="1" lang="ja-JP" altLang="en-US" dirty="0"/>
              <a:t>も</a:t>
            </a:r>
            <a:r>
              <a:rPr kumimoji="1" lang="en-US" altLang="ja-JP" dirty="0"/>
              <a:t>1</a:t>
            </a:r>
            <a:r>
              <a:rPr kumimoji="1" lang="ja-JP" altLang="en-US" dirty="0"/>
              <a:t>より小さい弾性的</a:t>
            </a:r>
            <a:endParaRPr kumimoji="1" lang="en-US" altLang="ja-JP" dirty="0"/>
          </a:p>
          <a:p>
            <a:r>
              <a:rPr kumimoji="1" lang="ja-JP" altLang="en-US" dirty="0"/>
              <a:t>応力が大きくなるとある点で</a:t>
            </a:r>
            <a:r>
              <a:rPr kumimoji="1" lang="en-US" altLang="ja-JP" dirty="0"/>
              <a:t>G’</a:t>
            </a:r>
            <a:r>
              <a:rPr kumimoji="1" lang="ja-JP" altLang="en-US" dirty="0"/>
              <a:t>と</a:t>
            </a:r>
            <a:r>
              <a:rPr kumimoji="1" lang="en-US" altLang="ja-JP" dirty="0"/>
              <a:t>G’’</a:t>
            </a:r>
            <a:r>
              <a:rPr kumimoji="1" lang="ja-JP" altLang="en-US" dirty="0"/>
              <a:t>の大小関係が入れ替わり</a:t>
            </a:r>
            <a:r>
              <a:rPr kumimoji="1" lang="en-US" altLang="ja-JP" dirty="0"/>
              <a:t>tan eta</a:t>
            </a:r>
            <a:r>
              <a:rPr kumimoji="1" lang="ja-JP" altLang="en-US" dirty="0"/>
              <a:t>が</a:t>
            </a:r>
            <a:r>
              <a:rPr kumimoji="1" lang="en-US" altLang="ja-JP" dirty="0"/>
              <a:t>1</a:t>
            </a:r>
            <a:r>
              <a:rPr kumimoji="1" lang="ja-JP" altLang="en-US" dirty="0"/>
              <a:t>を超えます．その点の応力を</a:t>
            </a:r>
            <a:r>
              <a:rPr kumimoji="1" lang="en-US" altLang="ja-JP" dirty="0"/>
              <a:t>tau 0</a:t>
            </a:r>
            <a:r>
              <a:rPr kumimoji="1" lang="ja-JP" altLang="en-US" dirty="0"/>
              <a:t>とします．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12</a:t>
            </a:fld>
            <a:endParaRPr kumimoji="1" lang="ja-JP" altLang="en-US" dirty="0"/>
          </a:p>
        </p:txBody>
      </p:sp>
    </p:spTree>
    <p:extLst>
      <p:ext uri="{BB962C8B-B14F-4D97-AF65-F5344CB8AC3E}">
        <p14:creationId xmlns:p14="http://schemas.microsoft.com/office/powerpoint/2010/main" val="1348686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58913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417596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596224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4000" y="28875"/>
            <a:ext cx="10515600" cy="828674"/>
          </a:xfrm>
        </p:spPr>
        <p:txBody>
          <a:bodyPr>
            <a:normAutofit/>
          </a:bodyPr>
          <a:lstStyle>
            <a:lvl1pPr>
              <a:defRPr sz="3600" b="1"/>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cxnSp>
        <p:nvCxnSpPr>
          <p:cNvPr id="7" name="直線コネクタ 6">
            <a:extLst>
              <a:ext uri="{FF2B5EF4-FFF2-40B4-BE49-F238E27FC236}">
                <a16:creationId xmlns:a16="http://schemas.microsoft.com/office/drawing/2014/main" id="{471D4F1E-DCCC-4D96-A5AE-AFACF61CFC69}"/>
              </a:ext>
            </a:extLst>
          </p:cNvPr>
          <p:cNvCxnSpPr>
            <a:cxnSpLocks/>
          </p:cNvCxnSpPr>
          <p:nvPr userDrawn="1"/>
        </p:nvCxnSpPr>
        <p:spPr>
          <a:xfrm>
            <a:off x="254000" y="732006"/>
            <a:ext cx="11577216" cy="0"/>
          </a:xfrm>
          <a:prstGeom prst="line">
            <a:avLst/>
          </a:prstGeom>
          <a:ln w="66675" cmpd="thickThin">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83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262131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120620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06174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4256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28420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6600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360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2022/2/9</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1608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3C912-7542-440E-A0CF-9EB66F7C5FA4}" type="datetimeFigureOut">
              <a:rPr kumimoji="1" lang="ja-JP" altLang="en-US" smtClean="0"/>
              <a:t>2022/2/9</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520200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62.xml"/><Relationship Id="rId5" Type="http://schemas.openxmlformats.org/officeDocument/2006/relationships/image" Target="../media/image2.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65.xml"/><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9.xml"/><Relationship Id="rId11" Type="http://schemas.openxmlformats.org/officeDocument/2006/relationships/image" Target="../media/image52.png"/><Relationship Id="rId5" Type="http://schemas.openxmlformats.org/officeDocument/2006/relationships/slideLayout" Target="../slideLayouts/slideLayout12.xml"/><Relationship Id="rId10" Type="http://schemas.openxmlformats.org/officeDocument/2006/relationships/image" Target="../media/image51.png"/><Relationship Id="rId4" Type="http://schemas.openxmlformats.org/officeDocument/2006/relationships/tags" Target="../tags/tag66.xml"/><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2.xml"/><Relationship Id="rId7" Type="http://schemas.openxmlformats.org/officeDocument/2006/relationships/image" Target="../media/image50.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49.png"/><Relationship Id="rId5" Type="http://schemas.openxmlformats.org/officeDocument/2006/relationships/image" Target="../media/image54.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tags" Target="../tags/tag71.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12.xml"/><Relationship Id="rId11" Type="http://schemas.openxmlformats.org/officeDocument/2006/relationships/image" Target="../media/image59.png"/><Relationship Id="rId5" Type="http://schemas.openxmlformats.org/officeDocument/2006/relationships/tags" Target="../tags/tag73.xml"/><Relationship Id="rId10" Type="http://schemas.openxmlformats.org/officeDocument/2006/relationships/image" Target="../media/image58.png"/><Relationship Id="rId4" Type="http://schemas.openxmlformats.org/officeDocument/2006/relationships/tags" Target="../tags/tag72.xml"/><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2.xml"/><Relationship Id="rId1" Type="http://schemas.openxmlformats.org/officeDocument/2006/relationships/tags" Target="../tags/tag74.xml"/><Relationship Id="rId5" Type="http://schemas.openxmlformats.org/officeDocument/2006/relationships/image" Target="../media/image58.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2.xml"/><Relationship Id="rId1" Type="http://schemas.openxmlformats.org/officeDocument/2006/relationships/tags" Target="../tags/tag75.xml"/><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2.xml"/><Relationship Id="rId1" Type="http://schemas.openxmlformats.org/officeDocument/2006/relationships/tags" Target="../tags/tag76.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2.xml"/><Relationship Id="rId10" Type="http://schemas.openxmlformats.org/officeDocument/2006/relationships/tags" Target="../tags/tag10.xml"/><Relationship Id="rId19" Type="http://schemas.openxmlformats.org/officeDocument/2006/relationships/image" Target="../media/image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26" Type="http://schemas.openxmlformats.org/officeDocument/2006/relationships/tags" Target="../tags/tag102.xml"/><Relationship Id="rId21" Type="http://schemas.openxmlformats.org/officeDocument/2006/relationships/tags" Target="../tags/tag97.xml"/><Relationship Id="rId34" Type="http://schemas.openxmlformats.org/officeDocument/2006/relationships/tags" Target="../tags/tag110.xml"/><Relationship Id="rId42" Type="http://schemas.openxmlformats.org/officeDocument/2006/relationships/tags" Target="../tags/tag118.xml"/><Relationship Id="rId47" Type="http://schemas.openxmlformats.org/officeDocument/2006/relationships/tags" Target="../tags/tag123.xml"/><Relationship Id="rId50" Type="http://schemas.openxmlformats.org/officeDocument/2006/relationships/tags" Target="../tags/tag126.xml"/><Relationship Id="rId55" Type="http://schemas.openxmlformats.org/officeDocument/2006/relationships/tags" Target="../tags/tag131.xml"/><Relationship Id="rId63" Type="http://schemas.openxmlformats.org/officeDocument/2006/relationships/tags" Target="../tags/tag139.xml"/><Relationship Id="rId7" Type="http://schemas.openxmlformats.org/officeDocument/2006/relationships/tags" Target="../tags/tag83.xml"/><Relationship Id="rId2" Type="http://schemas.openxmlformats.org/officeDocument/2006/relationships/tags" Target="../tags/tag78.xml"/><Relationship Id="rId16" Type="http://schemas.openxmlformats.org/officeDocument/2006/relationships/tags" Target="../tags/tag92.xml"/><Relationship Id="rId29" Type="http://schemas.openxmlformats.org/officeDocument/2006/relationships/tags" Target="../tags/tag105.xml"/><Relationship Id="rId11" Type="http://schemas.openxmlformats.org/officeDocument/2006/relationships/tags" Target="../tags/tag87.xml"/><Relationship Id="rId24" Type="http://schemas.openxmlformats.org/officeDocument/2006/relationships/tags" Target="../tags/tag100.xml"/><Relationship Id="rId32" Type="http://schemas.openxmlformats.org/officeDocument/2006/relationships/tags" Target="../tags/tag108.xml"/><Relationship Id="rId37" Type="http://schemas.openxmlformats.org/officeDocument/2006/relationships/tags" Target="../tags/tag113.xml"/><Relationship Id="rId40" Type="http://schemas.openxmlformats.org/officeDocument/2006/relationships/tags" Target="../tags/tag116.xml"/><Relationship Id="rId45" Type="http://schemas.openxmlformats.org/officeDocument/2006/relationships/tags" Target="../tags/tag121.xml"/><Relationship Id="rId53" Type="http://schemas.openxmlformats.org/officeDocument/2006/relationships/tags" Target="../tags/tag129.xml"/><Relationship Id="rId58" Type="http://schemas.openxmlformats.org/officeDocument/2006/relationships/tags" Target="../tags/tag134.xml"/><Relationship Id="rId5" Type="http://schemas.openxmlformats.org/officeDocument/2006/relationships/tags" Target="../tags/tag81.xml"/><Relationship Id="rId61" Type="http://schemas.openxmlformats.org/officeDocument/2006/relationships/tags" Target="../tags/tag137.xml"/><Relationship Id="rId19" Type="http://schemas.openxmlformats.org/officeDocument/2006/relationships/tags" Target="../tags/tag9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tags" Target="../tags/tag103.xml"/><Relationship Id="rId30" Type="http://schemas.openxmlformats.org/officeDocument/2006/relationships/tags" Target="../tags/tag106.xml"/><Relationship Id="rId35" Type="http://schemas.openxmlformats.org/officeDocument/2006/relationships/tags" Target="../tags/tag111.xml"/><Relationship Id="rId43" Type="http://schemas.openxmlformats.org/officeDocument/2006/relationships/tags" Target="../tags/tag119.xml"/><Relationship Id="rId48" Type="http://schemas.openxmlformats.org/officeDocument/2006/relationships/tags" Target="../tags/tag124.xml"/><Relationship Id="rId56" Type="http://schemas.openxmlformats.org/officeDocument/2006/relationships/tags" Target="../tags/tag132.xml"/><Relationship Id="rId64" Type="http://schemas.openxmlformats.org/officeDocument/2006/relationships/slideLayout" Target="../slideLayouts/slideLayout12.xml"/><Relationship Id="rId8" Type="http://schemas.openxmlformats.org/officeDocument/2006/relationships/tags" Target="../tags/tag84.xml"/><Relationship Id="rId51" Type="http://schemas.openxmlformats.org/officeDocument/2006/relationships/tags" Target="../tags/tag127.xml"/><Relationship Id="rId3" Type="http://schemas.openxmlformats.org/officeDocument/2006/relationships/tags" Target="../tags/tag79.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33" Type="http://schemas.openxmlformats.org/officeDocument/2006/relationships/tags" Target="../tags/tag109.xml"/><Relationship Id="rId38" Type="http://schemas.openxmlformats.org/officeDocument/2006/relationships/tags" Target="../tags/tag114.xml"/><Relationship Id="rId46" Type="http://schemas.openxmlformats.org/officeDocument/2006/relationships/tags" Target="../tags/tag122.xml"/><Relationship Id="rId59" Type="http://schemas.openxmlformats.org/officeDocument/2006/relationships/tags" Target="../tags/tag135.xml"/><Relationship Id="rId20" Type="http://schemas.openxmlformats.org/officeDocument/2006/relationships/tags" Target="../tags/tag96.xml"/><Relationship Id="rId41" Type="http://schemas.openxmlformats.org/officeDocument/2006/relationships/tags" Target="../tags/tag117.xml"/><Relationship Id="rId54" Type="http://schemas.openxmlformats.org/officeDocument/2006/relationships/tags" Target="../tags/tag130.xml"/><Relationship Id="rId62" Type="http://schemas.openxmlformats.org/officeDocument/2006/relationships/tags" Target="../tags/tag138.xml"/><Relationship Id="rId1" Type="http://schemas.openxmlformats.org/officeDocument/2006/relationships/tags" Target="../tags/tag77.xml"/><Relationship Id="rId6" Type="http://schemas.openxmlformats.org/officeDocument/2006/relationships/tags" Target="../tags/tag82.xml"/><Relationship Id="rId15" Type="http://schemas.openxmlformats.org/officeDocument/2006/relationships/tags" Target="../tags/tag91.xml"/><Relationship Id="rId23" Type="http://schemas.openxmlformats.org/officeDocument/2006/relationships/tags" Target="../tags/tag99.xml"/><Relationship Id="rId28" Type="http://schemas.openxmlformats.org/officeDocument/2006/relationships/tags" Target="../tags/tag104.xml"/><Relationship Id="rId36" Type="http://schemas.openxmlformats.org/officeDocument/2006/relationships/tags" Target="../tags/tag112.xml"/><Relationship Id="rId49" Type="http://schemas.openxmlformats.org/officeDocument/2006/relationships/tags" Target="../tags/tag125.xml"/><Relationship Id="rId57" Type="http://schemas.openxmlformats.org/officeDocument/2006/relationships/tags" Target="../tags/tag133.xml"/><Relationship Id="rId10" Type="http://schemas.openxmlformats.org/officeDocument/2006/relationships/tags" Target="../tags/tag86.xml"/><Relationship Id="rId31" Type="http://schemas.openxmlformats.org/officeDocument/2006/relationships/tags" Target="../tags/tag107.xml"/><Relationship Id="rId44" Type="http://schemas.openxmlformats.org/officeDocument/2006/relationships/tags" Target="../tags/tag120.xml"/><Relationship Id="rId52" Type="http://schemas.openxmlformats.org/officeDocument/2006/relationships/tags" Target="../tags/tag128.xml"/><Relationship Id="rId60" Type="http://schemas.openxmlformats.org/officeDocument/2006/relationships/tags" Target="../tags/tag136.xml"/><Relationship Id="rId65" Type="http://schemas.openxmlformats.org/officeDocument/2006/relationships/image" Target="../media/image73.png"/><Relationship Id="rId4" Type="http://schemas.openxmlformats.org/officeDocument/2006/relationships/tags" Target="../tags/tag80.xml"/><Relationship Id="rId9" Type="http://schemas.openxmlformats.org/officeDocument/2006/relationships/tags" Target="../tags/tag85.xml"/><Relationship Id="rId13" Type="http://schemas.openxmlformats.org/officeDocument/2006/relationships/tags" Target="../tags/tag89.xml"/><Relationship Id="rId18" Type="http://schemas.openxmlformats.org/officeDocument/2006/relationships/tags" Target="../tags/tag94.xml"/><Relationship Id="rId39" Type="http://schemas.openxmlformats.org/officeDocument/2006/relationships/tags" Target="../tags/tag115.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slideLayout" Target="../slideLayouts/slideLayout12.xml"/><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tags" Target="../tags/tag151.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image" Target="../media/image74.png"/><Relationship Id="rId10" Type="http://schemas.openxmlformats.org/officeDocument/2006/relationships/tags" Target="../tags/tag149.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3" Type="http://schemas.openxmlformats.org/officeDocument/2006/relationships/tags" Target="../tags/tag164.xml"/><Relationship Id="rId18" Type="http://schemas.openxmlformats.org/officeDocument/2006/relationships/tags" Target="../tags/tag169.xml"/><Relationship Id="rId26" Type="http://schemas.openxmlformats.org/officeDocument/2006/relationships/tags" Target="../tags/tag177.xml"/><Relationship Id="rId39" Type="http://schemas.openxmlformats.org/officeDocument/2006/relationships/tags" Target="../tags/tag190.xml"/><Relationship Id="rId21" Type="http://schemas.openxmlformats.org/officeDocument/2006/relationships/tags" Target="../tags/tag172.xml"/><Relationship Id="rId34" Type="http://schemas.openxmlformats.org/officeDocument/2006/relationships/tags" Target="../tags/tag185.xml"/><Relationship Id="rId42" Type="http://schemas.openxmlformats.org/officeDocument/2006/relationships/slideLayout" Target="../slideLayouts/slideLayout12.xml"/><Relationship Id="rId7" Type="http://schemas.openxmlformats.org/officeDocument/2006/relationships/tags" Target="../tags/tag158.xml"/><Relationship Id="rId2" Type="http://schemas.openxmlformats.org/officeDocument/2006/relationships/tags" Target="../tags/tag153.xml"/><Relationship Id="rId16" Type="http://schemas.openxmlformats.org/officeDocument/2006/relationships/tags" Target="../tags/tag167.xml"/><Relationship Id="rId29" Type="http://schemas.openxmlformats.org/officeDocument/2006/relationships/tags" Target="../tags/tag180.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24" Type="http://schemas.openxmlformats.org/officeDocument/2006/relationships/tags" Target="../tags/tag175.xml"/><Relationship Id="rId32" Type="http://schemas.openxmlformats.org/officeDocument/2006/relationships/tags" Target="../tags/tag183.xml"/><Relationship Id="rId37" Type="http://schemas.openxmlformats.org/officeDocument/2006/relationships/tags" Target="../tags/tag188.xml"/><Relationship Id="rId40" Type="http://schemas.openxmlformats.org/officeDocument/2006/relationships/tags" Target="../tags/tag191.xml"/><Relationship Id="rId45" Type="http://schemas.openxmlformats.org/officeDocument/2006/relationships/image" Target="../media/image78.png"/><Relationship Id="rId5" Type="http://schemas.openxmlformats.org/officeDocument/2006/relationships/tags" Target="../tags/tag156.xml"/><Relationship Id="rId15" Type="http://schemas.openxmlformats.org/officeDocument/2006/relationships/tags" Target="../tags/tag166.xml"/><Relationship Id="rId23" Type="http://schemas.openxmlformats.org/officeDocument/2006/relationships/tags" Target="../tags/tag174.xml"/><Relationship Id="rId28" Type="http://schemas.openxmlformats.org/officeDocument/2006/relationships/tags" Target="../tags/tag179.xml"/><Relationship Id="rId36" Type="http://schemas.openxmlformats.org/officeDocument/2006/relationships/tags" Target="../tags/tag187.xml"/><Relationship Id="rId10" Type="http://schemas.openxmlformats.org/officeDocument/2006/relationships/tags" Target="../tags/tag161.xml"/><Relationship Id="rId19" Type="http://schemas.openxmlformats.org/officeDocument/2006/relationships/tags" Target="../tags/tag170.xml"/><Relationship Id="rId31" Type="http://schemas.openxmlformats.org/officeDocument/2006/relationships/tags" Target="../tags/tag182.xml"/><Relationship Id="rId44" Type="http://schemas.openxmlformats.org/officeDocument/2006/relationships/image" Target="../media/image77.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 Id="rId22" Type="http://schemas.openxmlformats.org/officeDocument/2006/relationships/tags" Target="../tags/tag173.xml"/><Relationship Id="rId27" Type="http://schemas.openxmlformats.org/officeDocument/2006/relationships/tags" Target="../tags/tag178.xml"/><Relationship Id="rId30" Type="http://schemas.openxmlformats.org/officeDocument/2006/relationships/tags" Target="../tags/tag181.xml"/><Relationship Id="rId35" Type="http://schemas.openxmlformats.org/officeDocument/2006/relationships/tags" Target="../tags/tag186.xml"/><Relationship Id="rId43" Type="http://schemas.openxmlformats.org/officeDocument/2006/relationships/notesSlide" Target="../notesSlides/notesSlide11.xml"/><Relationship Id="rId8" Type="http://schemas.openxmlformats.org/officeDocument/2006/relationships/tags" Target="../tags/tag159.xml"/><Relationship Id="rId3" Type="http://schemas.openxmlformats.org/officeDocument/2006/relationships/tags" Target="../tags/tag154.xml"/><Relationship Id="rId12" Type="http://schemas.openxmlformats.org/officeDocument/2006/relationships/tags" Target="../tags/tag163.xml"/><Relationship Id="rId17" Type="http://schemas.openxmlformats.org/officeDocument/2006/relationships/tags" Target="../tags/tag168.xml"/><Relationship Id="rId25" Type="http://schemas.openxmlformats.org/officeDocument/2006/relationships/tags" Target="../tags/tag176.xml"/><Relationship Id="rId33" Type="http://schemas.openxmlformats.org/officeDocument/2006/relationships/tags" Target="../tags/tag184.xml"/><Relationship Id="rId38" Type="http://schemas.openxmlformats.org/officeDocument/2006/relationships/tags" Target="../tags/tag189.xml"/><Relationship Id="rId46" Type="http://schemas.openxmlformats.org/officeDocument/2006/relationships/image" Target="../media/image79.png"/><Relationship Id="rId20" Type="http://schemas.openxmlformats.org/officeDocument/2006/relationships/tags" Target="../tags/tag171.xml"/><Relationship Id="rId41" Type="http://schemas.openxmlformats.org/officeDocument/2006/relationships/tags" Target="../tags/tag19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195.xml"/><Relationship Id="rId7" Type="http://schemas.openxmlformats.org/officeDocument/2006/relationships/image" Target="../media/image82.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notesSlide" Target="../notesSlides/notesSlide12.xml"/><Relationship Id="rId10" Type="http://schemas.openxmlformats.org/officeDocument/2006/relationships/image" Target="../media/image87.png"/><Relationship Id="rId4" Type="http://schemas.openxmlformats.org/officeDocument/2006/relationships/slideLayout" Target="../slideLayouts/slideLayout12.xml"/><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2.xml"/><Relationship Id="rId1" Type="http://schemas.openxmlformats.org/officeDocument/2006/relationships/tags" Target="../tags/tag196.xml"/><Relationship Id="rId5" Type="http://schemas.openxmlformats.org/officeDocument/2006/relationships/image" Target="../media/image91.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slideLayout" Target="../slideLayouts/slideLayout12.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2" Type="http://schemas.openxmlformats.org/officeDocument/2006/relationships/tags" Target="../tags/tag198.xml"/><Relationship Id="rId16" Type="http://schemas.openxmlformats.org/officeDocument/2006/relationships/image" Target="../media/image94.png"/><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image" Target="../media/image93.png"/><Relationship Id="rId10" Type="http://schemas.openxmlformats.org/officeDocument/2006/relationships/tags" Target="../tags/tag206.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5.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15.xml"/><Relationship Id="rId16" Type="http://schemas.openxmlformats.org/officeDocument/2006/relationships/image" Target="../media/image1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3.png"/><Relationship Id="rId5" Type="http://schemas.openxmlformats.org/officeDocument/2006/relationships/tags" Target="../tags/tag18.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17.xml"/><Relationship Id="rId9" Type="http://schemas.openxmlformats.org/officeDocument/2006/relationships/notesSlide" Target="../notesSlides/notesSlide4.xml"/><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2.xml"/><Relationship Id="rId1" Type="http://schemas.openxmlformats.org/officeDocument/2006/relationships/tags" Target="../tags/tag209.xml"/><Relationship Id="rId5" Type="http://schemas.openxmlformats.org/officeDocument/2006/relationships/image" Target="../media/image2.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image" Target="../media/image22.png"/><Relationship Id="rId3" Type="http://schemas.openxmlformats.org/officeDocument/2006/relationships/tags" Target="../tags/tag23.xml"/><Relationship Id="rId21" Type="http://schemas.openxmlformats.org/officeDocument/2006/relationships/image" Target="../media/image25.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21.png"/><Relationship Id="rId2" Type="http://schemas.openxmlformats.org/officeDocument/2006/relationships/tags" Target="../tags/tag22.xml"/><Relationship Id="rId16" Type="http://schemas.openxmlformats.org/officeDocument/2006/relationships/notesSlide" Target="../notesSlides/notesSlide6.xml"/><Relationship Id="rId20" Type="http://schemas.openxmlformats.org/officeDocument/2006/relationships/image" Target="../media/image24.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28.png"/><Relationship Id="rId5" Type="http://schemas.openxmlformats.org/officeDocument/2006/relationships/tags" Target="../tags/tag25.xml"/><Relationship Id="rId15" Type="http://schemas.openxmlformats.org/officeDocument/2006/relationships/slideLayout" Target="../slideLayouts/slideLayout12.xml"/><Relationship Id="rId23" Type="http://schemas.openxmlformats.org/officeDocument/2006/relationships/image" Target="../media/image27.png"/><Relationship Id="rId10" Type="http://schemas.openxmlformats.org/officeDocument/2006/relationships/tags" Target="../tags/tag30.xml"/><Relationship Id="rId19" Type="http://schemas.openxmlformats.org/officeDocument/2006/relationships/image" Target="../media/image23.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26.png"/></Relationships>
</file>

<file path=ppt/slides/_rels/slide7.xml.rels><?xml version="1.0" encoding="UTF-8" standalone="yes"?>
<Relationships xmlns="http://schemas.openxmlformats.org/package/2006/relationships"><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slideLayout" Target="../slideLayouts/slideLayout12.xml"/><Relationship Id="rId3" Type="http://schemas.openxmlformats.org/officeDocument/2006/relationships/tags" Target="../tags/tag37.xml"/><Relationship Id="rId21" Type="http://schemas.openxmlformats.org/officeDocument/2006/relationships/tags" Target="../tags/tag55.xml"/><Relationship Id="rId34" Type="http://schemas.openxmlformats.org/officeDocument/2006/relationships/image" Target="../media/image36.png"/><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33" Type="http://schemas.openxmlformats.org/officeDocument/2006/relationships/image" Target="../media/image35.png"/><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image" Target="../media/image31.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image" Target="../media/image34.png"/><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image" Target="../media/image30.png"/><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image" Target="../media/image33.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tags" Target="../tags/tag4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CD4AC-BB27-4B9C-BB3C-90C3953EC4BD}"/>
              </a:ext>
            </a:extLst>
          </p:cNvPr>
          <p:cNvSpPr>
            <a:spLocks noGrp="1"/>
          </p:cNvSpPr>
          <p:nvPr>
            <p:ph type="ctrTitle"/>
          </p:nvPr>
        </p:nvSpPr>
        <p:spPr/>
        <p:txBody>
          <a:bodyPr anchor="ctr">
            <a:normAutofit/>
          </a:bodyPr>
          <a:lstStyle/>
          <a:p>
            <a:pPr>
              <a:lnSpc>
                <a:spcPct val="110000"/>
              </a:lnSpc>
            </a:pPr>
            <a:r>
              <a:rPr lang="ja-JP" altLang="en-US" sz="4800" b="1" dirty="0"/>
              <a:t>超音波照射された</a:t>
            </a:r>
            <a:br>
              <a:rPr lang="en-US" altLang="ja-JP" sz="4800" b="1" dirty="0"/>
            </a:br>
            <a:r>
              <a:rPr lang="ja-JP" altLang="en-US" sz="4800" b="1" dirty="0"/>
              <a:t>擬塑性流体中の落下球実験</a:t>
            </a:r>
          </a:p>
        </p:txBody>
      </p:sp>
      <p:sp>
        <p:nvSpPr>
          <p:cNvPr id="3" name="字幕 2">
            <a:extLst>
              <a:ext uri="{FF2B5EF4-FFF2-40B4-BE49-F238E27FC236}">
                <a16:creationId xmlns:a16="http://schemas.microsoft.com/office/drawing/2014/main" id="{D91777A9-074E-4734-BB3F-DE7236CA2AE7}"/>
              </a:ext>
            </a:extLst>
          </p:cNvPr>
          <p:cNvSpPr>
            <a:spLocks noGrp="1"/>
          </p:cNvSpPr>
          <p:nvPr>
            <p:ph type="subTitle" idx="1"/>
          </p:nvPr>
        </p:nvSpPr>
        <p:spPr/>
        <p:txBody>
          <a:bodyPr>
            <a:normAutofit/>
          </a:bodyPr>
          <a:lstStyle/>
          <a:p>
            <a:endParaRPr kumimoji="1" lang="en-US" altLang="ja-JP" sz="3200" dirty="0"/>
          </a:p>
          <a:p>
            <a:r>
              <a:rPr kumimoji="1" lang="ja-JP" altLang="en-US" sz="3200" dirty="0"/>
              <a:t>杉山研究室　</a:t>
            </a:r>
            <a:r>
              <a:rPr kumimoji="1" lang="en-US" altLang="ja-JP" sz="3200" dirty="0"/>
              <a:t>M2 </a:t>
            </a:r>
            <a:r>
              <a:rPr kumimoji="1" lang="ja-JP" altLang="en-US" sz="3200" dirty="0"/>
              <a:t>丹羽 英人</a:t>
            </a:r>
          </a:p>
        </p:txBody>
      </p:sp>
      <p:cxnSp>
        <p:nvCxnSpPr>
          <p:cNvPr id="5" name="直線コネクタ 4">
            <a:extLst>
              <a:ext uri="{FF2B5EF4-FFF2-40B4-BE49-F238E27FC236}">
                <a16:creationId xmlns:a16="http://schemas.microsoft.com/office/drawing/2014/main" id="{6450285E-EEA3-4FC6-A30B-F7C88F345D5C}"/>
              </a:ext>
            </a:extLst>
          </p:cNvPr>
          <p:cNvCxnSpPr>
            <a:cxnSpLocks/>
          </p:cNvCxnSpPr>
          <p:nvPr/>
        </p:nvCxnSpPr>
        <p:spPr>
          <a:xfrm>
            <a:off x="2109216" y="3230880"/>
            <a:ext cx="7872984" cy="0"/>
          </a:xfrm>
          <a:prstGeom prst="line">
            <a:avLst/>
          </a:prstGeom>
          <a:ln w="57150">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51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テキスト&#10;&#10;自動的に生成された説明">
            <a:extLst>
              <a:ext uri="{FF2B5EF4-FFF2-40B4-BE49-F238E27FC236}">
                <a16:creationId xmlns:a16="http://schemas.microsoft.com/office/drawing/2014/main" id="{3AE830FD-E96A-4E45-8FAA-4BC9387B5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878" y="1389090"/>
            <a:ext cx="5422551" cy="5244763"/>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圧力場計測</a:t>
            </a:r>
            <a:endParaRPr kumimoji="1" lang="ja-JP" altLang="en-US" dirty="0"/>
          </a:p>
        </p:txBody>
      </p:sp>
      <p:grpSp>
        <p:nvGrpSpPr>
          <p:cNvPr id="10" name="グループ化 9">
            <a:extLst>
              <a:ext uri="{FF2B5EF4-FFF2-40B4-BE49-F238E27FC236}">
                <a16:creationId xmlns:a16="http://schemas.microsoft.com/office/drawing/2014/main" id="{C471F953-2888-4821-A19F-4A757D192C9D}"/>
              </a:ext>
            </a:extLst>
          </p:cNvPr>
          <p:cNvGrpSpPr/>
          <p:nvPr/>
        </p:nvGrpSpPr>
        <p:grpSpPr>
          <a:xfrm>
            <a:off x="231506" y="1804789"/>
            <a:ext cx="3174603" cy="3898421"/>
            <a:chOff x="85528" y="1377951"/>
            <a:chExt cx="4090232" cy="4666233"/>
          </a:xfrm>
        </p:grpSpPr>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A57F01F7-71C5-41BB-8E4B-AD316A35C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8" y="1377951"/>
              <a:ext cx="4090232" cy="4666233"/>
            </a:xfrm>
            <a:prstGeom prst="rect">
              <a:avLst/>
            </a:prstGeom>
          </p:spPr>
        </p:pic>
        <p:sp>
          <p:nvSpPr>
            <p:cNvPr id="9" name="正方形/長方形 8">
              <a:extLst>
                <a:ext uri="{FF2B5EF4-FFF2-40B4-BE49-F238E27FC236}">
                  <a16:creationId xmlns:a16="http://schemas.microsoft.com/office/drawing/2014/main" id="{2678C3D7-E511-4AE2-8008-CDD7DA8E6686}"/>
                </a:ext>
              </a:extLst>
            </p:cNvPr>
            <p:cNvSpPr/>
            <p:nvPr/>
          </p:nvSpPr>
          <p:spPr>
            <a:xfrm>
              <a:off x="234992" y="2368296"/>
              <a:ext cx="1399032"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アンプ</a:t>
              </a:r>
            </a:p>
          </p:txBody>
        </p:sp>
        <p:sp>
          <p:nvSpPr>
            <p:cNvPr id="11" name="正方形/長方形 10">
              <a:extLst>
                <a:ext uri="{FF2B5EF4-FFF2-40B4-BE49-F238E27FC236}">
                  <a16:creationId xmlns:a16="http://schemas.microsoft.com/office/drawing/2014/main" id="{B41B313C-195A-43CD-B96B-F3748AE96947}"/>
                </a:ext>
              </a:extLst>
            </p:cNvPr>
            <p:cNvSpPr/>
            <p:nvPr/>
          </p:nvSpPr>
          <p:spPr>
            <a:xfrm>
              <a:off x="171939" y="4206240"/>
              <a:ext cx="1525139"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オシロ</a:t>
              </a:r>
              <a:endParaRPr kumimoji="1" lang="en-US" altLang="ja-JP" dirty="0">
                <a:solidFill>
                  <a:schemeClr val="tx1"/>
                </a:solidFill>
              </a:endParaRPr>
            </a:p>
            <a:p>
              <a:pPr algn="ctr"/>
              <a:r>
                <a:rPr kumimoji="1" lang="ja-JP" altLang="en-US" dirty="0">
                  <a:solidFill>
                    <a:schemeClr val="tx1"/>
                  </a:solidFill>
                </a:rPr>
                <a:t>スコープ</a:t>
              </a:r>
            </a:p>
          </p:txBody>
        </p:sp>
        <p:sp>
          <p:nvSpPr>
            <p:cNvPr id="13" name="正方形/長方形 12">
              <a:extLst>
                <a:ext uri="{FF2B5EF4-FFF2-40B4-BE49-F238E27FC236}">
                  <a16:creationId xmlns:a16="http://schemas.microsoft.com/office/drawing/2014/main" id="{EB3D866F-5545-444F-9786-DB13AC211949}"/>
                </a:ext>
              </a:extLst>
            </p:cNvPr>
            <p:cNvSpPr/>
            <p:nvPr/>
          </p:nvSpPr>
          <p:spPr>
            <a:xfrm>
              <a:off x="1697079" y="3647059"/>
              <a:ext cx="1337108" cy="315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マイク</a:t>
              </a:r>
            </a:p>
          </p:txBody>
        </p:sp>
        <p:sp>
          <p:nvSpPr>
            <p:cNvPr id="14" name="正方形/長方形 13">
              <a:extLst>
                <a:ext uri="{FF2B5EF4-FFF2-40B4-BE49-F238E27FC236}">
                  <a16:creationId xmlns:a16="http://schemas.microsoft.com/office/drawing/2014/main" id="{36702157-24AE-4106-9C5B-46D956CCC6F8}"/>
                </a:ext>
              </a:extLst>
            </p:cNvPr>
            <p:cNvSpPr/>
            <p:nvPr/>
          </p:nvSpPr>
          <p:spPr>
            <a:xfrm>
              <a:off x="584746" y="5374767"/>
              <a:ext cx="2258169" cy="612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dirty="0">
                  <a:solidFill>
                    <a:schemeClr val="tx1"/>
                  </a:solidFill>
                </a:rPr>
                <a:t>超音波振動子</a:t>
              </a:r>
            </a:p>
          </p:txBody>
        </p:sp>
      </p:grpSp>
      <p:sp>
        <p:nvSpPr>
          <p:cNvPr id="17" name="正方形/長方形 16">
            <a:extLst>
              <a:ext uri="{FF2B5EF4-FFF2-40B4-BE49-F238E27FC236}">
                <a16:creationId xmlns:a16="http://schemas.microsoft.com/office/drawing/2014/main" id="{78602B21-0F41-419C-B735-487A24DEB08B}"/>
              </a:ext>
            </a:extLst>
          </p:cNvPr>
          <p:cNvSpPr/>
          <p:nvPr/>
        </p:nvSpPr>
        <p:spPr>
          <a:xfrm>
            <a:off x="123778" y="865941"/>
            <a:ext cx="1487391" cy="473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18" name="正方形/長方形 17">
            <a:extLst>
              <a:ext uri="{FF2B5EF4-FFF2-40B4-BE49-F238E27FC236}">
                <a16:creationId xmlns:a16="http://schemas.microsoft.com/office/drawing/2014/main" id="{4E5076E7-A9F5-4C3F-B1E1-27753831743E}"/>
              </a:ext>
            </a:extLst>
          </p:cNvPr>
          <p:cNvSpPr/>
          <p:nvPr/>
        </p:nvSpPr>
        <p:spPr>
          <a:xfrm>
            <a:off x="3863618" y="865942"/>
            <a:ext cx="1625133" cy="4738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実験結果</a:t>
            </a:r>
          </a:p>
        </p:txBody>
      </p:sp>
      <mc:AlternateContent xmlns:mc="http://schemas.openxmlformats.org/markup-compatibility/2006" xmlns:a14="http://schemas.microsoft.com/office/drawing/2010/main">
        <mc:Choice Requires="a14">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488592189"/>
                  </p:ext>
                </p:extLst>
              </p:nvPr>
            </p:nvGraphicFramePr>
            <p:xfrm>
              <a:off x="9098294" y="144016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37084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pPr algn="ctr"/>
                          <a:r>
                            <a:rPr kumimoji="1" lang="ja-JP" altLang="en-US" sz="1600" dirty="0"/>
                            <a:t>平均容器内</a:t>
                          </a:r>
                          <a:endParaRPr kumimoji="1" lang="en-US" altLang="ja-JP" sz="1600" dirty="0"/>
                        </a:p>
                        <a:p>
                          <a:pPr algn="ctr"/>
                          <a:r>
                            <a:rPr kumimoji="1" lang="ja-JP" altLang="en-US" sz="1600" dirty="0"/>
                            <a:t>圧力振幅</a:t>
                          </a:r>
                          <a:r>
                            <a:rPr kumimoji="1" lang="en-US" altLang="ja-JP" sz="1600" dirty="0"/>
                            <a:t>[kPa]</a:t>
                          </a:r>
                        </a:p>
                        <a:p>
                          <a:pPr algn="ctr"/>
                          <a:r>
                            <a:rPr kumimoji="1" lang="ja-JP" altLang="en-US" sz="1600" dirty="0"/>
                            <a:t>（</a:t>
                          </a:r>
                          <a:r>
                            <a:rPr kumimoji="1" lang="en-US" altLang="ja-JP" sz="1600" dirty="0"/>
                            <a:t>Δ</a:t>
                          </a:r>
                          <a14:m>
                            <m:oMath xmlns:m="http://schemas.openxmlformats.org/officeDocument/2006/math">
                              <m:acc>
                                <m:accPr>
                                  <m:chr m:val="̅"/>
                                  <m:ctrlPr>
                                    <a:rPr kumimoji="1" lang="en-US" altLang="ja-JP" sz="1600" i="1" smtClean="0">
                                      <a:latin typeface="Cambria Math" panose="02040503050406030204" pitchFamily="18" charset="0"/>
                                    </a:rPr>
                                  </m:ctrlPr>
                                </m:accPr>
                                <m:e>
                                  <m:r>
                                    <a:rPr kumimoji="1" lang="en-US" altLang="ja-JP" sz="1600" b="0" smtClean="0">
                                      <a:latin typeface="Cambria Math" panose="02040503050406030204" pitchFamily="18" charset="0"/>
                                    </a:rPr>
                                    <m:t>𝑃</m:t>
                                  </m:r>
                                </m:e>
                              </m:acc>
                            </m:oMath>
                          </a14:m>
                          <a:r>
                            <a:rPr kumimoji="1" lang="ja-JP" altLang="en-US" sz="1600" dirty="0"/>
                            <a:t>）</a:t>
                          </a:r>
                        </a:p>
                      </a:txBody>
                      <a:tcPr anchor="ct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Choice>
        <mc:Fallback xmlns="">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488592189"/>
                  </p:ext>
                </p:extLst>
              </p:nvPr>
            </p:nvGraphicFramePr>
            <p:xfrm>
              <a:off x="9098294" y="144016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82296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endParaRPr lang="ja-JP"/>
                        </a:p>
                      </a:txBody>
                      <a:tcPr anchor="ctr">
                        <a:blipFill>
                          <a:blip r:embed="rId5"/>
                          <a:stretch>
                            <a:fillRect l="-65517" t="-1481" r="-383" b="-322963"/>
                          </a:stretch>
                        </a:blipFill>
                      </a:tcP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Fallback>
      </mc:AlternateContent>
      <p:sp>
        <p:nvSpPr>
          <p:cNvPr id="19" name="正方形/長方形 18">
            <a:extLst>
              <a:ext uri="{FF2B5EF4-FFF2-40B4-BE49-F238E27FC236}">
                <a16:creationId xmlns:a16="http://schemas.microsoft.com/office/drawing/2014/main" id="{C4330277-AB3A-466B-8817-DC813F37A712}"/>
              </a:ext>
            </a:extLst>
          </p:cNvPr>
          <p:cNvSpPr/>
          <p:nvPr/>
        </p:nvSpPr>
        <p:spPr>
          <a:xfrm>
            <a:off x="9098294" y="5309245"/>
            <a:ext cx="2643471" cy="875245"/>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容器内全体に</a:t>
            </a:r>
            <a:endParaRPr kumimoji="1" lang="en-US" altLang="ja-JP" sz="2000" dirty="0">
              <a:solidFill>
                <a:schemeClr val="tx1"/>
              </a:solidFill>
            </a:endParaRPr>
          </a:p>
          <a:p>
            <a:pPr algn="ctr"/>
            <a:r>
              <a:rPr kumimoji="1" lang="ja-JP" altLang="en-US" sz="2000" dirty="0">
                <a:solidFill>
                  <a:schemeClr val="tx1"/>
                </a:solidFill>
              </a:rPr>
              <a:t>圧力振幅が分布</a:t>
            </a:r>
          </a:p>
        </p:txBody>
      </p:sp>
      <p:cxnSp>
        <p:nvCxnSpPr>
          <p:cNvPr id="20" name="直線コネクタ 19">
            <a:extLst>
              <a:ext uri="{FF2B5EF4-FFF2-40B4-BE49-F238E27FC236}">
                <a16:creationId xmlns:a16="http://schemas.microsoft.com/office/drawing/2014/main" id="{0C27E5FF-5B9B-43AC-90A1-B13723DCABCD}"/>
              </a:ext>
            </a:extLst>
          </p:cNvPr>
          <p:cNvCxnSpPr>
            <a:cxnSpLocks/>
          </p:cNvCxnSpPr>
          <p:nvPr/>
        </p:nvCxnSpPr>
        <p:spPr>
          <a:xfrm>
            <a:off x="3626148" y="1306833"/>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59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10;&#10;中程度の精度で自動的に生成された説明">
            <a:extLst>
              <a:ext uri="{FF2B5EF4-FFF2-40B4-BE49-F238E27FC236}">
                <a16:creationId xmlns:a16="http://schemas.microsoft.com/office/drawing/2014/main" id="{DB9D4F2C-813F-405F-928A-E0273B099A8E}"/>
              </a:ext>
            </a:extLst>
          </p:cNvPr>
          <p:cNvPicPr>
            <a:picLocks noChangeAspect="1"/>
          </p:cNvPicPr>
          <p:nvPr/>
        </p:nvPicPr>
        <p:blipFill rotWithShape="1">
          <a:blip r:embed="rId3">
            <a:extLst>
              <a:ext uri="{28A0092B-C50C-407E-A947-70E740481C1C}">
                <a14:useLocalDpi xmlns:a14="http://schemas.microsoft.com/office/drawing/2010/main" val="0"/>
              </a:ext>
            </a:extLst>
          </a:blip>
          <a:srcRect r="14986"/>
          <a:stretch/>
        </p:blipFill>
        <p:spPr>
          <a:xfrm>
            <a:off x="-573812" y="2674172"/>
            <a:ext cx="9595674" cy="4022408"/>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3389580899"/>
              </p:ext>
            </p:extLst>
          </p:nvPr>
        </p:nvGraphicFramePr>
        <p:xfrm>
          <a:off x="9117541" y="1458289"/>
          <a:ext cx="2621022" cy="3400723"/>
        </p:xfrm>
        <a:graphic>
          <a:graphicData uri="http://schemas.openxmlformats.org/drawingml/2006/table">
            <a:tbl>
              <a:tblPr firstRow="1">
                <a:tableStyleId>{9D7B26C5-4107-4FEC-AEDC-1716B250A1EF}</a:tableStyleId>
              </a:tblPr>
              <a:tblGrid>
                <a:gridCol w="1097299">
                  <a:extLst>
                    <a:ext uri="{9D8B030D-6E8A-4147-A177-3AD203B41FA5}">
                      <a16:colId xmlns:a16="http://schemas.microsoft.com/office/drawing/2014/main" val="722298000"/>
                    </a:ext>
                  </a:extLst>
                </a:gridCol>
                <a:gridCol w="916664">
                  <a:extLst>
                    <a:ext uri="{9D8B030D-6E8A-4147-A177-3AD203B41FA5}">
                      <a16:colId xmlns:a16="http://schemas.microsoft.com/office/drawing/2014/main" val="2175183885"/>
                    </a:ext>
                  </a:extLst>
                </a:gridCol>
                <a:gridCol w="607059">
                  <a:extLst>
                    <a:ext uri="{9D8B030D-6E8A-4147-A177-3AD203B41FA5}">
                      <a16:colId xmlns:a16="http://schemas.microsoft.com/office/drawing/2014/main" val="2828823332"/>
                    </a:ext>
                  </a:extLst>
                </a:gridCol>
              </a:tblGrid>
              <a:tr h="370840">
                <a:tc>
                  <a:txBody>
                    <a:bodyPr/>
                    <a:lstStyle/>
                    <a:p>
                      <a:pPr algn="ctr"/>
                      <a:r>
                        <a:rPr kumimoji="1" lang="en-US" altLang="ja-JP" b="1" dirty="0"/>
                        <a:t>PAA</a:t>
                      </a:r>
                      <a:r>
                        <a:rPr kumimoji="1" lang="ja-JP" altLang="en-US" b="1" dirty="0"/>
                        <a:t>濃度</a:t>
                      </a:r>
                      <a:endParaRPr kumimoji="1" lang="en-US" altLang="ja-JP" b="1" dirty="0"/>
                    </a:p>
                    <a:p>
                      <a:pPr algn="ctr"/>
                      <a:r>
                        <a:rPr kumimoji="1" lang="en-US" altLang="ja-JP" b="1" dirty="0"/>
                        <a:t>[wt.%]</a:t>
                      </a:r>
                      <a:endParaRPr kumimoji="1" lang="ja-JP" altLang="en-US" b="1" dirty="0"/>
                    </a:p>
                  </a:txBody>
                  <a:tcPr/>
                </a:tc>
                <a:tc>
                  <a:txBody>
                    <a:bodyPr/>
                    <a:lstStyle/>
                    <a:p>
                      <a:pPr algn="ctr"/>
                      <a:r>
                        <a:rPr kumimoji="1" lang="en-US" altLang="ja-JP" b="0" i="1" dirty="0"/>
                        <a:t>k</a:t>
                      </a:r>
                      <a:endParaRPr kumimoji="1" lang="ja-JP" altLang="en-US" b="0" i="1" dirty="0"/>
                    </a:p>
                  </a:txBody>
                  <a:tcPr anchor="ctr"/>
                </a:tc>
                <a:tc>
                  <a:txBody>
                    <a:bodyPr/>
                    <a:lstStyle/>
                    <a:p>
                      <a:pPr algn="ctr"/>
                      <a:r>
                        <a:rPr kumimoji="1" lang="en-US" altLang="ja-JP" b="0" i="1" dirty="0"/>
                        <a:t>n</a:t>
                      </a:r>
                      <a:endParaRPr kumimoji="1" lang="ja-JP" altLang="en-US" b="0" i="1" dirty="0"/>
                    </a:p>
                  </a:txBody>
                  <a:tcPr anchor="ctr"/>
                </a:tc>
                <a:extLst>
                  <a:ext uri="{0D108BD9-81ED-4DB2-BD59-A6C34878D82A}">
                    <a16:rowId xmlns:a16="http://schemas.microsoft.com/office/drawing/2014/main" val="2937034969"/>
                  </a:ext>
                </a:extLst>
              </a:tr>
              <a:tr h="370840">
                <a:tc>
                  <a:txBody>
                    <a:bodyPr/>
                    <a:lstStyle/>
                    <a:p>
                      <a:pPr algn="ctr"/>
                      <a:r>
                        <a:rPr kumimoji="1" lang="en-US" altLang="ja-JP" b="0" dirty="0"/>
                        <a:t>0.05</a:t>
                      </a:r>
                      <a:endParaRPr kumimoji="1" lang="ja-JP" altLang="en-US" b="0" dirty="0"/>
                    </a:p>
                  </a:txBody>
                  <a:tcPr/>
                </a:tc>
                <a:tc>
                  <a:txBody>
                    <a:bodyPr/>
                    <a:lstStyle/>
                    <a:p>
                      <a:pPr algn="ctr"/>
                      <a:r>
                        <a:rPr kumimoji="1" lang="en-US" altLang="ja-JP" b="0" dirty="0"/>
                        <a:t>0.054</a:t>
                      </a:r>
                      <a:endParaRPr kumimoji="1" lang="ja-JP" altLang="en-US" b="0" dirty="0"/>
                    </a:p>
                  </a:txBody>
                  <a:tcPr/>
                </a:tc>
                <a:tc>
                  <a:txBody>
                    <a:bodyPr/>
                    <a:lstStyle/>
                    <a:p>
                      <a:pPr algn="ctr"/>
                      <a:r>
                        <a:rPr kumimoji="1" lang="en-US" altLang="ja-JP" b="0" dirty="0"/>
                        <a:t>0.59</a:t>
                      </a:r>
                    </a:p>
                  </a:txBody>
                  <a:tcPr/>
                </a:tc>
                <a:extLst>
                  <a:ext uri="{0D108BD9-81ED-4DB2-BD59-A6C34878D82A}">
                    <a16:rowId xmlns:a16="http://schemas.microsoft.com/office/drawing/2014/main" val="4200457919"/>
                  </a:ext>
                </a:extLst>
              </a:tr>
              <a:tr h="370840">
                <a:tc>
                  <a:txBody>
                    <a:bodyPr/>
                    <a:lstStyle/>
                    <a:p>
                      <a:pPr algn="ctr"/>
                      <a:r>
                        <a:rPr kumimoji="1" lang="en-US" altLang="ja-JP" b="0" dirty="0"/>
                        <a:t>0.2</a:t>
                      </a:r>
                      <a:endParaRPr kumimoji="1" lang="ja-JP" altLang="en-US" b="0" dirty="0"/>
                    </a:p>
                  </a:txBody>
                  <a:tcPr/>
                </a:tc>
                <a:tc>
                  <a:txBody>
                    <a:bodyPr/>
                    <a:lstStyle/>
                    <a:p>
                      <a:pPr algn="ctr"/>
                      <a:r>
                        <a:rPr kumimoji="1" lang="en-US" altLang="ja-JP" b="0" dirty="0"/>
                        <a:t>0.28</a:t>
                      </a:r>
                      <a:endParaRPr kumimoji="1" lang="ja-JP" altLang="en-US" b="0" dirty="0"/>
                    </a:p>
                  </a:txBody>
                  <a:tcPr/>
                </a:tc>
                <a:tc>
                  <a:txBody>
                    <a:bodyPr/>
                    <a:lstStyle/>
                    <a:p>
                      <a:pPr algn="ctr"/>
                      <a:r>
                        <a:rPr kumimoji="1" lang="en-US" altLang="ja-JP" b="0" dirty="0"/>
                        <a:t>0.50</a:t>
                      </a:r>
                    </a:p>
                  </a:txBody>
                  <a:tcPr/>
                </a:tc>
                <a:extLst>
                  <a:ext uri="{0D108BD9-81ED-4DB2-BD59-A6C34878D82A}">
                    <a16:rowId xmlns:a16="http://schemas.microsoft.com/office/drawing/2014/main" val="1114445664"/>
                  </a:ext>
                </a:extLst>
              </a:tr>
              <a:tr h="370840">
                <a:tc>
                  <a:txBody>
                    <a:bodyPr/>
                    <a:lstStyle/>
                    <a:p>
                      <a:pPr algn="ctr"/>
                      <a:r>
                        <a:rPr kumimoji="1" lang="en-US" altLang="ja-JP" b="0" dirty="0"/>
                        <a:t>0.5</a:t>
                      </a:r>
                      <a:endParaRPr kumimoji="1" lang="ja-JP" altLang="en-US" b="0" dirty="0"/>
                    </a:p>
                  </a:txBody>
                  <a:tcPr/>
                </a:tc>
                <a:tc>
                  <a:txBody>
                    <a:bodyPr/>
                    <a:lstStyle/>
                    <a:p>
                      <a:pPr algn="ctr"/>
                      <a:r>
                        <a:rPr kumimoji="1" lang="en-US" altLang="ja-JP" b="0" dirty="0"/>
                        <a:t>3.7</a:t>
                      </a:r>
                      <a:endParaRPr kumimoji="1" lang="ja-JP" altLang="en-US" b="0" dirty="0"/>
                    </a:p>
                  </a:txBody>
                  <a:tcPr/>
                </a:tc>
                <a:tc>
                  <a:txBody>
                    <a:bodyPr/>
                    <a:lstStyle/>
                    <a:p>
                      <a:pPr algn="ctr"/>
                      <a:r>
                        <a:rPr kumimoji="1" lang="en-US" altLang="ja-JP" b="0" dirty="0"/>
                        <a:t>0.30</a:t>
                      </a:r>
                    </a:p>
                  </a:txBody>
                  <a:tcPr/>
                </a:tc>
                <a:extLst>
                  <a:ext uri="{0D108BD9-81ED-4DB2-BD59-A6C34878D82A}">
                    <a16:rowId xmlns:a16="http://schemas.microsoft.com/office/drawing/2014/main" val="2877357900"/>
                  </a:ext>
                </a:extLst>
              </a:tr>
              <a:tr h="370840">
                <a:tc>
                  <a:txBody>
                    <a:bodyPr/>
                    <a:lstStyle/>
                    <a:p>
                      <a:pPr algn="ctr"/>
                      <a:r>
                        <a:rPr kumimoji="1" lang="en-US" altLang="ja-JP" b="0" dirty="0"/>
                        <a:t>0.7</a:t>
                      </a:r>
                      <a:endParaRPr kumimoji="1" lang="ja-JP" altLang="en-US" b="0" dirty="0"/>
                    </a:p>
                  </a:txBody>
                  <a:tcPr/>
                </a:tc>
                <a:tc>
                  <a:txBody>
                    <a:bodyPr/>
                    <a:lstStyle/>
                    <a:p>
                      <a:pPr algn="ctr"/>
                      <a:r>
                        <a:rPr kumimoji="1" lang="en-US" altLang="ja-JP" b="0" dirty="0"/>
                        <a:t>7.3</a:t>
                      </a:r>
                      <a:endParaRPr kumimoji="1" lang="ja-JP" altLang="en-US" b="0" dirty="0"/>
                    </a:p>
                  </a:txBody>
                  <a:tcPr/>
                </a:tc>
                <a:tc>
                  <a:txBody>
                    <a:bodyPr/>
                    <a:lstStyle/>
                    <a:p>
                      <a:pPr algn="ctr"/>
                      <a:r>
                        <a:rPr kumimoji="1" lang="en-US" altLang="ja-JP" b="0" dirty="0"/>
                        <a:t>0.25</a:t>
                      </a:r>
                    </a:p>
                  </a:txBody>
                  <a:tcPr/>
                </a:tc>
                <a:extLst>
                  <a:ext uri="{0D108BD9-81ED-4DB2-BD59-A6C34878D82A}">
                    <a16:rowId xmlns:a16="http://schemas.microsoft.com/office/drawing/2014/main" val="2561153291"/>
                  </a:ext>
                </a:extLst>
              </a:tr>
              <a:tr h="425761">
                <a:tc>
                  <a:txBody>
                    <a:bodyPr/>
                    <a:lstStyle/>
                    <a:p>
                      <a:pPr algn="ctr"/>
                      <a:r>
                        <a:rPr kumimoji="1" lang="en-US" altLang="ja-JP" b="0" dirty="0"/>
                        <a:t>1.0</a:t>
                      </a:r>
                      <a:endParaRPr kumimoji="1" lang="ja-JP" altLang="en-US" b="0" dirty="0"/>
                    </a:p>
                  </a:txBody>
                  <a:tcPr/>
                </a:tc>
                <a:tc>
                  <a:txBody>
                    <a:bodyPr/>
                    <a:lstStyle/>
                    <a:p>
                      <a:pPr algn="ctr"/>
                      <a:r>
                        <a:rPr kumimoji="1" lang="en-US" altLang="ja-JP" b="0" dirty="0"/>
                        <a:t>8.8</a:t>
                      </a:r>
                      <a:endParaRPr kumimoji="1" lang="ja-JP" altLang="en-US" b="0" dirty="0"/>
                    </a:p>
                  </a:txBody>
                  <a:tcPr/>
                </a:tc>
                <a:tc>
                  <a:txBody>
                    <a:bodyPr/>
                    <a:lstStyle/>
                    <a:p>
                      <a:pPr algn="ctr"/>
                      <a:r>
                        <a:rPr kumimoji="1" lang="en-US" altLang="ja-JP" b="0" dirty="0"/>
                        <a:t>0.23</a:t>
                      </a:r>
                    </a:p>
                  </a:txBody>
                  <a:tcPr/>
                </a:tc>
                <a:extLst>
                  <a:ext uri="{0D108BD9-81ED-4DB2-BD59-A6C34878D82A}">
                    <a16:rowId xmlns:a16="http://schemas.microsoft.com/office/drawing/2014/main" val="1536492457"/>
                  </a:ext>
                </a:extLst>
              </a:tr>
              <a:tr h="425761">
                <a:tc>
                  <a:txBody>
                    <a:bodyPr/>
                    <a:lstStyle/>
                    <a:p>
                      <a:pPr algn="ctr"/>
                      <a:r>
                        <a:rPr kumimoji="1" lang="en-US" altLang="ja-JP" b="0" dirty="0"/>
                        <a:t>1.3</a:t>
                      </a:r>
                      <a:endParaRPr kumimoji="1" lang="ja-JP" altLang="en-US" b="0" dirty="0"/>
                    </a:p>
                  </a:txBody>
                  <a:tcPr/>
                </a:tc>
                <a:tc>
                  <a:txBody>
                    <a:bodyPr/>
                    <a:lstStyle/>
                    <a:p>
                      <a:pPr algn="ctr"/>
                      <a:r>
                        <a:rPr kumimoji="1" lang="en-US" altLang="ja-JP" b="0" dirty="0"/>
                        <a:t>12</a:t>
                      </a:r>
                      <a:endParaRPr kumimoji="1" lang="ja-JP" altLang="en-US" b="0" dirty="0"/>
                    </a:p>
                  </a:txBody>
                  <a:tcPr/>
                </a:tc>
                <a:tc>
                  <a:txBody>
                    <a:bodyPr/>
                    <a:lstStyle/>
                    <a:p>
                      <a:pPr algn="ctr"/>
                      <a:r>
                        <a:rPr kumimoji="1" lang="en-US" altLang="ja-JP" b="0" dirty="0"/>
                        <a:t>0.21</a:t>
                      </a:r>
                    </a:p>
                  </a:txBody>
                  <a:tcPr/>
                </a:tc>
                <a:extLst>
                  <a:ext uri="{0D108BD9-81ED-4DB2-BD59-A6C34878D82A}">
                    <a16:rowId xmlns:a16="http://schemas.microsoft.com/office/drawing/2014/main" val="888362452"/>
                  </a:ext>
                </a:extLst>
              </a:tr>
              <a:tr h="425761">
                <a:tc>
                  <a:txBody>
                    <a:bodyPr/>
                    <a:lstStyle/>
                    <a:p>
                      <a:pPr algn="ctr"/>
                      <a:r>
                        <a:rPr kumimoji="1" lang="en-US" altLang="ja-JP" b="0" dirty="0"/>
                        <a:t>1.5</a:t>
                      </a:r>
                      <a:endParaRPr kumimoji="1" lang="ja-JP" altLang="en-US" b="0" dirty="0"/>
                    </a:p>
                  </a:txBody>
                  <a:tcPr/>
                </a:tc>
                <a:tc>
                  <a:txBody>
                    <a:bodyPr/>
                    <a:lstStyle/>
                    <a:p>
                      <a:pPr algn="ctr"/>
                      <a:r>
                        <a:rPr kumimoji="1" lang="en-US" altLang="ja-JP" b="0" dirty="0"/>
                        <a:t>18</a:t>
                      </a:r>
                      <a:endParaRPr kumimoji="1" lang="ja-JP" altLang="en-US" b="0" dirty="0"/>
                    </a:p>
                  </a:txBody>
                  <a:tcPr/>
                </a:tc>
                <a:tc>
                  <a:txBody>
                    <a:bodyPr/>
                    <a:lstStyle/>
                    <a:p>
                      <a:pPr algn="ctr"/>
                      <a:r>
                        <a:rPr kumimoji="1" lang="en-US" altLang="ja-JP" b="0" dirty="0"/>
                        <a:t>0.17</a:t>
                      </a:r>
                    </a:p>
                  </a:txBody>
                  <a:tcPr/>
                </a:tc>
                <a:extLst>
                  <a:ext uri="{0D108BD9-81ED-4DB2-BD59-A6C34878D82A}">
                    <a16:rowId xmlns:a16="http://schemas.microsoft.com/office/drawing/2014/main" val="1502632668"/>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564604">
            <a:off x="6397070" y="5461038"/>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a:cxnSpLocks/>
          </p:cNvCxnSpPr>
          <p:nvPr/>
        </p:nvCxnSpPr>
        <p:spPr>
          <a:xfrm>
            <a:off x="6379364" y="5300098"/>
            <a:ext cx="1738472" cy="345607"/>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BCE66049-2FB8-48A0-BFDD-E3AED5716BFA}"/>
              </a:ext>
            </a:extLst>
          </p:cNvPr>
          <p:cNvSpPr/>
          <p:nvPr/>
        </p:nvSpPr>
        <p:spPr>
          <a:xfrm>
            <a:off x="231466" y="2095588"/>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計測結果</a:t>
            </a:r>
            <a:endParaRPr kumimoji="1" lang="en-US" altLang="ja-JP" sz="2400" b="1" dirty="0">
              <a:solidFill>
                <a:schemeClr val="tx1"/>
              </a:solidFill>
            </a:endParaRPr>
          </a:p>
        </p:txBody>
      </p:sp>
      <p:pic>
        <p:nvPicPr>
          <p:cNvPr id="21" name="図 20">
            <a:extLst>
              <a:ext uri="{FF2B5EF4-FFF2-40B4-BE49-F238E27FC236}">
                <a16:creationId xmlns:a16="http://schemas.microsoft.com/office/drawing/2014/main" id="{3F818AA1-81FD-44A6-9C1F-ED29247D7230}"/>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1769296" y="777949"/>
            <a:ext cx="2954787" cy="1196825"/>
          </a:xfrm>
          <a:prstGeom prst="rect">
            <a:avLst/>
          </a:prstGeom>
        </p:spPr>
      </p:pic>
      <p:sp>
        <p:nvSpPr>
          <p:cNvPr id="22" name="正方形/長方形 21">
            <a:extLst>
              <a:ext uri="{FF2B5EF4-FFF2-40B4-BE49-F238E27FC236}">
                <a16:creationId xmlns:a16="http://schemas.microsoft.com/office/drawing/2014/main" id="{E235E15E-E523-41D2-BE05-BB677A18FAE3}"/>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24" name="図 23">
            <a:extLst>
              <a:ext uri="{FF2B5EF4-FFF2-40B4-BE49-F238E27FC236}">
                <a16:creationId xmlns:a16="http://schemas.microsoft.com/office/drawing/2014/main" id="{A17BC6E4-5C71-47A3-B0E9-9BF80B47C8D7}"/>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4266556" y="1862692"/>
            <a:ext cx="518831" cy="170192"/>
          </a:xfrm>
          <a:prstGeom prst="rect">
            <a:avLst/>
          </a:prstGeom>
        </p:spPr>
      </p:pic>
      <p:sp>
        <p:nvSpPr>
          <p:cNvPr id="11" name="矢印: 下 10">
            <a:extLst>
              <a:ext uri="{FF2B5EF4-FFF2-40B4-BE49-F238E27FC236}">
                <a16:creationId xmlns:a16="http://schemas.microsoft.com/office/drawing/2014/main" id="{729EBF25-C366-4651-9F8E-3F3E8199906C}"/>
              </a:ext>
            </a:extLst>
          </p:cNvPr>
          <p:cNvSpPr/>
          <p:nvPr/>
        </p:nvSpPr>
        <p:spPr>
          <a:xfrm>
            <a:off x="11705448" y="2539036"/>
            <a:ext cx="266700" cy="1727374"/>
          </a:xfrm>
          <a:prstGeom prst="downArrow">
            <a:avLst>
              <a:gd name="adj1" fmla="val 50000"/>
              <a:gd name="adj2" fmla="val 108985"/>
            </a:avLst>
          </a:prstGeom>
          <a:no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7B221B-F5E0-4C2D-9E57-5272282A0423}"/>
              </a:ext>
            </a:extLst>
          </p:cNvPr>
          <p:cNvSpPr txBox="1"/>
          <p:nvPr/>
        </p:nvSpPr>
        <p:spPr>
          <a:xfrm>
            <a:off x="11645650" y="2154244"/>
            <a:ext cx="405960" cy="369332"/>
          </a:xfrm>
          <a:prstGeom prst="rect">
            <a:avLst/>
          </a:prstGeom>
          <a:noFill/>
        </p:spPr>
        <p:txBody>
          <a:bodyPr wrap="square" rtlCol="0">
            <a:spAutoFit/>
          </a:bodyPr>
          <a:lstStyle/>
          <a:p>
            <a:r>
              <a:rPr kumimoji="1" lang="ja-JP" altLang="en-US" b="1" dirty="0">
                <a:solidFill>
                  <a:srgbClr val="FF0000"/>
                </a:solidFill>
              </a:rPr>
              <a:t>小</a:t>
            </a:r>
          </a:p>
        </p:txBody>
      </p:sp>
      <p:sp>
        <p:nvSpPr>
          <p:cNvPr id="13" name="テキスト ボックス 12">
            <a:extLst>
              <a:ext uri="{FF2B5EF4-FFF2-40B4-BE49-F238E27FC236}">
                <a16:creationId xmlns:a16="http://schemas.microsoft.com/office/drawing/2014/main" id="{6F2220A6-EA82-4EC8-B801-C23AFB65B696}"/>
              </a:ext>
            </a:extLst>
          </p:cNvPr>
          <p:cNvSpPr txBox="1"/>
          <p:nvPr/>
        </p:nvSpPr>
        <p:spPr>
          <a:xfrm>
            <a:off x="11645650" y="4345066"/>
            <a:ext cx="405960" cy="369332"/>
          </a:xfrm>
          <a:prstGeom prst="rect">
            <a:avLst/>
          </a:prstGeom>
          <a:noFill/>
        </p:spPr>
        <p:txBody>
          <a:bodyPr wrap="square" rtlCol="0">
            <a:spAutoFit/>
          </a:bodyPr>
          <a:lstStyle/>
          <a:p>
            <a:r>
              <a:rPr kumimoji="1" lang="ja-JP" altLang="en-US" b="1" dirty="0">
                <a:solidFill>
                  <a:srgbClr val="FF0000"/>
                </a:solidFill>
              </a:rPr>
              <a:t>大</a:t>
            </a:r>
          </a:p>
        </p:txBody>
      </p:sp>
      <p:sp>
        <p:nvSpPr>
          <p:cNvPr id="18" name="正方形/長方形 17">
            <a:extLst>
              <a:ext uri="{FF2B5EF4-FFF2-40B4-BE49-F238E27FC236}">
                <a16:creationId xmlns:a16="http://schemas.microsoft.com/office/drawing/2014/main" id="{E13CB5DE-49CE-458C-9518-AA295EF22F68}"/>
              </a:ext>
            </a:extLst>
          </p:cNvPr>
          <p:cNvSpPr/>
          <p:nvPr/>
        </p:nvSpPr>
        <p:spPr>
          <a:xfrm>
            <a:off x="9042617" y="5065711"/>
            <a:ext cx="2868781" cy="894625"/>
          </a:xfrm>
          <a:prstGeom prst="rect">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kumimoji="1" lang="en-US" altLang="ja-JP" sz="2000" dirty="0">
                <a:solidFill>
                  <a:schemeClr val="tx1"/>
                </a:solidFill>
              </a:rPr>
              <a:t>Shear-thinning </a:t>
            </a:r>
            <a:r>
              <a:rPr kumimoji="1" lang="ja-JP" altLang="en-US" sz="2000" dirty="0">
                <a:solidFill>
                  <a:schemeClr val="tx1"/>
                </a:solidFill>
              </a:rPr>
              <a:t>性あり</a:t>
            </a:r>
            <a:endParaRPr kumimoji="1" lang="en-US" altLang="ja-JP" sz="2000" dirty="0">
              <a:solidFill>
                <a:schemeClr val="tx1"/>
              </a:solidFill>
            </a:endParaRPr>
          </a:p>
          <a:p>
            <a:pPr algn="ctr">
              <a:lnSpc>
                <a:spcPct val="110000"/>
              </a:lnSpc>
            </a:pPr>
            <a:r>
              <a:rPr kumimoji="1" lang="ja-JP" altLang="en-US" sz="2000" dirty="0">
                <a:solidFill>
                  <a:schemeClr val="tx1"/>
                </a:solidFill>
              </a:rPr>
              <a:t>溶液濃度 </a:t>
            </a:r>
            <a:r>
              <a:rPr kumimoji="1" lang="ja-JP" altLang="en-US" sz="2000" b="1" dirty="0">
                <a:solidFill>
                  <a:schemeClr val="tx1"/>
                </a:solidFill>
              </a:rPr>
              <a:t>大</a:t>
            </a:r>
            <a:r>
              <a:rPr kumimoji="1" lang="ja-JP" altLang="en-US" sz="2000" dirty="0">
                <a:solidFill>
                  <a:schemeClr val="tx1"/>
                </a:solidFill>
              </a:rPr>
              <a:t> ⇒ 粘度 </a:t>
            </a:r>
            <a:r>
              <a:rPr kumimoji="1" lang="ja-JP" altLang="en-US" sz="2000" b="1" dirty="0">
                <a:solidFill>
                  <a:schemeClr val="tx1"/>
                </a:solidFill>
              </a:rPr>
              <a:t>大</a:t>
            </a:r>
            <a:endParaRPr kumimoji="1" lang="ja-JP" altLang="en-US" sz="2000" b="1" dirty="0">
              <a:solidFill>
                <a:srgbClr val="FF0000"/>
              </a:solidFill>
            </a:endParaRPr>
          </a:p>
        </p:txBody>
      </p:sp>
      <p:pic>
        <p:nvPicPr>
          <p:cNvPr id="4" name="図 3" descr="\documentclass{article}&#10;\usepackage{amsmath}&#10;\pagestyle{empty}&#10;\begin{document}&#10;&#10;$\mu=k\cdot\dot{\gamma}^{n-1}$&#10;&#10;&#10;\end{document}" title="IguanaTex Bitmap Display">
            <a:extLst>
              <a:ext uri="{FF2B5EF4-FFF2-40B4-BE49-F238E27FC236}">
                <a16:creationId xmlns:a16="http://schemas.microsoft.com/office/drawing/2014/main" id="{B89E5FB8-28BF-4412-9041-DAF46A64EF5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918795" y="227001"/>
            <a:ext cx="1701610" cy="339693"/>
          </a:xfrm>
          <a:prstGeom prst="rect">
            <a:avLst/>
          </a:prstGeom>
        </p:spPr>
      </p:pic>
      <p:sp>
        <p:nvSpPr>
          <p:cNvPr id="20" name="正方形/長方形 19">
            <a:extLst>
              <a:ext uri="{FF2B5EF4-FFF2-40B4-BE49-F238E27FC236}">
                <a16:creationId xmlns:a16="http://schemas.microsoft.com/office/drawing/2014/main" id="{CA58EFE3-B6A8-4B03-A27C-A2860B270B1F}"/>
              </a:ext>
            </a:extLst>
          </p:cNvPr>
          <p:cNvSpPr/>
          <p:nvPr/>
        </p:nvSpPr>
        <p:spPr>
          <a:xfrm>
            <a:off x="7719197" y="182676"/>
            <a:ext cx="1987527" cy="424800"/>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Power-law </a:t>
            </a:r>
            <a:r>
              <a:rPr kumimoji="1" lang="ja-JP" altLang="en-US" dirty="0">
                <a:solidFill>
                  <a:schemeClr val="tx1"/>
                </a:solidFill>
              </a:rPr>
              <a:t>モデル</a:t>
            </a:r>
            <a:endParaRPr kumimoji="1" lang="en-US" altLang="ja-JP" dirty="0">
              <a:solidFill>
                <a:schemeClr val="tx1"/>
              </a:solidFill>
            </a:endParaRPr>
          </a:p>
        </p:txBody>
      </p:sp>
      <p:pic>
        <p:nvPicPr>
          <p:cNvPr id="23" name="図 22" descr="グラフィカル ユーザー インターフェイス&#10;&#10;中程度の精度で自動的に生成された説明">
            <a:extLst>
              <a:ext uri="{FF2B5EF4-FFF2-40B4-BE49-F238E27FC236}">
                <a16:creationId xmlns:a16="http://schemas.microsoft.com/office/drawing/2014/main" id="{F62DFA17-DCB5-4AAD-A108-2412CCF806BE}"/>
              </a:ext>
            </a:extLst>
          </p:cNvPr>
          <p:cNvPicPr>
            <a:picLocks noChangeAspect="1"/>
          </p:cNvPicPr>
          <p:nvPr/>
        </p:nvPicPr>
        <p:blipFill rotWithShape="1">
          <a:blip r:embed="rId3">
            <a:extLst>
              <a:ext uri="{28A0092B-C50C-407E-A947-70E740481C1C}">
                <a14:useLocalDpi xmlns:a14="http://schemas.microsoft.com/office/drawing/2010/main" val="0"/>
              </a:ext>
            </a:extLst>
          </a:blip>
          <a:srcRect l="84779" t="48808" b="29746"/>
          <a:stretch/>
        </p:blipFill>
        <p:spPr>
          <a:xfrm>
            <a:off x="5600805" y="2008812"/>
            <a:ext cx="1695502" cy="851332"/>
          </a:xfrm>
          <a:prstGeom prst="rect">
            <a:avLst/>
          </a:prstGeom>
        </p:spPr>
      </p:pic>
      <p:pic>
        <p:nvPicPr>
          <p:cNvPr id="26" name="図 25" descr="グラフィカル ユーザー インターフェイス&#10;&#10;中程度の精度で自動的に生成された説明">
            <a:extLst>
              <a:ext uri="{FF2B5EF4-FFF2-40B4-BE49-F238E27FC236}">
                <a16:creationId xmlns:a16="http://schemas.microsoft.com/office/drawing/2014/main" id="{F96DB9E4-8635-43BD-A792-425447C07AD5}"/>
              </a:ext>
            </a:extLst>
          </p:cNvPr>
          <p:cNvPicPr>
            <a:picLocks noChangeAspect="1"/>
          </p:cNvPicPr>
          <p:nvPr/>
        </p:nvPicPr>
        <p:blipFill rotWithShape="1">
          <a:blip r:embed="rId3">
            <a:extLst>
              <a:ext uri="{28A0092B-C50C-407E-A947-70E740481C1C}">
                <a14:useLocalDpi xmlns:a14="http://schemas.microsoft.com/office/drawing/2010/main" val="0"/>
              </a:ext>
            </a:extLst>
          </a:blip>
          <a:srcRect l="84779" t="70129" b="13048"/>
          <a:stretch/>
        </p:blipFill>
        <p:spPr>
          <a:xfrm>
            <a:off x="7270085" y="2018094"/>
            <a:ext cx="1695502" cy="667812"/>
          </a:xfrm>
          <a:prstGeom prst="rect">
            <a:avLst/>
          </a:prstGeom>
        </p:spPr>
      </p:pic>
      <p:cxnSp>
        <p:nvCxnSpPr>
          <p:cNvPr id="27" name="直線矢印コネクタ 26">
            <a:extLst>
              <a:ext uri="{FF2B5EF4-FFF2-40B4-BE49-F238E27FC236}">
                <a16:creationId xmlns:a16="http://schemas.microsoft.com/office/drawing/2014/main" id="{11F48FAE-8F19-4DC2-815E-13C5CEFDCD89}"/>
              </a:ext>
            </a:extLst>
          </p:cNvPr>
          <p:cNvCxnSpPr>
            <a:cxnSpLocks/>
          </p:cNvCxnSpPr>
          <p:nvPr/>
        </p:nvCxnSpPr>
        <p:spPr>
          <a:xfrm>
            <a:off x="1768620" y="4721229"/>
            <a:ext cx="2497260" cy="0"/>
          </a:xfrm>
          <a:prstGeom prst="straightConnector1">
            <a:avLst/>
          </a:prstGeom>
          <a:ln w="508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7FCE7C1-9180-48E8-BE25-256E704BA162}"/>
              </a:ext>
            </a:extLst>
          </p:cNvPr>
          <p:cNvSpPr txBox="1"/>
          <p:nvPr/>
        </p:nvSpPr>
        <p:spPr>
          <a:xfrm>
            <a:off x="1892411" y="4774103"/>
            <a:ext cx="2335010" cy="338554"/>
          </a:xfrm>
          <a:prstGeom prst="rect">
            <a:avLst/>
          </a:prstGeom>
          <a:noFill/>
          <a:ln>
            <a:noFill/>
          </a:ln>
        </p:spPr>
        <p:txBody>
          <a:bodyPr wrap="square" rtlCol="0">
            <a:spAutoFit/>
          </a:bodyPr>
          <a:lstStyle/>
          <a:p>
            <a:r>
              <a:rPr kumimoji="1" lang="en-US" altLang="ja-JP" sz="1600" dirty="0">
                <a:solidFill>
                  <a:srgbClr val="2828FE"/>
                </a:solidFill>
              </a:rPr>
              <a:t>Newtonian</a:t>
            </a:r>
            <a:r>
              <a:rPr kumimoji="1" lang="ja-JP" altLang="en-US" sz="1600" dirty="0">
                <a:solidFill>
                  <a:srgbClr val="2828FE"/>
                </a:solidFill>
              </a:rPr>
              <a:t>（粘度一定）</a:t>
            </a:r>
          </a:p>
        </p:txBody>
      </p:sp>
      <p:cxnSp>
        <p:nvCxnSpPr>
          <p:cNvPr id="31" name="直線矢印コネクタ 30">
            <a:extLst>
              <a:ext uri="{FF2B5EF4-FFF2-40B4-BE49-F238E27FC236}">
                <a16:creationId xmlns:a16="http://schemas.microsoft.com/office/drawing/2014/main" id="{AB43F7ED-0B78-44E3-95C6-9AF9D74A5AFF}"/>
              </a:ext>
            </a:extLst>
          </p:cNvPr>
          <p:cNvCxnSpPr>
            <a:cxnSpLocks/>
          </p:cNvCxnSpPr>
          <p:nvPr/>
        </p:nvCxnSpPr>
        <p:spPr>
          <a:xfrm flipV="1">
            <a:off x="5954104" y="3548971"/>
            <a:ext cx="0" cy="1394409"/>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E709065-1B5E-4F05-822C-06E860FDFB30}"/>
              </a:ext>
            </a:extLst>
          </p:cNvPr>
          <p:cNvSpPr txBox="1"/>
          <p:nvPr/>
        </p:nvSpPr>
        <p:spPr>
          <a:xfrm>
            <a:off x="5359601" y="3823988"/>
            <a:ext cx="1855961" cy="646331"/>
          </a:xfrm>
          <a:prstGeom prst="rect">
            <a:avLst/>
          </a:prstGeom>
          <a:noFill/>
        </p:spPr>
        <p:txBody>
          <a:bodyPr wrap="square" rtlCol="0">
            <a:spAutoFit/>
          </a:bodyPr>
          <a:lstStyle/>
          <a:p>
            <a:r>
              <a:rPr kumimoji="1" lang="ja-JP" altLang="en-US" dirty="0">
                <a:solidFill>
                  <a:srgbClr val="FF0000"/>
                </a:solidFill>
              </a:rPr>
              <a:t>粘度</a:t>
            </a:r>
            <a:br>
              <a:rPr kumimoji="1" lang="en-US" altLang="ja-JP" dirty="0">
                <a:solidFill>
                  <a:srgbClr val="FF0000"/>
                </a:solidFill>
              </a:rPr>
            </a:br>
            <a:r>
              <a:rPr kumimoji="1" lang="ja-JP" altLang="en-US" dirty="0">
                <a:solidFill>
                  <a:srgbClr val="FF0000"/>
                </a:solidFill>
              </a:rPr>
              <a:t>上昇</a:t>
            </a:r>
          </a:p>
        </p:txBody>
      </p:sp>
    </p:spTree>
    <p:extLst>
      <p:ext uri="{BB962C8B-B14F-4D97-AF65-F5344CB8AC3E}">
        <p14:creationId xmlns:p14="http://schemas.microsoft.com/office/powerpoint/2010/main" val="1212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8"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吹き出し: 四角形 104">
            <a:extLst>
              <a:ext uri="{FF2B5EF4-FFF2-40B4-BE49-F238E27FC236}">
                <a16:creationId xmlns:a16="http://schemas.microsoft.com/office/drawing/2014/main" id="{E02D2C88-97B3-4B6A-AD6F-658F5D6DB978}"/>
              </a:ext>
            </a:extLst>
          </p:cNvPr>
          <p:cNvSpPr/>
          <p:nvPr/>
        </p:nvSpPr>
        <p:spPr>
          <a:xfrm>
            <a:off x="10127363" y="4814275"/>
            <a:ext cx="666749" cy="488036"/>
          </a:xfrm>
          <a:prstGeom prst="wedgeRectCallout">
            <a:avLst>
              <a:gd name="adj1" fmla="val -27976"/>
              <a:gd name="adj2" fmla="val -99491"/>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弾性計測</a:t>
            </a:r>
            <a:endParaRPr kumimoji="1" lang="ja-JP" altLang="en-US" dirty="0"/>
          </a:p>
        </p:txBody>
      </p:sp>
      <p:pic>
        <p:nvPicPr>
          <p:cNvPr id="4" name="図 3" descr="マップ&#10;&#10;自動的に生成された説明">
            <a:extLst>
              <a:ext uri="{FF2B5EF4-FFF2-40B4-BE49-F238E27FC236}">
                <a16:creationId xmlns:a16="http://schemas.microsoft.com/office/drawing/2014/main" id="{A116E33A-BB67-416A-B8FC-E5E98BAB380C}"/>
              </a:ext>
            </a:extLst>
          </p:cNvPr>
          <p:cNvPicPr>
            <a:picLocks noChangeAspect="1"/>
          </p:cNvPicPr>
          <p:nvPr/>
        </p:nvPicPr>
        <p:blipFill rotWithShape="1">
          <a:blip r:embed="rId7">
            <a:extLst>
              <a:ext uri="{28A0092B-C50C-407E-A947-70E740481C1C}">
                <a14:useLocalDpi xmlns:a14="http://schemas.microsoft.com/office/drawing/2010/main" val="0"/>
              </a:ext>
            </a:extLst>
          </a:blip>
          <a:srcRect r="19218"/>
          <a:stretch/>
        </p:blipFill>
        <p:spPr>
          <a:xfrm>
            <a:off x="6976653" y="747304"/>
            <a:ext cx="4970912" cy="4248103"/>
          </a:xfrm>
          <a:prstGeom prst="rect">
            <a:avLst/>
          </a:prstGeom>
        </p:spPr>
      </p:pic>
      <p:sp>
        <p:nvSpPr>
          <p:cNvPr id="5" name="テキスト ボックス 4">
            <a:extLst>
              <a:ext uri="{FF2B5EF4-FFF2-40B4-BE49-F238E27FC236}">
                <a16:creationId xmlns:a16="http://schemas.microsoft.com/office/drawing/2014/main" id="{7C5D8FC1-FAB0-484E-AB97-69F12739AF8A}"/>
              </a:ext>
            </a:extLst>
          </p:cNvPr>
          <p:cNvSpPr txBox="1"/>
          <p:nvPr/>
        </p:nvSpPr>
        <p:spPr>
          <a:xfrm>
            <a:off x="5203434" y="837802"/>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en-US" altLang="ja-JP" sz="2000" b="1" dirty="0"/>
              <a:t>(PAA 1.0</a:t>
            </a:r>
            <a:r>
              <a:rPr kumimoji="1" lang="ja-JP" altLang="en-US" sz="2000" b="1" dirty="0"/>
              <a:t> </a:t>
            </a:r>
            <a:r>
              <a:rPr kumimoji="1" lang="en-US" altLang="ja-JP" sz="2000" b="1" dirty="0"/>
              <a:t>wt.%)</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pic>
        <p:nvPicPr>
          <p:cNvPr id="9" name="図 8" descr="マップ&#10;&#10;自動的に生成された説明">
            <a:extLst>
              <a:ext uri="{FF2B5EF4-FFF2-40B4-BE49-F238E27FC236}">
                <a16:creationId xmlns:a16="http://schemas.microsoft.com/office/drawing/2014/main" id="{1B894D18-60CC-43A5-A6AA-02DCE1520121}"/>
              </a:ext>
            </a:extLst>
          </p:cNvPr>
          <p:cNvPicPr>
            <a:picLocks noChangeAspect="1"/>
          </p:cNvPicPr>
          <p:nvPr/>
        </p:nvPicPr>
        <p:blipFill rotWithShape="1">
          <a:blip r:embed="rId7">
            <a:extLst>
              <a:ext uri="{28A0092B-C50C-407E-A947-70E740481C1C}">
                <a14:useLocalDpi xmlns:a14="http://schemas.microsoft.com/office/drawing/2010/main" val="0"/>
              </a:ext>
            </a:extLst>
          </a:blip>
          <a:srcRect l="79744" t="69670"/>
          <a:stretch/>
        </p:blipFill>
        <p:spPr>
          <a:xfrm>
            <a:off x="6178394" y="3929002"/>
            <a:ext cx="1246484" cy="1288470"/>
          </a:xfrm>
          <a:prstGeom prst="rect">
            <a:avLst/>
          </a:prstGeom>
        </p:spPr>
      </p:pic>
      <p:sp>
        <p:nvSpPr>
          <p:cNvPr id="10" name="正方形/長方形 9">
            <a:extLst>
              <a:ext uri="{FF2B5EF4-FFF2-40B4-BE49-F238E27FC236}">
                <a16:creationId xmlns:a16="http://schemas.microsoft.com/office/drawing/2014/main" id="{2EC0A47B-5D1C-4431-BE86-D99874D9738A}"/>
              </a:ext>
            </a:extLst>
          </p:cNvPr>
          <p:cNvSpPr/>
          <p:nvPr/>
        </p:nvSpPr>
        <p:spPr>
          <a:xfrm>
            <a:off x="268121" y="2680490"/>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弾性理論</a:t>
            </a:r>
            <a:endParaRPr kumimoji="1" lang="en-US" altLang="ja-JP" sz="2400" b="1" dirty="0">
              <a:solidFill>
                <a:schemeClr val="tx1"/>
              </a:solidFill>
            </a:endParaRPr>
          </a:p>
        </p:txBody>
      </p:sp>
      <p:grpSp>
        <p:nvGrpSpPr>
          <p:cNvPr id="94" name="グループ化 93">
            <a:extLst>
              <a:ext uri="{FF2B5EF4-FFF2-40B4-BE49-F238E27FC236}">
                <a16:creationId xmlns:a16="http://schemas.microsoft.com/office/drawing/2014/main" id="{7B9A8642-8DEC-4BDC-AD29-52E0AA4CA3D4}"/>
              </a:ext>
            </a:extLst>
          </p:cNvPr>
          <p:cNvGrpSpPr/>
          <p:nvPr/>
        </p:nvGrpSpPr>
        <p:grpSpPr>
          <a:xfrm>
            <a:off x="694703" y="3307636"/>
            <a:ext cx="5401297" cy="1687771"/>
            <a:chOff x="694703" y="3307636"/>
            <a:chExt cx="5401297" cy="1687771"/>
          </a:xfrm>
        </p:grpSpPr>
        <p:pic>
          <p:nvPicPr>
            <p:cNvPr id="93" name="図 92"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5D85ABBD-7E74-4FDD-89AF-DE7560B48B46}"/>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694703" y="3307636"/>
              <a:ext cx="4333714" cy="1687771"/>
            </a:xfrm>
            <a:prstGeom prst="rect">
              <a:avLst/>
            </a:prstGeom>
          </p:spPr>
        </p:pic>
        <p:sp>
          <p:nvSpPr>
            <p:cNvPr id="42" name="テキスト ボックス 41">
              <a:extLst>
                <a:ext uri="{FF2B5EF4-FFF2-40B4-BE49-F238E27FC236}">
                  <a16:creationId xmlns:a16="http://schemas.microsoft.com/office/drawing/2014/main" id="{CEA513B9-5291-4455-BB53-01DB37A9C492}"/>
                </a:ext>
              </a:extLst>
            </p:cNvPr>
            <p:cNvSpPr txBox="1"/>
            <p:nvPr/>
          </p:nvSpPr>
          <p:spPr>
            <a:xfrm>
              <a:off x="3517324" y="3684532"/>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grpSp>
        <p:nvGrpSpPr>
          <p:cNvPr id="98" name="グループ化 97">
            <a:extLst>
              <a:ext uri="{FF2B5EF4-FFF2-40B4-BE49-F238E27FC236}">
                <a16:creationId xmlns:a16="http://schemas.microsoft.com/office/drawing/2014/main" id="{92CE7696-3CFA-4E99-8876-5E31D049B4D3}"/>
              </a:ext>
            </a:extLst>
          </p:cNvPr>
          <p:cNvGrpSpPr/>
          <p:nvPr/>
        </p:nvGrpSpPr>
        <p:grpSpPr>
          <a:xfrm>
            <a:off x="557204" y="5251676"/>
            <a:ext cx="3989056" cy="1236114"/>
            <a:chOff x="540909" y="5156888"/>
            <a:chExt cx="3989056" cy="1236114"/>
          </a:xfrm>
        </p:grpSpPr>
        <p:pic>
          <p:nvPicPr>
            <p:cNvPr id="97" name="図 96"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1318360E-9ACE-43F5-B453-FD568AB028B5}"/>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861851" y="5156888"/>
              <a:ext cx="3668114" cy="1236114"/>
            </a:xfrm>
            <a:prstGeom prst="rect">
              <a:avLst/>
            </a:prstGeom>
          </p:spPr>
        </p:pic>
        <p:pic>
          <p:nvPicPr>
            <p:cNvPr id="85" name="図 84" descr="\documentclass{article}&#10;\usepackage{amsmath}&#10;\pagestyle{empty}&#10;\begin{document}&#10;\begin{equation*}&#10;\{&#10;\end{equation*}&#10;\end{document}" title="IguanaTex Bitmap Display">
              <a:extLst>
                <a:ext uri="{FF2B5EF4-FFF2-40B4-BE49-F238E27FC236}">
                  <a16:creationId xmlns:a16="http://schemas.microsoft.com/office/drawing/2014/main" id="{177BEACD-9007-412E-A446-E02384B01540}"/>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40909" y="5231948"/>
              <a:ext cx="171706" cy="1085994"/>
            </a:xfrm>
            <a:prstGeom prst="rect">
              <a:avLst/>
            </a:prstGeom>
          </p:spPr>
        </p:pic>
      </p:grpSp>
      <p:sp>
        <p:nvSpPr>
          <p:cNvPr id="99" name="テキスト ボックス 98">
            <a:extLst>
              <a:ext uri="{FF2B5EF4-FFF2-40B4-BE49-F238E27FC236}">
                <a16:creationId xmlns:a16="http://schemas.microsoft.com/office/drawing/2014/main" id="{787D2AD3-D2B4-4DE8-8D47-6B35A1546148}"/>
              </a:ext>
            </a:extLst>
          </p:cNvPr>
          <p:cNvSpPr txBox="1"/>
          <p:nvPr/>
        </p:nvSpPr>
        <p:spPr>
          <a:xfrm>
            <a:off x="4501878" y="5000630"/>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a:t>
            </a:r>
          </a:p>
        </p:txBody>
      </p:sp>
      <p:sp>
        <p:nvSpPr>
          <p:cNvPr id="100" name="正方形/長方形 99">
            <a:extLst>
              <a:ext uri="{FF2B5EF4-FFF2-40B4-BE49-F238E27FC236}">
                <a16:creationId xmlns:a16="http://schemas.microsoft.com/office/drawing/2014/main" id="{9B708E17-5424-4241-91BE-901013676460}"/>
              </a:ext>
            </a:extLst>
          </p:cNvPr>
          <p:cNvSpPr/>
          <p:nvPr/>
        </p:nvSpPr>
        <p:spPr>
          <a:xfrm>
            <a:off x="447674" y="5081443"/>
            <a:ext cx="5476875" cy="161463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 name="図 103" descr="\documentclass{article}&#10;\usepackage{amsmath}&#10;\pagestyle{empty}&#10;\begin{document}&#10;\begin{equation*}&#10;\tau_\text{0}&#10;\end{equation*}&#10;\end{document}" title="IguanaTex Bitmap Display">
            <a:extLst>
              <a:ext uri="{FF2B5EF4-FFF2-40B4-BE49-F238E27FC236}">
                <a16:creationId xmlns:a16="http://schemas.microsoft.com/office/drawing/2014/main" id="{3B68B468-0167-41E9-80A7-A4D5FF3F9D64}"/>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0287000" y="4938171"/>
            <a:ext cx="332347" cy="255058"/>
          </a:xfrm>
          <a:prstGeom prst="rect">
            <a:avLst/>
          </a:prstGeom>
        </p:spPr>
      </p:pic>
      <p:sp>
        <p:nvSpPr>
          <p:cNvPr id="106" name="正方形/長方形 105">
            <a:extLst>
              <a:ext uri="{FF2B5EF4-FFF2-40B4-BE49-F238E27FC236}">
                <a16:creationId xmlns:a16="http://schemas.microsoft.com/office/drawing/2014/main" id="{4C2EE97A-C375-49A4-BE14-849D69A26B38}"/>
              </a:ext>
            </a:extLst>
          </p:cNvPr>
          <p:cNvSpPr/>
          <p:nvPr/>
        </p:nvSpPr>
        <p:spPr>
          <a:xfrm>
            <a:off x="7866205" y="970299"/>
            <a:ext cx="2444083" cy="356400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弾性的</a:t>
            </a:r>
          </a:p>
        </p:txBody>
      </p:sp>
      <p:sp>
        <p:nvSpPr>
          <p:cNvPr id="107" name="正方形/長方形 106">
            <a:extLst>
              <a:ext uri="{FF2B5EF4-FFF2-40B4-BE49-F238E27FC236}">
                <a16:creationId xmlns:a16="http://schemas.microsoft.com/office/drawing/2014/main" id="{6CB8F5BA-0402-45EF-8891-EA5BF70C0475}"/>
              </a:ext>
            </a:extLst>
          </p:cNvPr>
          <p:cNvSpPr/>
          <p:nvPr/>
        </p:nvSpPr>
        <p:spPr>
          <a:xfrm>
            <a:off x="10286999" y="966863"/>
            <a:ext cx="1143621" cy="3564000"/>
          </a:xfrm>
          <a:prstGeom prst="rect">
            <a:avLst/>
          </a:prstGeom>
          <a:solidFill>
            <a:srgbClr val="6666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粘性的</a:t>
            </a:r>
          </a:p>
        </p:txBody>
      </p:sp>
      <p:cxnSp>
        <p:nvCxnSpPr>
          <p:cNvPr id="102" name="直線コネクタ 101">
            <a:extLst>
              <a:ext uri="{FF2B5EF4-FFF2-40B4-BE49-F238E27FC236}">
                <a16:creationId xmlns:a16="http://schemas.microsoft.com/office/drawing/2014/main" id="{9A330B35-CF7D-4095-AD77-1819C34EB576}"/>
              </a:ext>
            </a:extLst>
          </p:cNvPr>
          <p:cNvCxnSpPr/>
          <p:nvPr/>
        </p:nvCxnSpPr>
        <p:spPr>
          <a:xfrm>
            <a:off x="10287000" y="927842"/>
            <a:ext cx="0" cy="35921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1730C432-A034-4A86-A038-239A0C689589}"/>
              </a:ext>
            </a:extLst>
          </p:cNvPr>
          <p:cNvGrpSpPr/>
          <p:nvPr/>
        </p:nvGrpSpPr>
        <p:grpSpPr>
          <a:xfrm>
            <a:off x="6973891" y="5389498"/>
            <a:ext cx="4358530" cy="1289107"/>
            <a:chOff x="6832902" y="5426905"/>
            <a:chExt cx="4358530" cy="1289107"/>
          </a:xfrm>
        </p:grpSpPr>
        <p:sp>
          <p:nvSpPr>
            <p:cNvPr id="22" name="正方形/長方形 21">
              <a:extLst>
                <a:ext uri="{FF2B5EF4-FFF2-40B4-BE49-F238E27FC236}">
                  <a16:creationId xmlns:a16="http://schemas.microsoft.com/office/drawing/2014/main" id="{07B4ED30-2D39-41D1-9C55-C2E28C4AC6B9}"/>
                </a:ext>
              </a:extLst>
            </p:cNvPr>
            <p:cNvSpPr/>
            <p:nvPr/>
          </p:nvSpPr>
          <p:spPr>
            <a:xfrm>
              <a:off x="6832902" y="5426905"/>
              <a:ext cx="4358530" cy="1289107"/>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i="1" dirty="0">
                  <a:solidFill>
                    <a:schemeClr val="tx1"/>
                  </a:solidFill>
                </a:rPr>
                <a:t>　 </a:t>
              </a:r>
              <a:r>
                <a:rPr kumimoji="1" lang="en-US" altLang="ja-JP" sz="2400" i="1" dirty="0">
                  <a:solidFill>
                    <a:schemeClr val="tx1"/>
                  </a:solidFill>
                </a:rPr>
                <a:t>τ</a:t>
              </a:r>
              <a:r>
                <a:rPr kumimoji="1" lang="en-US" altLang="ja-JP" sz="2400" baseline="-25000" dirty="0">
                  <a:solidFill>
                    <a:schemeClr val="tx1"/>
                  </a:solidFill>
                </a:rPr>
                <a:t>0 </a:t>
              </a:r>
              <a:r>
                <a:rPr kumimoji="1" lang="ja-JP" altLang="en-US" sz="2400" dirty="0">
                  <a:solidFill>
                    <a:schemeClr val="tx1"/>
                  </a:solidFill>
                </a:rPr>
                <a:t>より</a:t>
              </a:r>
              <a:endParaRPr kumimoji="1" lang="en-US" altLang="ja-JP" sz="2400" b="1" dirty="0">
                <a:solidFill>
                  <a:srgbClr val="FF0000"/>
                </a:solidFill>
              </a:endParaRPr>
            </a:p>
          </p:txBody>
        </p:sp>
        <p:sp>
          <p:nvSpPr>
            <p:cNvPr id="3" name="テキスト ボックス 2">
              <a:extLst>
                <a:ext uri="{FF2B5EF4-FFF2-40B4-BE49-F238E27FC236}">
                  <a16:creationId xmlns:a16="http://schemas.microsoft.com/office/drawing/2014/main" id="{19A38AB6-3F85-43E4-9B95-4281CDB2B199}"/>
                </a:ext>
              </a:extLst>
            </p:cNvPr>
            <p:cNvSpPr txBox="1"/>
            <p:nvPr/>
          </p:nvSpPr>
          <p:spPr>
            <a:xfrm>
              <a:off x="8718414" y="5462211"/>
              <a:ext cx="2304026" cy="1154162"/>
            </a:xfrm>
            <a:prstGeom prst="rect">
              <a:avLst/>
            </a:prstGeom>
            <a:noFill/>
          </p:spPr>
          <p:txBody>
            <a:bodyPr wrap="square" rtlCol="0">
              <a:spAutoFit/>
            </a:bodyPr>
            <a:lstStyle/>
            <a:p>
              <a:pPr>
                <a:lnSpc>
                  <a:spcPct val="150000"/>
                </a:lnSpc>
              </a:pPr>
              <a:r>
                <a:rPr kumimoji="1" lang="ja-JP" altLang="en-US" sz="2400" dirty="0"/>
                <a:t>小 ⇒ </a:t>
              </a:r>
              <a:r>
                <a:rPr kumimoji="1" lang="ja-JP" altLang="en-US" sz="2400" dirty="0">
                  <a:solidFill>
                    <a:srgbClr val="FF0000"/>
                  </a:solidFill>
                </a:rPr>
                <a:t>弾性影響</a:t>
              </a:r>
              <a:endParaRPr kumimoji="1" lang="en-US" altLang="ja-JP" sz="2400" dirty="0">
                <a:solidFill>
                  <a:srgbClr val="FF0000"/>
                </a:solidFill>
              </a:endParaRPr>
            </a:p>
            <a:p>
              <a:pPr>
                <a:lnSpc>
                  <a:spcPct val="150000"/>
                </a:lnSpc>
              </a:pPr>
              <a:r>
                <a:rPr kumimoji="1" lang="ja-JP" altLang="en-US" sz="2400" dirty="0"/>
                <a:t>大 ⇒ </a:t>
              </a:r>
              <a:r>
                <a:rPr kumimoji="1" lang="ja-JP" altLang="en-US" sz="2400" dirty="0">
                  <a:solidFill>
                    <a:srgbClr val="2828FE"/>
                  </a:solidFill>
                </a:rPr>
                <a:t>粘性影響</a:t>
              </a:r>
              <a:endParaRPr kumimoji="1" lang="en-US" altLang="ja-JP" sz="2400" dirty="0">
                <a:solidFill>
                  <a:srgbClr val="2828FE"/>
                </a:solidFill>
              </a:endParaRPr>
            </a:p>
          </p:txBody>
        </p:sp>
        <p:sp>
          <p:nvSpPr>
            <p:cNvPr id="7" name="左中かっこ 6">
              <a:extLst>
                <a:ext uri="{FF2B5EF4-FFF2-40B4-BE49-F238E27FC236}">
                  <a16:creationId xmlns:a16="http://schemas.microsoft.com/office/drawing/2014/main" id="{C220A7C4-3D2B-441B-A3A8-5E3A2E411384}"/>
                </a:ext>
              </a:extLst>
            </p:cNvPr>
            <p:cNvSpPr/>
            <p:nvPr/>
          </p:nvSpPr>
          <p:spPr>
            <a:xfrm>
              <a:off x="8433279" y="5540981"/>
              <a:ext cx="285135" cy="996623"/>
            </a:xfrm>
            <a:prstGeom prst="leftBrace">
              <a:avLst>
                <a:gd name="adj1" fmla="val 46749"/>
                <a:gd name="adj2" fmla="val 50000"/>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3913956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夜の交通と信号&#10;&#10;自動的に生成された説明">
            <a:extLst>
              <a:ext uri="{FF2B5EF4-FFF2-40B4-BE49-F238E27FC236}">
                <a16:creationId xmlns:a16="http://schemas.microsoft.com/office/drawing/2014/main" id="{BFB3F9F8-3E65-42FA-A767-3E1166308FAC}"/>
              </a:ext>
            </a:extLst>
          </p:cNvPr>
          <p:cNvPicPr>
            <a:picLocks noChangeAspect="1"/>
          </p:cNvPicPr>
          <p:nvPr/>
        </p:nvPicPr>
        <p:blipFill rotWithShape="1">
          <a:blip r:embed="rId5">
            <a:extLst>
              <a:ext uri="{28A0092B-C50C-407E-A947-70E740481C1C}">
                <a14:useLocalDpi xmlns:a14="http://schemas.microsoft.com/office/drawing/2010/main" val="0"/>
              </a:ext>
            </a:extLst>
          </a:blip>
          <a:srcRect r="26017"/>
          <a:stretch/>
        </p:blipFill>
        <p:spPr>
          <a:xfrm>
            <a:off x="6832902" y="806873"/>
            <a:ext cx="5088861" cy="4599975"/>
          </a:xfrm>
          <a:prstGeom prst="rect">
            <a:avLst/>
          </a:prstGeom>
        </p:spPr>
      </p:pic>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弾性計測</a:t>
            </a:r>
            <a:endParaRPr kumimoji="1" lang="ja-JP" altLang="en-US" dirty="0"/>
          </a:p>
        </p:txBody>
      </p:sp>
      <p:sp>
        <p:nvSpPr>
          <p:cNvPr id="5" name="テキスト ボックス 4">
            <a:extLst>
              <a:ext uri="{FF2B5EF4-FFF2-40B4-BE49-F238E27FC236}">
                <a16:creationId xmlns:a16="http://schemas.microsoft.com/office/drawing/2014/main" id="{7C5D8FC1-FAB0-484E-AB97-69F12739AF8A}"/>
              </a:ext>
            </a:extLst>
          </p:cNvPr>
          <p:cNvSpPr txBox="1"/>
          <p:nvPr/>
        </p:nvSpPr>
        <p:spPr>
          <a:xfrm>
            <a:off x="4777164" y="837946"/>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ja-JP" altLang="en-US" sz="2000" b="1" dirty="0"/>
              <a:t>（</a:t>
            </a:r>
            <a:r>
              <a:rPr kumimoji="1" lang="en-US" altLang="ja-JP" sz="2000" b="1" i="1" dirty="0"/>
              <a:t>τ</a:t>
            </a:r>
            <a:r>
              <a:rPr kumimoji="1" lang="en-US" altLang="ja-JP" sz="2000" b="1" baseline="-25000" dirty="0"/>
              <a:t>0</a:t>
            </a:r>
            <a:r>
              <a:rPr kumimoji="1" lang="ja-JP" altLang="en-US" sz="2000" b="1" dirty="0"/>
              <a:t>と溶液濃度）</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sp>
        <p:nvSpPr>
          <p:cNvPr id="10" name="正方形/長方形 9">
            <a:extLst>
              <a:ext uri="{FF2B5EF4-FFF2-40B4-BE49-F238E27FC236}">
                <a16:creationId xmlns:a16="http://schemas.microsoft.com/office/drawing/2014/main" id="{2EC0A47B-5D1C-4431-BE86-D99874D9738A}"/>
              </a:ext>
            </a:extLst>
          </p:cNvPr>
          <p:cNvSpPr/>
          <p:nvPr/>
        </p:nvSpPr>
        <p:spPr>
          <a:xfrm>
            <a:off x="268121" y="2680490"/>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弾性理論</a:t>
            </a:r>
            <a:endParaRPr kumimoji="1" lang="en-US" altLang="ja-JP" sz="2400" b="1" dirty="0">
              <a:solidFill>
                <a:schemeClr val="tx1"/>
              </a:solidFill>
            </a:endParaRPr>
          </a:p>
        </p:txBody>
      </p:sp>
      <p:grpSp>
        <p:nvGrpSpPr>
          <p:cNvPr id="94" name="グループ化 93">
            <a:extLst>
              <a:ext uri="{FF2B5EF4-FFF2-40B4-BE49-F238E27FC236}">
                <a16:creationId xmlns:a16="http://schemas.microsoft.com/office/drawing/2014/main" id="{7B9A8642-8DEC-4BDC-AD29-52E0AA4CA3D4}"/>
              </a:ext>
            </a:extLst>
          </p:cNvPr>
          <p:cNvGrpSpPr/>
          <p:nvPr/>
        </p:nvGrpSpPr>
        <p:grpSpPr>
          <a:xfrm>
            <a:off x="635559" y="3299041"/>
            <a:ext cx="5401297" cy="1687771"/>
            <a:chOff x="694703" y="3307636"/>
            <a:chExt cx="5401297" cy="1687771"/>
          </a:xfrm>
        </p:grpSpPr>
        <p:pic>
          <p:nvPicPr>
            <p:cNvPr id="93" name="図 92"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5D85ABBD-7E74-4FDD-89AF-DE7560B48B4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94703" y="3307636"/>
              <a:ext cx="4333714" cy="1687771"/>
            </a:xfrm>
            <a:prstGeom prst="rect">
              <a:avLst/>
            </a:prstGeom>
          </p:spPr>
        </p:pic>
        <p:sp>
          <p:nvSpPr>
            <p:cNvPr id="42" name="テキスト ボックス 41">
              <a:extLst>
                <a:ext uri="{FF2B5EF4-FFF2-40B4-BE49-F238E27FC236}">
                  <a16:creationId xmlns:a16="http://schemas.microsoft.com/office/drawing/2014/main" id="{CEA513B9-5291-4455-BB53-01DB37A9C492}"/>
                </a:ext>
              </a:extLst>
            </p:cNvPr>
            <p:cNvSpPr txBox="1"/>
            <p:nvPr/>
          </p:nvSpPr>
          <p:spPr>
            <a:xfrm>
              <a:off x="3517324" y="3684532"/>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pic>
        <p:nvPicPr>
          <p:cNvPr id="97" name="図 96"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1318360E-9ACE-43F5-B453-FD568AB028B5}"/>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698593" y="5251257"/>
            <a:ext cx="3668114" cy="1236114"/>
          </a:xfrm>
          <a:prstGeom prst="rect">
            <a:avLst/>
          </a:prstGeom>
        </p:spPr>
      </p:pic>
      <p:sp>
        <p:nvSpPr>
          <p:cNvPr id="99" name="テキスト ボックス 98">
            <a:extLst>
              <a:ext uri="{FF2B5EF4-FFF2-40B4-BE49-F238E27FC236}">
                <a16:creationId xmlns:a16="http://schemas.microsoft.com/office/drawing/2014/main" id="{787D2AD3-D2B4-4DE8-8D47-6B35A1546148}"/>
              </a:ext>
            </a:extLst>
          </p:cNvPr>
          <p:cNvSpPr txBox="1"/>
          <p:nvPr/>
        </p:nvSpPr>
        <p:spPr>
          <a:xfrm>
            <a:off x="4312493" y="5010043"/>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弾性的</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粘性的</a:t>
            </a:r>
          </a:p>
        </p:txBody>
      </p:sp>
      <p:sp>
        <p:nvSpPr>
          <p:cNvPr id="100" name="正方形/長方形 99">
            <a:extLst>
              <a:ext uri="{FF2B5EF4-FFF2-40B4-BE49-F238E27FC236}">
                <a16:creationId xmlns:a16="http://schemas.microsoft.com/office/drawing/2014/main" id="{9B708E17-5424-4241-91BE-901013676460}"/>
              </a:ext>
            </a:extLst>
          </p:cNvPr>
          <p:cNvSpPr/>
          <p:nvPr/>
        </p:nvSpPr>
        <p:spPr>
          <a:xfrm>
            <a:off x="268121" y="5081024"/>
            <a:ext cx="5476875" cy="161463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21197B2A-5F22-4000-854E-C3B6EDBE9F98}"/>
              </a:ext>
            </a:extLst>
          </p:cNvPr>
          <p:cNvCxnSpPr>
            <a:cxnSpLocks/>
          </p:cNvCxnSpPr>
          <p:nvPr/>
        </p:nvCxnSpPr>
        <p:spPr>
          <a:xfrm flipV="1">
            <a:off x="9031057" y="1477223"/>
            <a:ext cx="2385449" cy="862854"/>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431D048-F356-456F-AAAC-D9BE4A8B1B99}"/>
              </a:ext>
            </a:extLst>
          </p:cNvPr>
          <p:cNvCxnSpPr>
            <a:cxnSpLocks/>
          </p:cNvCxnSpPr>
          <p:nvPr/>
        </p:nvCxnSpPr>
        <p:spPr>
          <a:xfrm>
            <a:off x="8621161" y="996494"/>
            <a:ext cx="0" cy="3809904"/>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7A35F67C-BE6C-414F-B636-93B4103C4A6C}"/>
              </a:ext>
            </a:extLst>
          </p:cNvPr>
          <p:cNvSpPr/>
          <p:nvPr/>
        </p:nvSpPr>
        <p:spPr>
          <a:xfrm rot="20760409">
            <a:off x="7743301" y="4445950"/>
            <a:ext cx="776510" cy="4221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D53BE19-03D0-4EEB-84EF-705F676C838C}"/>
              </a:ext>
            </a:extLst>
          </p:cNvPr>
          <p:cNvSpPr/>
          <p:nvPr/>
        </p:nvSpPr>
        <p:spPr>
          <a:xfrm>
            <a:off x="6832902" y="5426905"/>
            <a:ext cx="4358530" cy="1289107"/>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濃度上昇で</a:t>
            </a:r>
            <a:r>
              <a:rPr kumimoji="1" lang="en-US" altLang="ja-JP" sz="2400" i="1" dirty="0">
                <a:solidFill>
                  <a:schemeClr val="tx1"/>
                </a:solidFill>
              </a:rPr>
              <a:t>τ</a:t>
            </a:r>
            <a:r>
              <a:rPr kumimoji="1" lang="en-US" altLang="ja-JP" sz="2400" baseline="-25000" dirty="0">
                <a:solidFill>
                  <a:schemeClr val="tx1"/>
                </a:solidFill>
              </a:rPr>
              <a:t>0 </a:t>
            </a:r>
            <a:r>
              <a:rPr kumimoji="1" lang="ja-JP" altLang="en-US" sz="2400" b="1" dirty="0">
                <a:solidFill>
                  <a:srgbClr val="FF0000"/>
                </a:solidFill>
              </a:rPr>
              <a:t>大</a:t>
            </a:r>
            <a:endParaRPr kumimoji="1" lang="en-US" altLang="ja-JP" sz="2400" b="1" dirty="0">
              <a:solidFill>
                <a:srgbClr val="FF0000"/>
              </a:solidFill>
            </a:endParaRPr>
          </a:p>
          <a:p>
            <a:pPr algn="ctr"/>
            <a:r>
              <a:rPr kumimoji="1" lang="ja-JP" altLang="en-US" sz="2400" b="1" dirty="0">
                <a:solidFill>
                  <a:schemeClr val="tx1"/>
                </a:solidFill>
              </a:rPr>
              <a:t>⇒</a:t>
            </a:r>
            <a:r>
              <a:rPr kumimoji="1" lang="ja-JP" altLang="en-US" sz="2400" b="1" dirty="0">
                <a:solidFill>
                  <a:srgbClr val="FF0000"/>
                </a:solidFill>
              </a:rPr>
              <a:t> 弾性影響を受けやすく</a:t>
            </a:r>
          </a:p>
        </p:txBody>
      </p:sp>
    </p:spTree>
    <p:extLst>
      <p:ext uri="{BB962C8B-B14F-4D97-AF65-F5344CB8AC3E}">
        <p14:creationId xmlns:p14="http://schemas.microsoft.com/office/powerpoint/2010/main" val="153243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B0D44-AD76-4B67-BE61-CF88F8A66898}"/>
              </a:ext>
            </a:extLst>
          </p:cNvPr>
          <p:cNvSpPr>
            <a:spLocks noGrp="1"/>
          </p:cNvSpPr>
          <p:nvPr>
            <p:ph type="title"/>
          </p:nvPr>
        </p:nvSpPr>
        <p:spPr/>
        <p:txBody>
          <a:bodyPr/>
          <a:lstStyle/>
          <a:p>
            <a:r>
              <a:rPr lang="ja-JP" altLang="en-US" dirty="0"/>
              <a:t>球密度による高速化への影響</a:t>
            </a:r>
            <a:endParaRPr kumimoji="1" lang="ja-JP" altLang="en-US" dirty="0"/>
          </a:p>
        </p:txBody>
      </p:sp>
      <p:pic>
        <p:nvPicPr>
          <p:cNvPr id="7" name="図 6" descr="ゲームの画面&#10;&#10;中程度の精度で自動的に生成された説明">
            <a:extLst>
              <a:ext uri="{FF2B5EF4-FFF2-40B4-BE49-F238E27FC236}">
                <a16:creationId xmlns:a16="http://schemas.microsoft.com/office/drawing/2014/main" id="{DFC20D7E-90C2-44C6-9E57-539F0535A33E}"/>
              </a:ext>
            </a:extLst>
          </p:cNvPr>
          <p:cNvPicPr>
            <a:picLocks noChangeAspect="1"/>
          </p:cNvPicPr>
          <p:nvPr/>
        </p:nvPicPr>
        <p:blipFill rotWithShape="1">
          <a:blip r:embed="rId7">
            <a:extLst>
              <a:ext uri="{28A0092B-C50C-407E-A947-70E740481C1C}">
                <a14:useLocalDpi xmlns:a14="http://schemas.microsoft.com/office/drawing/2010/main" val="0"/>
              </a:ext>
            </a:extLst>
          </a:blip>
          <a:srcRect l="74210" t="73144" r="-673" b="12705"/>
          <a:stretch/>
        </p:blipFill>
        <p:spPr>
          <a:xfrm>
            <a:off x="9886436" y="5872215"/>
            <a:ext cx="1932030" cy="649551"/>
          </a:xfrm>
          <a:prstGeom prst="rect">
            <a:avLst/>
          </a:prstGeom>
        </p:spPr>
      </p:pic>
      <p:pic>
        <p:nvPicPr>
          <p:cNvPr id="11" name="図 10" descr="グラフィカル ユーザー インターフェイス が含まれている画像&#10;&#10;自動的に生成された説明">
            <a:extLst>
              <a:ext uri="{FF2B5EF4-FFF2-40B4-BE49-F238E27FC236}">
                <a16:creationId xmlns:a16="http://schemas.microsoft.com/office/drawing/2014/main" id="{6BB66CF3-F063-41BA-829B-A749AB4D5574}"/>
              </a:ext>
            </a:extLst>
          </p:cNvPr>
          <p:cNvPicPr>
            <a:picLocks noChangeAspect="1"/>
          </p:cNvPicPr>
          <p:nvPr/>
        </p:nvPicPr>
        <p:blipFill rotWithShape="1">
          <a:blip r:embed="rId8">
            <a:extLst>
              <a:ext uri="{28A0092B-C50C-407E-A947-70E740481C1C}">
                <a14:useLocalDpi xmlns:a14="http://schemas.microsoft.com/office/drawing/2010/main" val="0"/>
              </a:ext>
            </a:extLst>
          </a:blip>
          <a:srcRect r="25355"/>
          <a:stretch/>
        </p:blipFill>
        <p:spPr>
          <a:xfrm>
            <a:off x="5935213" y="857549"/>
            <a:ext cx="6002787" cy="4805832"/>
          </a:xfrm>
          <a:prstGeom prst="rect">
            <a:avLst/>
          </a:prstGeom>
        </p:spPr>
      </p:pic>
      <p:pic>
        <p:nvPicPr>
          <p:cNvPr id="62" name="図 61" descr="\documentclass{article}&#10;\usepackage{amsmath}&#10;\pagestyle{empty}&#10;\begin{document}&#10;\begin{equation*}&#10;\frac{U_\text{on}}{U_\text{off}} \sim \left(\Delta\rho{}\right)^{\frac{n-1}{n}}&#10;\end{equation*}&#10;\end{document}" title="IguanaTex Bitmap Display">
            <a:extLst>
              <a:ext uri="{FF2B5EF4-FFF2-40B4-BE49-F238E27FC236}">
                <a16:creationId xmlns:a16="http://schemas.microsoft.com/office/drawing/2014/main" id="{EE80B361-06FD-4202-A4E7-7C3D20867EC5}"/>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928113" y="4004526"/>
            <a:ext cx="2348800" cy="778667"/>
          </a:xfrm>
          <a:prstGeom prst="rect">
            <a:avLst/>
          </a:prstGeom>
        </p:spPr>
      </p:pic>
      <p:cxnSp>
        <p:nvCxnSpPr>
          <p:cNvPr id="15" name="直線矢印コネクタ 14">
            <a:extLst>
              <a:ext uri="{FF2B5EF4-FFF2-40B4-BE49-F238E27FC236}">
                <a16:creationId xmlns:a16="http://schemas.microsoft.com/office/drawing/2014/main" id="{2A50E04D-0966-44F5-9BF6-B53499B543C0}"/>
              </a:ext>
            </a:extLst>
          </p:cNvPr>
          <p:cNvCxnSpPr>
            <a:cxnSpLocks/>
          </p:cNvCxnSpPr>
          <p:nvPr/>
        </p:nvCxnSpPr>
        <p:spPr>
          <a:xfrm flipV="1">
            <a:off x="6882580" y="4100051"/>
            <a:ext cx="1297858" cy="619432"/>
          </a:xfrm>
          <a:prstGeom prst="straightConnector1">
            <a:avLst/>
          </a:prstGeom>
          <a:ln w="381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85590259-F054-45EC-ABFD-8C6B4ADEDCCE}"/>
              </a:ext>
            </a:extLst>
          </p:cNvPr>
          <p:cNvCxnSpPr>
            <a:cxnSpLocks/>
          </p:cNvCxnSpPr>
          <p:nvPr/>
        </p:nvCxnSpPr>
        <p:spPr>
          <a:xfrm>
            <a:off x="8711381" y="1809647"/>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7A950649-4425-433E-8CB4-0B4554AECA77}"/>
              </a:ext>
            </a:extLst>
          </p:cNvPr>
          <p:cNvCxnSpPr>
            <a:cxnSpLocks/>
          </p:cNvCxnSpPr>
          <p:nvPr/>
        </p:nvCxnSpPr>
        <p:spPr>
          <a:xfrm>
            <a:off x="10407446" y="1627056"/>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DA9B2F3-713A-486E-9437-5DF2BF83DF0A}"/>
              </a:ext>
            </a:extLst>
          </p:cNvPr>
          <p:cNvCxnSpPr>
            <a:cxnSpLocks/>
          </p:cNvCxnSpPr>
          <p:nvPr/>
        </p:nvCxnSpPr>
        <p:spPr>
          <a:xfrm>
            <a:off x="10354186" y="4306524"/>
            <a:ext cx="1274925" cy="384846"/>
          </a:xfrm>
          <a:prstGeom prst="straightConnector1">
            <a:avLst/>
          </a:prstGeom>
          <a:ln w="38100">
            <a:solidFill>
              <a:srgbClr val="2828F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FABA3AE-A674-4C7D-83DB-6B2C4DA40584}"/>
              </a:ext>
            </a:extLst>
          </p:cNvPr>
          <p:cNvCxnSpPr>
            <a:cxnSpLocks/>
          </p:cNvCxnSpPr>
          <p:nvPr/>
        </p:nvCxnSpPr>
        <p:spPr>
          <a:xfrm>
            <a:off x="8711381" y="3803693"/>
            <a:ext cx="1202409" cy="0"/>
          </a:xfrm>
          <a:prstGeom prst="straightConnector1">
            <a:avLst/>
          </a:prstGeom>
          <a:ln w="38100">
            <a:solidFill>
              <a:srgbClr val="F3C64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87BBCF9D-4C1B-4193-9CC8-7C0925C5103F}"/>
              </a:ext>
            </a:extLst>
          </p:cNvPr>
          <p:cNvCxnSpPr>
            <a:cxnSpLocks/>
          </p:cNvCxnSpPr>
          <p:nvPr/>
        </p:nvCxnSpPr>
        <p:spPr>
          <a:xfrm>
            <a:off x="6978029" y="2194493"/>
            <a:ext cx="1202409" cy="0"/>
          </a:xfrm>
          <a:prstGeom prst="straightConnector1">
            <a:avLst/>
          </a:prstGeom>
          <a:ln w="38100">
            <a:solidFill>
              <a:srgbClr val="F3C647"/>
            </a:solidFill>
            <a:tailEnd type="triangle"/>
          </a:ln>
        </p:spPr>
        <p:style>
          <a:lnRef idx="1">
            <a:schemeClr val="accent1"/>
          </a:lnRef>
          <a:fillRef idx="0">
            <a:schemeClr val="accent1"/>
          </a:fillRef>
          <a:effectRef idx="0">
            <a:schemeClr val="accent1"/>
          </a:effectRef>
          <a:fontRef idx="minor">
            <a:schemeClr val="tx1"/>
          </a:fontRef>
        </p:style>
      </p:cxnSp>
      <p:pic>
        <p:nvPicPr>
          <p:cNvPr id="52" name="図 51" descr="\documentclass{article}&#10;\usepackage{amsmath}&#10;\pagestyle{empty}&#10;\begin{document}&#10;\begin{equation*}&#10;\frac{U_\text{on}}{U_\text{off}} \sim \left(\frac{\Delta\rho{}g}{3}\right)^{\frac{n-1}{n}}\cdot\frac{2-n}{n}\cdot\frac{\delta}{\mu_{ABL}}\cdot\left(\frac{k}{a}\right)^{\frac{1}{n}}&#10;\end{equation*}&#10;\end{document}" title="IguanaTex Bitmap Display">
            <a:extLst>
              <a:ext uri="{FF2B5EF4-FFF2-40B4-BE49-F238E27FC236}">
                <a16:creationId xmlns:a16="http://schemas.microsoft.com/office/drawing/2014/main" id="{F49470CF-0A8B-45DD-9D64-166EFE979EDA}"/>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287093" y="2950087"/>
            <a:ext cx="4441295" cy="671695"/>
          </a:xfrm>
          <a:prstGeom prst="rect">
            <a:avLst/>
          </a:prstGeom>
        </p:spPr>
      </p:pic>
      <p:grpSp>
        <p:nvGrpSpPr>
          <p:cNvPr id="50" name="グループ化 49">
            <a:extLst>
              <a:ext uri="{FF2B5EF4-FFF2-40B4-BE49-F238E27FC236}">
                <a16:creationId xmlns:a16="http://schemas.microsoft.com/office/drawing/2014/main" id="{C0E2174B-C5C0-465E-BAAC-8891BFAFF3DF}"/>
              </a:ext>
            </a:extLst>
          </p:cNvPr>
          <p:cNvGrpSpPr/>
          <p:nvPr/>
        </p:nvGrpSpPr>
        <p:grpSpPr>
          <a:xfrm>
            <a:off x="509629" y="1463278"/>
            <a:ext cx="5075922" cy="1313113"/>
            <a:chOff x="593819" y="1319088"/>
            <a:chExt cx="5075922" cy="1313113"/>
          </a:xfrm>
        </p:grpSpPr>
        <p:grpSp>
          <p:nvGrpSpPr>
            <p:cNvPr id="48" name="グループ化 47">
              <a:extLst>
                <a:ext uri="{FF2B5EF4-FFF2-40B4-BE49-F238E27FC236}">
                  <a16:creationId xmlns:a16="http://schemas.microsoft.com/office/drawing/2014/main" id="{52F492A9-7608-49B8-9E60-DCD2BE3D84AE}"/>
                </a:ext>
              </a:extLst>
            </p:cNvPr>
            <p:cNvGrpSpPr/>
            <p:nvPr/>
          </p:nvGrpSpPr>
          <p:grpSpPr>
            <a:xfrm>
              <a:off x="864226" y="1334605"/>
              <a:ext cx="4805515" cy="1220896"/>
              <a:chOff x="863601" y="906916"/>
              <a:chExt cx="4805515" cy="1220896"/>
            </a:xfrm>
          </p:grpSpPr>
          <p:pic>
            <p:nvPicPr>
              <p:cNvPr id="40" name="図 39"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767667BA-5C64-41A1-88A7-C9DD664A73F5}"/>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63601" y="1607903"/>
                <a:ext cx="1422548" cy="519909"/>
              </a:xfrm>
              <a:prstGeom prst="rect">
                <a:avLst/>
              </a:prstGeom>
            </p:spPr>
          </p:pic>
          <p:pic>
            <p:nvPicPr>
              <p:cNvPr id="47" name="図 46" descr="\documentclass{article}&#10;\usepackage{color}&#10;\usepackage{amsmath}&#10;\pagestyle{empty}&#10;\begin{document}&#10;\begin{equation*}&#10;\mu_\text{U} \sim k \left(\frac{U_\text{off}}{a}\right)^{n-1},&#10;\end{equation*}&#10;\end{document}" title="IguanaTex Bitmap Display">
                <a:extLst>
                  <a:ext uri="{FF2B5EF4-FFF2-40B4-BE49-F238E27FC236}">
                    <a16:creationId xmlns:a16="http://schemas.microsoft.com/office/drawing/2014/main" id="{8FFBA131-4DD6-4014-A45A-EB5897DFF6B3}"/>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63601" y="922691"/>
                <a:ext cx="1942457" cy="593986"/>
              </a:xfrm>
              <a:prstGeom prst="rect">
                <a:avLst/>
              </a:prstGeom>
            </p:spPr>
          </p:pic>
          <p:pic>
            <p:nvPicPr>
              <p:cNvPr id="45" name="図 44" descr="\documentclass{article}&#10;\usepackage{color}&#10;\usepackage{amsmath}&#10;\pagestyle{empty}&#10;\begin{document}&#10;\begin{equation*}&#10;U_\text{off} \sim \left(\frac{\Delta \rho g}{3k}\right)^{\frac{1}{n}}\frac{n}{2-n}a^{\frac{n+1}{n}}&#10;\end{equation*}&#10;\end{document}" title="IguanaTex Bitmap Display">
                <a:extLst>
                  <a:ext uri="{FF2B5EF4-FFF2-40B4-BE49-F238E27FC236}">
                    <a16:creationId xmlns:a16="http://schemas.microsoft.com/office/drawing/2014/main" id="{D66D16F1-DFB3-4AC1-AD94-18DF686AE6F3}"/>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2969430" y="906916"/>
                <a:ext cx="2699686" cy="625537"/>
              </a:xfrm>
              <a:prstGeom prst="rect">
                <a:avLst/>
              </a:prstGeom>
            </p:spPr>
          </p:pic>
        </p:grpSp>
        <p:sp>
          <p:nvSpPr>
            <p:cNvPr id="49" name="左中かっこ 48">
              <a:extLst>
                <a:ext uri="{FF2B5EF4-FFF2-40B4-BE49-F238E27FC236}">
                  <a16:creationId xmlns:a16="http://schemas.microsoft.com/office/drawing/2014/main" id="{E769448C-EFFB-4293-86FD-B358A77A42E7}"/>
                </a:ext>
              </a:extLst>
            </p:cNvPr>
            <p:cNvSpPr/>
            <p:nvPr/>
          </p:nvSpPr>
          <p:spPr>
            <a:xfrm>
              <a:off x="593819" y="1319088"/>
              <a:ext cx="214070" cy="1313113"/>
            </a:xfrm>
            <a:prstGeom prst="leftBrace">
              <a:avLst>
                <a:gd name="adj1" fmla="val 3503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53" name="正方形/長方形 52">
            <a:extLst>
              <a:ext uri="{FF2B5EF4-FFF2-40B4-BE49-F238E27FC236}">
                <a16:creationId xmlns:a16="http://schemas.microsoft.com/office/drawing/2014/main" id="{326CEEA5-616E-465C-8C69-A7BE1FACC20B}"/>
              </a:ext>
            </a:extLst>
          </p:cNvPr>
          <p:cNvSpPr/>
          <p:nvPr/>
        </p:nvSpPr>
        <p:spPr>
          <a:xfrm>
            <a:off x="254000" y="837621"/>
            <a:ext cx="4532477"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球密度の高速化度合への寄与</a:t>
            </a:r>
            <a:endParaRPr kumimoji="1" lang="en-US" altLang="ja-JP" sz="2400" b="1" dirty="0">
              <a:solidFill>
                <a:schemeClr val="tx1"/>
              </a:solidFill>
            </a:endParaRPr>
          </a:p>
        </p:txBody>
      </p:sp>
      <p:sp>
        <p:nvSpPr>
          <p:cNvPr id="54" name="テキスト ボックス 53">
            <a:extLst>
              <a:ext uri="{FF2B5EF4-FFF2-40B4-BE49-F238E27FC236}">
                <a16:creationId xmlns:a16="http://schemas.microsoft.com/office/drawing/2014/main" id="{E06D7106-0919-48AB-8D5E-9F0D510510D9}"/>
              </a:ext>
            </a:extLst>
          </p:cNvPr>
          <p:cNvSpPr txBox="1"/>
          <p:nvPr/>
        </p:nvSpPr>
        <p:spPr>
          <a:xfrm>
            <a:off x="4886874" y="2320637"/>
            <a:ext cx="947942" cy="369332"/>
          </a:xfrm>
          <a:prstGeom prst="rect">
            <a:avLst/>
          </a:prstGeom>
          <a:noFill/>
        </p:spPr>
        <p:txBody>
          <a:bodyPr wrap="square" rtlCol="0">
            <a:spAutoFit/>
          </a:bodyPr>
          <a:lstStyle/>
          <a:p>
            <a:r>
              <a:rPr kumimoji="1" lang="ja-JP" altLang="en-US" dirty="0"/>
              <a:t>より</a:t>
            </a:r>
            <a:r>
              <a:rPr kumimoji="1" lang="en-US" altLang="ja-JP" dirty="0"/>
              <a:t>…</a:t>
            </a:r>
            <a:endParaRPr kumimoji="1" lang="ja-JP" altLang="en-US" dirty="0"/>
          </a:p>
        </p:txBody>
      </p:sp>
      <p:sp>
        <p:nvSpPr>
          <p:cNvPr id="55" name="テキスト ボックス 54">
            <a:extLst>
              <a:ext uri="{FF2B5EF4-FFF2-40B4-BE49-F238E27FC236}">
                <a16:creationId xmlns:a16="http://schemas.microsoft.com/office/drawing/2014/main" id="{1D4295D5-0916-41F5-B1AC-168F9C467B89}"/>
              </a:ext>
            </a:extLst>
          </p:cNvPr>
          <p:cNvSpPr txBox="1"/>
          <p:nvPr/>
        </p:nvSpPr>
        <p:spPr>
          <a:xfrm>
            <a:off x="715716" y="3085879"/>
            <a:ext cx="546277" cy="400110"/>
          </a:xfrm>
          <a:prstGeom prst="rect">
            <a:avLst/>
          </a:prstGeom>
          <a:noFill/>
        </p:spPr>
        <p:txBody>
          <a:bodyPr wrap="square" rtlCol="0">
            <a:spAutoFit/>
          </a:bodyPr>
          <a:lstStyle/>
          <a:p>
            <a:r>
              <a:rPr kumimoji="1" lang="ja-JP" altLang="en-US" sz="2000" b="1" dirty="0"/>
              <a:t>⇒</a:t>
            </a:r>
          </a:p>
        </p:txBody>
      </p:sp>
      <p:sp>
        <p:nvSpPr>
          <p:cNvPr id="56" name="テキスト ボックス 55">
            <a:extLst>
              <a:ext uri="{FF2B5EF4-FFF2-40B4-BE49-F238E27FC236}">
                <a16:creationId xmlns:a16="http://schemas.microsoft.com/office/drawing/2014/main" id="{AF5DD3D1-4F09-474D-B0EE-23069577BB0D}"/>
              </a:ext>
            </a:extLst>
          </p:cNvPr>
          <p:cNvSpPr txBox="1"/>
          <p:nvPr/>
        </p:nvSpPr>
        <p:spPr>
          <a:xfrm>
            <a:off x="3914428" y="3901205"/>
            <a:ext cx="1780319" cy="1015663"/>
          </a:xfrm>
          <a:prstGeom prst="rect">
            <a:avLst/>
          </a:prstGeom>
          <a:noFill/>
        </p:spPr>
        <p:txBody>
          <a:bodyPr wrap="square" rtlCol="0">
            <a:spAutoFit/>
          </a:bodyPr>
          <a:lstStyle/>
          <a:p>
            <a:r>
              <a:rPr kumimoji="1" lang="en-US" altLang="ja-JP" sz="2000" dirty="0"/>
              <a:t>0&lt; </a:t>
            </a:r>
            <a:r>
              <a:rPr kumimoji="1" lang="en-US" altLang="ja-JP" sz="2000" i="1" dirty="0"/>
              <a:t>n</a:t>
            </a:r>
            <a:r>
              <a:rPr kumimoji="1" lang="ja-JP" altLang="en-US" sz="2000" i="1" dirty="0"/>
              <a:t> </a:t>
            </a:r>
            <a:r>
              <a:rPr kumimoji="1" lang="en-US" altLang="ja-JP" sz="2000" dirty="0"/>
              <a:t>&lt;1</a:t>
            </a:r>
            <a:r>
              <a:rPr kumimoji="1" lang="ja-JP" altLang="en-US" sz="2000" dirty="0"/>
              <a:t>より，</a:t>
            </a:r>
            <a:br>
              <a:rPr kumimoji="1" lang="en-US" altLang="ja-JP" sz="2000" dirty="0"/>
            </a:br>
            <a:r>
              <a:rPr kumimoji="1" lang="ja-JP" altLang="en-US" sz="2000" dirty="0"/>
              <a:t>高速化度合は</a:t>
            </a:r>
            <a:br>
              <a:rPr kumimoji="1" lang="en-US" altLang="ja-JP" sz="2000" dirty="0"/>
            </a:br>
            <a:r>
              <a:rPr kumimoji="1" lang="ja-JP" altLang="en-US" sz="2000" dirty="0"/>
              <a:t>単調</a:t>
            </a:r>
            <a:r>
              <a:rPr kumimoji="1" lang="ja-JP" altLang="en-US" sz="2000" b="1" dirty="0">
                <a:solidFill>
                  <a:srgbClr val="2828FE"/>
                </a:solidFill>
              </a:rPr>
              <a:t>減少</a:t>
            </a:r>
          </a:p>
        </p:txBody>
      </p:sp>
      <p:sp>
        <p:nvSpPr>
          <p:cNvPr id="58" name="正方形/長方形 57">
            <a:extLst>
              <a:ext uri="{FF2B5EF4-FFF2-40B4-BE49-F238E27FC236}">
                <a16:creationId xmlns:a16="http://schemas.microsoft.com/office/drawing/2014/main" id="{B404E11C-05CF-438A-8950-2A9F3E71BF04}"/>
              </a:ext>
            </a:extLst>
          </p:cNvPr>
          <p:cNvSpPr/>
          <p:nvPr/>
        </p:nvSpPr>
        <p:spPr>
          <a:xfrm>
            <a:off x="705157" y="3839153"/>
            <a:ext cx="2794712" cy="110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1410D8CF-00F1-4E4B-82CA-A18CFE7E67AD}"/>
              </a:ext>
            </a:extLst>
          </p:cNvPr>
          <p:cNvSpPr/>
          <p:nvPr/>
        </p:nvSpPr>
        <p:spPr>
          <a:xfrm>
            <a:off x="748909" y="5518391"/>
            <a:ext cx="5364770" cy="1046284"/>
          </a:xfrm>
          <a:prstGeom prst="rect">
            <a:avLst/>
          </a:prstGeom>
          <a:solidFill>
            <a:schemeClr val="bg1"/>
          </a:solid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PAA</a:t>
            </a:r>
            <a:r>
              <a:rPr kumimoji="1" lang="ja-JP" altLang="en-US" sz="2400" dirty="0">
                <a:solidFill>
                  <a:schemeClr val="tx1"/>
                </a:solidFill>
              </a:rPr>
              <a:t>濃度 </a:t>
            </a:r>
            <a:r>
              <a:rPr kumimoji="1" lang="en-US" altLang="ja-JP" sz="2400" dirty="0">
                <a:solidFill>
                  <a:schemeClr val="tx1"/>
                </a:solidFill>
              </a:rPr>
              <a:t>1.0wt.%</a:t>
            </a:r>
            <a:r>
              <a:rPr kumimoji="1" lang="ja-JP" altLang="en-US" sz="2400" dirty="0">
                <a:solidFill>
                  <a:schemeClr val="tx1"/>
                </a:solidFill>
              </a:rPr>
              <a:t>のみ減少</a:t>
            </a:r>
            <a:endParaRPr kumimoji="1" lang="en-US" altLang="ja-JP" sz="2400" dirty="0">
              <a:solidFill>
                <a:schemeClr val="tx1"/>
              </a:solidFill>
            </a:endParaRPr>
          </a:p>
          <a:p>
            <a:pPr algn="ctr"/>
            <a:r>
              <a:rPr kumimoji="1" lang="ja-JP" altLang="en-US" sz="2400" dirty="0">
                <a:solidFill>
                  <a:schemeClr val="tx1"/>
                </a:solidFill>
              </a:rPr>
              <a:t>⇒ </a:t>
            </a:r>
            <a:r>
              <a:rPr kumimoji="1" lang="ja-JP" altLang="en-US" sz="2400" b="1" dirty="0">
                <a:solidFill>
                  <a:schemeClr val="tx1"/>
                </a:solidFill>
              </a:rPr>
              <a:t>終端速度（密度差）以外</a:t>
            </a:r>
            <a:r>
              <a:rPr kumimoji="1" lang="ja-JP" altLang="en-US" sz="2400" dirty="0">
                <a:solidFill>
                  <a:schemeClr val="tx1"/>
                </a:solidFill>
              </a:rPr>
              <a:t>の要因？</a:t>
            </a:r>
          </a:p>
        </p:txBody>
      </p:sp>
    </p:spTree>
    <p:extLst>
      <p:ext uri="{BB962C8B-B14F-4D97-AF65-F5344CB8AC3E}">
        <p14:creationId xmlns:p14="http://schemas.microsoft.com/office/powerpoint/2010/main" val="359941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B0D44-AD76-4B67-BE61-CF88F8A66898}"/>
              </a:ext>
            </a:extLst>
          </p:cNvPr>
          <p:cNvSpPr>
            <a:spLocks noGrp="1"/>
          </p:cNvSpPr>
          <p:nvPr>
            <p:ph type="title"/>
          </p:nvPr>
        </p:nvSpPr>
        <p:spPr/>
        <p:txBody>
          <a:bodyPr/>
          <a:lstStyle/>
          <a:p>
            <a:r>
              <a:rPr lang="ja-JP" altLang="en-US" dirty="0"/>
              <a:t>溶液濃度による高速化への影響</a:t>
            </a:r>
            <a:endParaRPr kumimoji="1" lang="ja-JP" altLang="en-US" dirty="0"/>
          </a:p>
        </p:txBody>
      </p:sp>
      <p:pic>
        <p:nvPicPr>
          <p:cNvPr id="10" name="図 9" descr="ダイアグラム, 概略図&#10;&#10;自動的に生成された説明">
            <a:extLst>
              <a:ext uri="{FF2B5EF4-FFF2-40B4-BE49-F238E27FC236}">
                <a16:creationId xmlns:a16="http://schemas.microsoft.com/office/drawing/2014/main" id="{6F08E34D-AF39-460F-B057-AF5C0BC19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55" y="1073858"/>
            <a:ext cx="4460825" cy="5543072"/>
          </a:xfrm>
          <a:prstGeom prst="rect">
            <a:avLst/>
          </a:prstGeom>
        </p:spPr>
      </p:pic>
      <p:pic>
        <p:nvPicPr>
          <p:cNvPr id="12" name="図 11" descr="ダイアグラム が含まれている画像&#10;&#10;自動的に生成された説明">
            <a:extLst>
              <a:ext uri="{FF2B5EF4-FFF2-40B4-BE49-F238E27FC236}">
                <a16:creationId xmlns:a16="http://schemas.microsoft.com/office/drawing/2014/main" id="{382D75DC-5D37-48ED-8DB9-BDF593B9A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330" y="1752596"/>
            <a:ext cx="5765304" cy="3352807"/>
          </a:xfrm>
          <a:prstGeom prst="rect">
            <a:avLst/>
          </a:prstGeom>
        </p:spPr>
      </p:pic>
      <p:pic>
        <p:nvPicPr>
          <p:cNvPr id="5" name="図 4" descr="\documentclass{article}&#10;\usepackage{amsmath}&#10;\pagestyle{empty}&#10;\begin{document}&#10;\begin{equation*}&#10;\frac{U_\text{on}}{U_\text{off}} \sim \left(\frac{\Delta\rho{}g}{3}\right)^{\frac{n-1}{n}}\cdot\frac{2-n}{n}\cdot\frac{\delta}{\mu_{ABL}}\cdot\left(\frac{k}{a}\right)^{\frac{1}{n}}&#10;\end{equation*}&#10;\end{document}" title="IguanaTex Bitmap Display">
            <a:extLst>
              <a:ext uri="{FF2B5EF4-FFF2-40B4-BE49-F238E27FC236}">
                <a16:creationId xmlns:a16="http://schemas.microsoft.com/office/drawing/2014/main" id="{20D78DDE-51CE-440A-80B1-5599C662171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838476" y="1752596"/>
            <a:ext cx="4441295" cy="671695"/>
          </a:xfrm>
          <a:prstGeom prst="rect">
            <a:avLst/>
          </a:prstGeom>
        </p:spPr>
      </p:pic>
    </p:spTree>
    <p:extLst>
      <p:ext uri="{BB962C8B-B14F-4D97-AF65-F5344CB8AC3E}">
        <p14:creationId xmlns:p14="http://schemas.microsoft.com/office/powerpoint/2010/main" val="2675508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A912A-7D04-4779-863E-EB10880CE878}"/>
              </a:ext>
            </a:extLst>
          </p:cNvPr>
          <p:cNvSpPr>
            <a:spLocks noGrp="1"/>
          </p:cNvSpPr>
          <p:nvPr>
            <p:ph type="title"/>
          </p:nvPr>
        </p:nvSpPr>
        <p:spPr/>
        <p:txBody>
          <a:bodyPr/>
          <a:lstStyle/>
          <a:p>
            <a:r>
              <a:rPr lang="ja-JP" altLang="en-US" dirty="0"/>
              <a:t>球径による高速化への影響</a:t>
            </a:r>
            <a:endParaRPr kumimoji="1" lang="ja-JP" altLang="en-US" dirty="0"/>
          </a:p>
        </p:txBody>
      </p:sp>
      <p:sp>
        <p:nvSpPr>
          <p:cNvPr id="4" name="正方形/長方形 3">
            <a:extLst>
              <a:ext uri="{FF2B5EF4-FFF2-40B4-BE49-F238E27FC236}">
                <a16:creationId xmlns:a16="http://schemas.microsoft.com/office/drawing/2014/main" id="{2A779C47-F30E-4329-B8BF-68E39C52FD4C}"/>
              </a:ext>
            </a:extLst>
          </p:cNvPr>
          <p:cNvSpPr/>
          <p:nvPr/>
        </p:nvSpPr>
        <p:spPr>
          <a:xfrm>
            <a:off x="254001" y="837621"/>
            <a:ext cx="1924996"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実験条件</a:t>
            </a:r>
            <a:endParaRPr kumimoji="1" lang="en-US" altLang="ja-JP" sz="2400" b="1" dirty="0">
              <a:solidFill>
                <a:schemeClr val="tx1"/>
              </a:solidFill>
            </a:endParaRPr>
          </a:p>
        </p:txBody>
      </p:sp>
      <p:sp>
        <p:nvSpPr>
          <p:cNvPr id="5" name="テキスト ボックス 4">
            <a:extLst>
              <a:ext uri="{FF2B5EF4-FFF2-40B4-BE49-F238E27FC236}">
                <a16:creationId xmlns:a16="http://schemas.microsoft.com/office/drawing/2014/main" id="{939885DB-826B-4044-B141-1F11E991BC6F}"/>
              </a:ext>
            </a:extLst>
          </p:cNvPr>
          <p:cNvSpPr txBox="1"/>
          <p:nvPr/>
        </p:nvSpPr>
        <p:spPr>
          <a:xfrm>
            <a:off x="2284670" y="827220"/>
            <a:ext cx="4189628" cy="1015663"/>
          </a:xfrm>
          <a:prstGeom prst="rect">
            <a:avLst/>
          </a:prstGeom>
          <a:noFill/>
        </p:spPr>
        <p:txBody>
          <a:bodyPr wrap="square" rtlCol="0">
            <a:spAutoFit/>
          </a:bodyPr>
          <a:lstStyle/>
          <a:p>
            <a:r>
              <a:rPr kumimoji="1" lang="en-US" altLang="ja-JP" sz="2000" dirty="0"/>
              <a:t>PAA 1.0 wt.%</a:t>
            </a:r>
            <a:r>
              <a:rPr kumimoji="1" lang="ja-JP" altLang="en-US" sz="2000" dirty="0"/>
              <a:t> 鋼球　</a:t>
            </a:r>
            <a:r>
              <a:rPr kumimoji="1" lang="en-US" altLang="ja-JP" sz="2000" dirty="0"/>
              <a:t>(</a:t>
            </a:r>
            <a:r>
              <a:rPr kumimoji="1" lang="en-US" altLang="ja-JP" sz="2000" i="1" dirty="0"/>
              <a:t>ρ</a:t>
            </a:r>
            <a:r>
              <a:rPr kumimoji="1" lang="ja-JP" altLang="en-US" sz="2000" i="1" dirty="0"/>
              <a:t> </a:t>
            </a:r>
            <a:r>
              <a:rPr kumimoji="1" lang="en-US" altLang="ja-JP" sz="2000" dirty="0"/>
              <a:t>= 7900kg/m</a:t>
            </a:r>
            <a:r>
              <a:rPr kumimoji="1" lang="en-US" altLang="ja-JP" sz="2000" baseline="30000" dirty="0"/>
              <a:t>3</a:t>
            </a:r>
            <a:r>
              <a:rPr kumimoji="1" lang="en-US" altLang="ja-JP" sz="2000" dirty="0"/>
              <a:t>)</a:t>
            </a:r>
          </a:p>
          <a:p>
            <a:r>
              <a:rPr kumimoji="1" lang="ja-JP" altLang="en-US" sz="2000" dirty="0"/>
              <a:t>直径：</a:t>
            </a:r>
            <a:r>
              <a:rPr kumimoji="1" lang="en-US" altLang="ja-JP" sz="2000" dirty="0"/>
              <a:t> 10-15,20mm </a:t>
            </a:r>
          </a:p>
          <a:p>
            <a:r>
              <a:rPr kumimoji="1" lang="ja-JP" altLang="en-US" sz="2000" dirty="0"/>
              <a:t>　　　 </a:t>
            </a:r>
            <a:r>
              <a:rPr kumimoji="1" lang="en-US" altLang="ja-JP" sz="2000" dirty="0"/>
              <a:t>3-10mm</a:t>
            </a:r>
            <a:r>
              <a:rPr kumimoji="1" lang="ja-JP" altLang="en-US" sz="2000" dirty="0"/>
              <a:t>（先行研究）</a:t>
            </a:r>
            <a:endParaRPr kumimoji="1" lang="en-US" altLang="ja-JP" sz="2000" dirty="0"/>
          </a:p>
        </p:txBody>
      </p:sp>
      <p:pic>
        <p:nvPicPr>
          <p:cNvPr id="9" name="図 8" descr="屋外, 光, 交通, 座る が含まれている画像&#10;&#10;自動的に生成された説明">
            <a:extLst>
              <a:ext uri="{FF2B5EF4-FFF2-40B4-BE49-F238E27FC236}">
                <a16:creationId xmlns:a16="http://schemas.microsoft.com/office/drawing/2014/main" id="{2C027319-3955-4069-88AD-698BC2D36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08" y="1666295"/>
            <a:ext cx="10894755" cy="4177496"/>
          </a:xfrm>
          <a:prstGeom prst="rect">
            <a:avLst/>
          </a:prstGeom>
        </p:spPr>
      </p:pic>
      <p:sp>
        <p:nvSpPr>
          <p:cNvPr id="16" name="正方形/長方形 15">
            <a:extLst>
              <a:ext uri="{FF2B5EF4-FFF2-40B4-BE49-F238E27FC236}">
                <a16:creationId xmlns:a16="http://schemas.microsoft.com/office/drawing/2014/main" id="{591F1336-0272-4652-A28A-507F35A5EDEF}"/>
              </a:ext>
            </a:extLst>
          </p:cNvPr>
          <p:cNvSpPr/>
          <p:nvPr/>
        </p:nvSpPr>
        <p:spPr>
          <a:xfrm>
            <a:off x="2400843" y="5948216"/>
            <a:ext cx="7040684" cy="53817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直径 </a:t>
            </a:r>
            <a:r>
              <a:rPr kumimoji="1" lang="en-US" altLang="ja-JP" sz="2400" i="1" dirty="0">
                <a:solidFill>
                  <a:schemeClr val="tx1"/>
                </a:solidFill>
              </a:rPr>
              <a:t>D</a:t>
            </a:r>
            <a:r>
              <a:rPr kumimoji="1" lang="ja-JP" altLang="en-US" sz="2400" i="1" dirty="0">
                <a:solidFill>
                  <a:schemeClr val="tx1"/>
                </a:solidFill>
              </a:rPr>
              <a:t> </a:t>
            </a:r>
            <a:r>
              <a:rPr kumimoji="1" lang="en-US" altLang="ja-JP" sz="2400" dirty="0">
                <a:solidFill>
                  <a:schemeClr val="tx1"/>
                </a:solidFill>
              </a:rPr>
              <a:t>10mm</a:t>
            </a:r>
            <a:r>
              <a:rPr kumimoji="1" lang="ja-JP" altLang="en-US" sz="2400" dirty="0">
                <a:solidFill>
                  <a:schemeClr val="tx1"/>
                </a:solidFill>
              </a:rPr>
              <a:t> 付近で高速化が顕著に</a:t>
            </a:r>
            <a:endParaRPr kumimoji="1" lang="en-US" altLang="ja-JP" sz="2400" dirty="0">
              <a:solidFill>
                <a:schemeClr val="tx1"/>
              </a:solidFill>
            </a:endParaRPr>
          </a:p>
        </p:txBody>
      </p:sp>
      <p:cxnSp>
        <p:nvCxnSpPr>
          <p:cNvPr id="18" name="直線矢印コネクタ 17">
            <a:extLst>
              <a:ext uri="{FF2B5EF4-FFF2-40B4-BE49-F238E27FC236}">
                <a16:creationId xmlns:a16="http://schemas.microsoft.com/office/drawing/2014/main" id="{37BBC250-15EF-4D7E-BC8C-A2D6CED721B8}"/>
              </a:ext>
            </a:extLst>
          </p:cNvPr>
          <p:cNvCxnSpPr>
            <a:cxnSpLocks/>
          </p:cNvCxnSpPr>
          <p:nvPr/>
        </p:nvCxnSpPr>
        <p:spPr>
          <a:xfrm>
            <a:off x="1732085" y="3525715"/>
            <a:ext cx="446912" cy="518747"/>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07AF436-BCE6-42AF-B46A-E485BC62884B}"/>
              </a:ext>
            </a:extLst>
          </p:cNvPr>
          <p:cNvCxnSpPr>
            <a:cxnSpLocks/>
          </p:cNvCxnSpPr>
          <p:nvPr/>
        </p:nvCxnSpPr>
        <p:spPr>
          <a:xfrm flipV="1">
            <a:off x="2309064" y="3112477"/>
            <a:ext cx="161574" cy="835270"/>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B2928840-C3AC-43D8-9881-3C44C6AA9B9D}"/>
              </a:ext>
            </a:extLst>
          </p:cNvPr>
          <p:cNvCxnSpPr>
            <a:cxnSpLocks/>
          </p:cNvCxnSpPr>
          <p:nvPr/>
        </p:nvCxnSpPr>
        <p:spPr>
          <a:xfrm>
            <a:off x="3209725" y="2815507"/>
            <a:ext cx="1169759" cy="727793"/>
          </a:xfrm>
          <a:prstGeom prst="straightConnector1">
            <a:avLst/>
          </a:prstGeom>
          <a:ln w="38100">
            <a:solidFill>
              <a:srgbClr val="F909FF"/>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9FCE2B2-F714-4E1F-BE09-DFE50B00FD62}"/>
              </a:ext>
            </a:extLst>
          </p:cNvPr>
          <p:cNvCxnSpPr>
            <a:cxnSpLocks/>
          </p:cNvCxnSpPr>
          <p:nvPr/>
        </p:nvCxnSpPr>
        <p:spPr>
          <a:xfrm flipV="1">
            <a:off x="8866627" y="3543300"/>
            <a:ext cx="1095058" cy="931984"/>
          </a:xfrm>
          <a:prstGeom prst="straightConnector1">
            <a:avLst/>
          </a:prstGeom>
          <a:ln w="38100">
            <a:solidFill>
              <a:srgbClr val="F909FF"/>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FB30DBCA-58B1-4247-A9A6-03F2E8FA6084}"/>
              </a:ext>
            </a:extLst>
          </p:cNvPr>
          <p:cNvSpPr txBox="1"/>
          <p:nvPr/>
        </p:nvSpPr>
        <p:spPr>
          <a:xfrm>
            <a:off x="9683013" y="3156383"/>
            <a:ext cx="1295851" cy="369332"/>
          </a:xfrm>
          <a:prstGeom prst="rect">
            <a:avLst/>
          </a:prstGeom>
          <a:noFill/>
        </p:spPr>
        <p:txBody>
          <a:bodyPr wrap="square" rtlCol="0">
            <a:spAutoFit/>
          </a:bodyPr>
          <a:lstStyle/>
          <a:p>
            <a:r>
              <a:rPr kumimoji="1" lang="ja-JP" altLang="en-US" b="1" dirty="0">
                <a:solidFill>
                  <a:srgbClr val="F909FF"/>
                </a:solidFill>
              </a:rPr>
              <a:t>正の相関</a:t>
            </a:r>
          </a:p>
        </p:txBody>
      </p:sp>
      <p:pic>
        <p:nvPicPr>
          <p:cNvPr id="33" name="図 32"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BE5C8510-AC1E-4B72-85B0-8BB3C1ACE23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66627" y="897851"/>
            <a:ext cx="1977666" cy="724001"/>
          </a:xfrm>
          <a:prstGeom prst="rect">
            <a:avLst/>
          </a:prstGeom>
          <a:noFill/>
        </p:spPr>
      </p:pic>
      <p:sp>
        <p:nvSpPr>
          <p:cNvPr id="34" name="正方形/長方形 33">
            <a:extLst>
              <a:ext uri="{FF2B5EF4-FFF2-40B4-BE49-F238E27FC236}">
                <a16:creationId xmlns:a16="http://schemas.microsoft.com/office/drawing/2014/main" id="{E3EFD7D6-2B2C-4AB8-9362-2AE591F69373}"/>
              </a:ext>
            </a:extLst>
          </p:cNvPr>
          <p:cNvSpPr/>
          <p:nvPr/>
        </p:nvSpPr>
        <p:spPr>
          <a:xfrm>
            <a:off x="6481595" y="826491"/>
            <a:ext cx="2160953" cy="42637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a:t>
            </a:r>
            <a:endParaRPr kumimoji="1" lang="en-US" altLang="ja-JP" sz="2400" b="1" dirty="0">
              <a:solidFill>
                <a:schemeClr val="tx1"/>
              </a:solidFill>
            </a:endParaRPr>
          </a:p>
        </p:txBody>
      </p:sp>
    </p:spTree>
    <p:extLst>
      <p:ext uri="{BB962C8B-B14F-4D97-AF65-F5344CB8AC3E}">
        <p14:creationId xmlns:p14="http://schemas.microsoft.com/office/powerpoint/2010/main" val="2679412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93B3EA-7A2E-4735-AA66-92DAF79F30EB}"/>
              </a:ext>
            </a:extLst>
          </p:cNvPr>
          <p:cNvSpPr>
            <a:spLocks noGrp="1"/>
          </p:cNvSpPr>
          <p:nvPr>
            <p:ph type="title"/>
          </p:nvPr>
        </p:nvSpPr>
        <p:spPr/>
        <p:txBody>
          <a:bodyPr/>
          <a:lstStyle/>
          <a:p>
            <a:r>
              <a:rPr lang="ja-JP" altLang="en-US"/>
              <a:t>粘度比と高速化度合の関係</a:t>
            </a:r>
            <a:endParaRPr kumimoji="1" lang="ja-JP" altLang="en-US"/>
          </a:p>
        </p:txBody>
      </p:sp>
      <p:pic>
        <p:nvPicPr>
          <p:cNvPr id="6" name="図 5" descr="概略図 が含まれている画像&#10;&#10;自動的に生成された説明">
            <a:extLst>
              <a:ext uri="{FF2B5EF4-FFF2-40B4-BE49-F238E27FC236}">
                <a16:creationId xmlns:a16="http://schemas.microsoft.com/office/drawing/2014/main" id="{7579C55C-CCDF-4676-B0FE-647A72739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316" y="580864"/>
            <a:ext cx="9321071" cy="4942795"/>
          </a:xfrm>
          <a:prstGeom prst="rect">
            <a:avLst/>
          </a:prstGeom>
        </p:spPr>
      </p:pic>
      <p:cxnSp>
        <p:nvCxnSpPr>
          <p:cNvPr id="7" name="直線矢印コネクタ 6">
            <a:extLst>
              <a:ext uri="{FF2B5EF4-FFF2-40B4-BE49-F238E27FC236}">
                <a16:creationId xmlns:a16="http://schemas.microsoft.com/office/drawing/2014/main" id="{B331D306-5D8E-4CD4-AFCB-D59FF4D5CB79}"/>
              </a:ext>
            </a:extLst>
          </p:cNvPr>
          <p:cNvCxnSpPr>
            <a:cxnSpLocks/>
          </p:cNvCxnSpPr>
          <p:nvPr/>
        </p:nvCxnSpPr>
        <p:spPr>
          <a:xfrm flipV="1">
            <a:off x="1879860" y="2249466"/>
            <a:ext cx="1302640" cy="1427632"/>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4D8B5BC-7689-4493-9A0E-8EDB950B5397}"/>
              </a:ext>
            </a:extLst>
          </p:cNvPr>
          <p:cNvCxnSpPr>
            <a:cxnSpLocks/>
          </p:cNvCxnSpPr>
          <p:nvPr/>
        </p:nvCxnSpPr>
        <p:spPr>
          <a:xfrm>
            <a:off x="3401274" y="2280219"/>
            <a:ext cx="715504" cy="923404"/>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F3D553C7-A383-4D1A-A628-94B49532D3BF}"/>
              </a:ext>
            </a:extLst>
          </p:cNvPr>
          <p:cNvCxnSpPr>
            <a:cxnSpLocks/>
          </p:cNvCxnSpPr>
          <p:nvPr/>
        </p:nvCxnSpPr>
        <p:spPr>
          <a:xfrm flipV="1">
            <a:off x="3555695" y="3639454"/>
            <a:ext cx="1516156" cy="646027"/>
          </a:xfrm>
          <a:prstGeom prst="straightConnector1">
            <a:avLst/>
          </a:prstGeom>
          <a:ln w="57150">
            <a:solidFill>
              <a:srgbClr val="F909FF"/>
            </a:solidFill>
            <a:tailEnd type="stealth" w="med" len="lg"/>
          </a:ln>
        </p:spPr>
        <p:style>
          <a:lnRef idx="1">
            <a:schemeClr val="accent1"/>
          </a:lnRef>
          <a:fillRef idx="0">
            <a:schemeClr val="accent1"/>
          </a:fillRef>
          <a:effectRef idx="0">
            <a:schemeClr val="accent1"/>
          </a:effectRef>
          <a:fontRef idx="minor">
            <a:schemeClr val="tx1"/>
          </a:fontRef>
        </p:style>
      </p:cxnSp>
      <p:pic>
        <p:nvPicPr>
          <p:cNvPr id="17" name="図 16"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0E25F7DB-234A-4906-AD89-AAC37125796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866627" y="897851"/>
            <a:ext cx="1977666" cy="724001"/>
          </a:xfrm>
          <a:prstGeom prst="rect">
            <a:avLst/>
          </a:prstGeom>
          <a:noFill/>
        </p:spPr>
      </p:pic>
      <p:sp>
        <p:nvSpPr>
          <p:cNvPr id="18" name="正方形/長方形 17">
            <a:extLst>
              <a:ext uri="{FF2B5EF4-FFF2-40B4-BE49-F238E27FC236}">
                <a16:creationId xmlns:a16="http://schemas.microsoft.com/office/drawing/2014/main" id="{63B5D4BB-BBFB-462C-96F9-3FFBE8DA61B8}"/>
              </a:ext>
            </a:extLst>
          </p:cNvPr>
          <p:cNvSpPr/>
          <p:nvPr/>
        </p:nvSpPr>
        <p:spPr>
          <a:xfrm>
            <a:off x="6481595" y="826491"/>
            <a:ext cx="2160953" cy="42637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高速化度合</a:t>
            </a:r>
            <a:endParaRPr kumimoji="1" lang="en-US" altLang="ja-JP" sz="2400" b="1" dirty="0">
              <a:solidFill>
                <a:schemeClr val="tx1"/>
              </a:solidFill>
            </a:endParaRPr>
          </a:p>
        </p:txBody>
      </p:sp>
      <p:sp>
        <p:nvSpPr>
          <p:cNvPr id="19" name="正方形/長方形 18">
            <a:extLst>
              <a:ext uri="{FF2B5EF4-FFF2-40B4-BE49-F238E27FC236}">
                <a16:creationId xmlns:a16="http://schemas.microsoft.com/office/drawing/2014/main" id="{12B96FB5-7F52-4D80-8E36-41709DF3F1FF}"/>
              </a:ext>
            </a:extLst>
          </p:cNvPr>
          <p:cNvSpPr/>
          <p:nvPr/>
        </p:nvSpPr>
        <p:spPr>
          <a:xfrm>
            <a:off x="1354072" y="5762275"/>
            <a:ext cx="2160953" cy="42637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粘度比・音響境界層</a:t>
            </a:r>
            <a:endParaRPr kumimoji="1" lang="en-US" altLang="ja-JP" sz="2400" b="1" dirty="0">
              <a:solidFill>
                <a:schemeClr val="tx1"/>
              </a:solidFill>
            </a:endParaRPr>
          </a:p>
        </p:txBody>
      </p:sp>
    </p:spTree>
    <p:extLst>
      <p:ext uri="{BB962C8B-B14F-4D97-AF65-F5344CB8AC3E}">
        <p14:creationId xmlns:p14="http://schemas.microsoft.com/office/powerpoint/2010/main" val="1689096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472BE-0F17-48A3-A451-3DFEEA5D35F1}"/>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63228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6BB7F7-2241-4B6C-9AA6-6DF19C925083}"/>
              </a:ext>
            </a:extLst>
          </p:cNvPr>
          <p:cNvSpPr>
            <a:spLocks noGrp="1"/>
          </p:cNvSpPr>
          <p:nvPr>
            <p:ph type="title"/>
          </p:nvPr>
        </p:nvSpPr>
        <p:spPr/>
        <p:txBody>
          <a:bodyPr/>
          <a:lstStyle/>
          <a:p>
            <a:r>
              <a:rPr kumimoji="1" lang="ja-JP" altLang="en-US" dirty="0"/>
              <a:t>結言</a:t>
            </a:r>
          </a:p>
        </p:txBody>
      </p:sp>
      <p:sp>
        <p:nvSpPr>
          <p:cNvPr id="4" name="テキスト ボックス 3">
            <a:extLst>
              <a:ext uri="{FF2B5EF4-FFF2-40B4-BE49-F238E27FC236}">
                <a16:creationId xmlns:a16="http://schemas.microsoft.com/office/drawing/2014/main" id="{8699DA05-8F20-4EE4-924E-4E095C3BC843}"/>
              </a:ext>
            </a:extLst>
          </p:cNvPr>
          <p:cNvSpPr txBox="1"/>
          <p:nvPr/>
        </p:nvSpPr>
        <p:spPr>
          <a:xfrm>
            <a:off x="2562226" y="5166932"/>
            <a:ext cx="7350011" cy="1379545"/>
          </a:xfrm>
          <a:prstGeom prst="rect">
            <a:avLst/>
          </a:prstGeom>
          <a:solidFill>
            <a:schemeClr val="accent4">
              <a:lumMod val="60000"/>
              <a:lumOff val="40000"/>
            </a:schemeClr>
          </a:solidFill>
        </p:spPr>
        <p:txBody>
          <a:bodyPr wrap="square" rtlCol="0">
            <a:spAutoFit/>
          </a:bodyPr>
          <a:lstStyle/>
          <a:p>
            <a:pPr>
              <a:lnSpc>
                <a:spcPct val="120000"/>
              </a:lnSpc>
            </a:pPr>
            <a:r>
              <a:rPr kumimoji="1" lang="ja-JP" altLang="en-US" sz="2400" dirty="0"/>
              <a:t>・一部計測が不足している点があるので計測を行う．</a:t>
            </a:r>
            <a:endParaRPr kumimoji="1" lang="en-US" altLang="ja-JP" sz="2400" dirty="0"/>
          </a:p>
          <a:p>
            <a:pPr>
              <a:lnSpc>
                <a:spcPct val="120000"/>
              </a:lnSpc>
            </a:pPr>
            <a:r>
              <a:rPr kumimoji="1" lang="ja-JP" altLang="en-US" sz="2400" dirty="0"/>
              <a:t>・同一溶液中における落下球のサイズを変化させ，</a:t>
            </a:r>
            <a:br>
              <a:rPr kumimoji="1" lang="en-US" altLang="ja-JP" sz="2400" dirty="0"/>
            </a:br>
            <a:r>
              <a:rPr kumimoji="1" lang="en-US" altLang="ja-JP" sz="2400" dirty="0"/>
              <a:t>  </a:t>
            </a:r>
            <a:r>
              <a:rPr kumimoji="1" lang="ja-JP" altLang="en-US" sz="2400" dirty="0"/>
              <a:t>応力による影響をより明確にする．</a:t>
            </a:r>
            <a:endParaRPr kumimoji="1" lang="en-US" altLang="ja-JP" sz="2400" dirty="0"/>
          </a:p>
        </p:txBody>
      </p:sp>
      <p:sp>
        <p:nvSpPr>
          <p:cNvPr id="5" name="テキスト ボックス 4">
            <a:extLst>
              <a:ext uri="{FF2B5EF4-FFF2-40B4-BE49-F238E27FC236}">
                <a16:creationId xmlns:a16="http://schemas.microsoft.com/office/drawing/2014/main" id="{655D92CE-DFAC-4603-971A-603612BA75A1}"/>
              </a:ext>
            </a:extLst>
          </p:cNvPr>
          <p:cNvSpPr txBox="1"/>
          <p:nvPr/>
        </p:nvSpPr>
        <p:spPr>
          <a:xfrm>
            <a:off x="1756410" y="4494942"/>
            <a:ext cx="2172832" cy="523220"/>
          </a:xfrm>
          <a:prstGeom prst="rect">
            <a:avLst/>
          </a:prstGeom>
          <a:noFill/>
        </p:spPr>
        <p:txBody>
          <a:bodyPr wrap="square" rtlCol="0">
            <a:spAutoFit/>
          </a:bodyPr>
          <a:lstStyle/>
          <a:p>
            <a:pPr algn="ctr"/>
            <a:r>
              <a:rPr kumimoji="1" lang="ja-JP" altLang="en-US" sz="2800" u="sng" dirty="0"/>
              <a:t>今後の展望</a:t>
            </a:r>
          </a:p>
        </p:txBody>
      </p:sp>
      <p:sp>
        <p:nvSpPr>
          <p:cNvPr id="6" name="テキスト ボックス 5">
            <a:extLst>
              <a:ext uri="{FF2B5EF4-FFF2-40B4-BE49-F238E27FC236}">
                <a16:creationId xmlns:a16="http://schemas.microsoft.com/office/drawing/2014/main" id="{C2AA0989-65C9-4843-82CC-AD592D35C7BE}"/>
              </a:ext>
            </a:extLst>
          </p:cNvPr>
          <p:cNvSpPr txBox="1"/>
          <p:nvPr/>
        </p:nvSpPr>
        <p:spPr>
          <a:xfrm>
            <a:off x="2088352" y="909346"/>
            <a:ext cx="8015297" cy="4324261"/>
          </a:xfrm>
          <a:prstGeom prst="rect">
            <a:avLst/>
          </a:prstGeom>
          <a:noFill/>
        </p:spPr>
        <p:txBody>
          <a:bodyPr wrap="square" rtlCol="0">
            <a:spAutoFit/>
          </a:bodyPr>
          <a:lstStyle/>
          <a:p>
            <a:r>
              <a:rPr kumimoji="1" lang="ja-JP" altLang="en-US" sz="2400" dirty="0"/>
              <a:t>超音波照射を行った擬塑性流体中に球を落下させた．</a:t>
            </a:r>
            <a:endParaRPr kumimoji="1" lang="en-US" altLang="ja-JP" sz="2400" dirty="0"/>
          </a:p>
          <a:p>
            <a:r>
              <a:rPr kumimoji="1" lang="ja-JP" altLang="en-US" sz="2400" dirty="0"/>
              <a:t>以下の知見を得た．</a:t>
            </a:r>
            <a:endParaRPr kumimoji="1" lang="en-US" altLang="ja-JP" sz="2400" dirty="0"/>
          </a:p>
          <a:p>
            <a:endParaRPr kumimoji="1" lang="en-US" altLang="ja-JP" sz="1100" dirty="0"/>
          </a:p>
          <a:p>
            <a:pPr marL="285750" indent="-285750">
              <a:buFont typeface="Arial" panose="020B0604020202020204" pitchFamily="34" charset="0"/>
              <a:buChar char="•"/>
            </a:pPr>
            <a:r>
              <a:rPr kumimoji="1" lang="ja-JP" altLang="en-US" sz="2400" dirty="0"/>
              <a:t>落下する球の密度が低下すると，終端速度が低下し，球の落下による粘度が大きくなる．そのため，一層高速化が</a:t>
            </a:r>
            <a:br>
              <a:rPr kumimoji="1" lang="en-US" altLang="ja-JP" sz="2400" dirty="0"/>
            </a:br>
            <a:r>
              <a:rPr kumimoji="1" lang="ja-JP" altLang="en-US" sz="2400" dirty="0"/>
              <a:t>促進される．</a:t>
            </a:r>
            <a:endParaRPr kumimoji="1" lang="en-US" altLang="ja-JP" sz="2400" dirty="0"/>
          </a:p>
          <a:p>
            <a:pPr marL="285750" indent="-285750">
              <a:buFont typeface="Arial" panose="020B0604020202020204" pitchFamily="34" charset="0"/>
              <a:buChar char="•"/>
            </a:pPr>
            <a:r>
              <a:rPr kumimoji="1" lang="ja-JP" altLang="en-US" sz="2400" dirty="0"/>
              <a:t>濃度が高く，落下速度が遅い場合，粘性による影響よりも，</a:t>
            </a:r>
            <a:br>
              <a:rPr kumimoji="1" lang="en-US" altLang="ja-JP" sz="2400" dirty="0"/>
            </a:br>
            <a:r>
              <a:rPr kumimoji="1" lang="ja-JP" altLang="en-US" sz="2400" dirty="0"/>
              <a:t>弾性による影響の方が大きく発現し，高速化が抑制される．</a:t>
            </a:r>
            <a:endParaRPr kumimoji="1" lang="en-US" altLang="ja-JP" sz="2400" dirty="0"/>
          </a:p>
          <a:p>
            <a:pPr marL="285750" indent="-285750">
              <a:buFont typeface="Arial" panose="020B0604020202020204" pitchFamily="34" charset="0"/>
              <a:buChar char="•"/>
            </a:pPr>
            <a:r>
              <a:rPr kumimoji="1" lang="ja-JP" altLang="en-US" sz="2400" dirty="0"/>
              <a:t>弾性の影響が小さく，粘性による影響が大きい方が，より</a:t>
            </a:r>
            <a:br>
              <a:rPr kumimoji="1" lang="en-US" altLang="ja-JP" sz="2400" dirty="0"/>
            </a:br>
            <a:r>
              <a:rPr kumimoji="1" lang="ja-JP" altLang="en-US" sz="2400" dirty="0"/>
              <a:t>高速化が促進される．</a:t>
            </a:r>
            <a:endParaRPr kumimoji="1" lang="en-US" altLang="ja-JP" sz="2400" dirty="0"/>
          </a:p>
          <a:p>
            <a:pPr marL="285750" indent="-285750">
              <a:buFont typeface="Arial" panose="020B0604020202020204" pitchFamily="34" charset="0"/>
              <a:buChar char="•"/>
            </a:pPr>
            <a:endParaRPr kumimoji="1" lang="en-US" altLang="ja-JP" sz="2400" dirty="0"/>
          </a:p>
          <a:p>
            <a:endParaRPr kumimoji="1" lang="ja-JP" altLang="en-US" sz="2400" dirty="0"/>
          </a:p>
        </p:txBody>
      </p:sp>
    </p:spTree>
    <p:extLst>
      <p:ext uri="{BB962C8B-B14F-4D97-AF65-F5344CB8AC3E}">
        <p14:creationId xmlns:p14="http://schemas.microsoft.com/office/powerpoint/2010/main" val="1955256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6282474-27B3-49FF-AF77-B233F3D14AC2}"/>
              </a:ext>
            </a:extLst>
          </p:cNvPr>
          <p:cNvSpPr>
            <a:spLocks noGrp="1"/>
          </p:cNvSpPr>
          <p:nvPr>
            <p:ph type="title"/>
          </p:nvPr>
        </p:nvSpPr>
        <p:spPr/>
        <p:txBody>
          <a:bodyPr/>
          <a:lstStyle/>
          <a:p>
            <a:r>
              <a:rPr lang="ja-JP" altLang="en-US" dirty="0"/>
              <a:t>研究背景 ー 擬塑性流体とは？</a:t>
            </a:r>
          </a:p>
        </p:txBody>
      </p:sp>
      <p:pic>
        <p:nvPicPr>
          <p:cNvPr id="6" name="図 5">
            <a:extLst>
              <a:ext uri="{FF2B5EF4-FFF2-40B4-BE49-F238E27FC236}">
                <a16:creationId xmlns:a16="http://schemas.microsoft.com/office/drawing/2014/main" id="{A08F467F-49D8-45CD-88C9-DA82954E4C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0549" y="1767125"/>
            <a:ext cx="4462600" cy="3064767"/>
          </a:xfrm>
          <a:prstGeom prst="rect">
            <a:avLst/>
          </a:prstGeom>
        </p:spPr>
      </p:pic>
      <p:sp>
        <p:nvSpPr>
          <p:cNvPr id="7" name="正方形/長方形 6">
            <a:extLst>
              <a:ext uri="{FF2B5EF4-FFF2-40B4-BE49-F238E27FC236}">
                <a16:creationId xmlns:a16="http://schemas.microsoft.com/office/drawing/2014/main" id="{BBA429EC-E62E-4DFA-AC8F-8382BED875E3}"/>
              </a:ext>
            </a:extLst>
          </p:cNvPr>
          <p:cNvSpPr/>
          <p:nvPr/>
        </p:nvSpPr>
        <p:spPr>
          <a:xfrm>
            <a:off x="457003" y="5234617"/>
            <a:ext cx="2823497" cy="4495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tx1"/>
                </a:solidFill>
              </a:rPr>
              <a:t>Power-law </a:t>
            </a:r>
            <a:r>
              <a:rPr kumimoji="1" lang="ja-JP" altLang="en-US" sz="2200" b="1" dirty="0">
                <a:solidFill>
                  <a:schemeClr val="tx1"/>
                </a:solidFill>
              </a:rPr>
              <a:t>モデル</a:t>
            </a:r>
            <a:endParaRPr kumimoji="1" lang="en-US" altLang="ja-JP" sz="2200" b="1" dirty="0">
              <a:solidFill>
                <a:schemeClr val="tx1"/>
              </a:solidFill>
            </a:endParaRPr>
          </a:p>
        </p:txBody>
      </p:sp>
      <p:sp>
        <p:nvSpPr>
          <p:cNvPr id="8" name="楕円 7">
            <a:extLst>
              <a:ext uri="{FF2B5EF4-FFF2-40B4-BE49-F238E27FC236}">
                <a16:creationId xmlns:a16="http://schemas.microsoft.com/office/drawing/2014/main" id="{EAEA6BA7-352A-49B2-9F3A-2E20C1A25607}"/>
              </a:ext>
            </a:extLst>
          </p:cNvPr>
          <p:cNvSpPr/>
          <p:nvPr/>
        </p:nvSpPr>
        <p:spPr>
          <a:xfrm>
            <a:off x="6421477" y="3289133"/>
            <a:ext cx="1607825" cy="60365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a:extLst>
              <a:ext uri="{FF2B5EF4-FFF2-40B4-BE49-F238E27FC236}">
                <a16:creationId xmlns:a16="http://schemas.microsoft.com/office/drawing/2014/main" id="{01908456-9EE3-4E6C-9DD4-6326742D3D7C}"/>
              </a:ext>
            </a:extLst>
          </p:cNvPr>
          <p:cNvGrpSpPr/>
          <p:nvPr/>
        </p:nvGrpSpPr>
        <p:grpSpPr>
          <a:xfrm>
            <a:off x="8540888" y="3394882"/>
            <a:ext cx="3393214" cy="815608"/>
            <a:chOff x="7058476" y="3184902"/>
            <a:chExt cx="3393214" cy="815608"/>
          </a:xfrm>
        </p:grpSpPr>
        <p:sp>
          <p:nvSpPr>
            <p:cNvPr id="9" name="テキスト ボックス 8">
              <a:extLst>
                <a:ext uri="{FF2B5EF4-FFF2-40B4-BE49-F238E27FC236}">
                  <a16:creationId xmlns:a16="http://schemas.microsoft.com/office/drawing/2014/main" id="{A230EB15-0272-4939-A21B-504FCA49EAE0}"/>
                </a:ext>
              </a:extLst>
            </p:cNvPr>
            <p:cNvSpPr txBox="1"/>
            <p:nvPr/>
          </p:nvSpPr>
          <p:spPr>
            <a:xfrm>
              <a:off x="7086824" y="3184902"/>
              <a:ext cx="3364866" cy="815608"/>
            </a:xfrm>
            <a:prstGeom prst="rect">
              <a:avLst/>
            </a:prstGeom>
            <a:noFill/>
          </p:spPr>
          <p:txBody>
            <a:bodyPr wrap="square" rtlCol="0">
              <a:spAutoFit/>
            </a:bodyPr>
            <a:lstStyle/>
            <a:p>
              <a:pPr>
                <a:lnSpc>
                  <a:spcPct val="120000"/>
                </a:lnSpc>
              </a:pPr>
              <a:r>
                <a:rPr kumimoji="1" lang="ja-JP" altLang="en-US" sz="2000" dirty="0"/>
                <a:t>擬塑性流体</a:t>
              </a:r>
              <a:endParaRPr kumimoji="1" lang="en-US" altLang="ja-JP" sz="2000" dirty="0"/>
            </a:p>
            <a:p>
              <a:pPr>
                <a:lnSpc>
                  <a:spcPct val="120000"/>
                </a:lnSpc>
              </a:pPr>
              <a:r>
                <a:rPr kumimoji="1" lang="ja-JP" altLang="en-US" sz="2000" dirty="0"/>
                <a:t>      泥，ポリマー，血液 </a:t>
              </a:r>
              <a:r>
                <a:rPr kumimoji="1" lang="en-US" altLang="ja-JP" sz="2000" dirty="0"/>
                <a:t>…</a:t>
              </a:r>
            </a:p>
          </p:txBody>
        </p:sp>
        <p:sp>
          <p:nvSpPr>
            <p:cNvPr id="10" name="正方形/長方形 9">
              <a:extLst>
                <a:ext uri="{FF2B5EF4-FFF2-40B4-BE49-F238E27FC236}">
                  <a16:creationId xmlns:a16="http://schemas.microsoft.com/office/drawing/2014/main" id="{E87E9697-ECB3-4CDD-86A3-D4C973D068D3}"/>
                </a:ext>
              </a:extLst>
            </p:cNvPr>
            <p:cNvSpPr/>
            <p:nvPr/>
          </p:nvSpPr>
          <p:spPr>
            <a:xfrm>
              <a:off x="7058476" y="3184902"/>
              <a:ext cx="1464142" cy="411635"/>
            </a:xfrm>
            <a:prstGeom prst="rect">
              <a:avLst/>
            </a:prstGeom>
            <a:noFill/>
            <a:ln w="190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 name="テキスト ボックス 10">
            <a:extLst>
              <a:ext uri="{FF2B5EF4-FFF2-40B4-BE49-F238E27FC236}">
                <a16:creationId xmlns:a16="http://schemas.microsoft.com/office/drawing/2014/main" id="{9F71444D-370D-495F-BA4C-DE1E76EE73A9}"/>
              </a:ext>
            </a:extLst>
          </p:cNvPr>
          <p:cNvSpPr txBox="1"/>
          <p:nvPr/>
        </p:nvSpPr>
        <p:spPr>
          <a:xfrm>
            <a:off x="8540888" y="1611801"/>
            <a:ext cx="3203406" cy="1554272"/>
          </a:xfrm>
          <a:prstGeom prst="rect">
            <a:avLst/>
          </a:prstGeom>
          <a:noFill/>
        </p:spPr>
        <p:txBody>
          <a:bodyPr wrap="square" rtlCol="0">
            <a:spAutoFit/>
          </a:bodyPr>
          <a:lstStyle/>
          <a:p>
            <a:pPr>
              <a:lnSpc>
                <a:spcPct val="120000"/>
              </a:lnSpc>
            </a:pPr>
            <a:r>
              <a:rPr kumimoji="1" lang="ja-JP" altLang="en-US" sz="2000" u="sng" dirty="0"/>
              <a:t>せん断速度と粘度の関係</a:t>
            </a:r>
            <a:endParaRPr kumimoji="1" lang="en-US" altLang="ja-JP" sz="2000" u="sng" dirty="0"/>
          </a:p>
          <a:p>
            <a:pPr>
              <a:lnSpc>
                <a:spcPct val="120000"/>
              </a:lnSpc>
            </a:pPr>
            <a:r>
              <a:rPr kumimoji="1" lang="en-US" altLang="ja-JP" sz="2000" dirty="0">
                <a:solidFill>
                  <a:srgbClr val="FF0000"/>
                </a:solidFill>
              </a:rPr>
              <a:t>Shear-Thickening : </a:t>
            </a:r>
            <a:r>
              <a:rPr kumimoji="1" lang="ja-JP" altLang="en-US" sz="2000" dirty="0">
                <a:solidFill>
                  <a:srgbClr val="FF0000"/>
                </a:solidFill>
              </a:rPr>
              <a:t>増加</a:t>
            </a:r>
            <a:r>
              <a:rPr kumimoji="1" lang="en-US" altLang="ja-JP" sz="2000" dirty="0"/>
              <a:t>Newtonian </a:t>
            </a:r>
            <a:r>
              <a:rPr kumimoji="1" lang="ja-JP" altLang="en-US" sz="2000" dirty="0"/>
              <a:t>： 一定</a:t>
            </a:r>
            <a:endParaRPr kumimoji="1" lang="en-US" altLang="ja-JP" sz="2000" dirty="0"/>
          </a:p>
          <a:p>
            <a:pPr>
              <a:lnSpc>
                <a:spcPct val="120000"/>
              </a:lnSpc>
            </a:pPr>
            <a:r>
              <a:rPr kumimoji="1" lang="en-US" altLang="ja-JP" sz="2000" dirty="0">
                <a:solidFill>
                  <a:srgbClr val="2828FE"/>
                </a:solidFill>
              </a:rPr>
              <a:t>Shear-Thinning : </a:t>
            </a:r>
            <a:r>
              <a:rPr kumimoji="1" lang="ja-JP" altLang="en-US" sz="2000" dirty="0">
                <a:solidFill>
                  <a:srgbClr val="2828FE"/>
                </a:solidFill>
              </a:rPr>
              <a:t>減少</a:t>
            </a:r>
            <a:endParaRPr kumimoji="1" lang="en-US" altLang="ja-JP" sz="2000" dirty="0">
              <a:solidFill>
                <a:srgbClr val="2828FE"/>
              </a:solidFill>
            </a:endParaRPr>
          </a:p>
        </p:txBody>
      </p:sp>
      <p:pic>
        <p:nvPicPr>
          <p:cNvPr id="12" name="図 11" descr="\documentclass{article}&#10;\usepackage{amsmath}&#10;\pagestyle{empty}&#10;\begin{document}&#10;&#10;$\mu=k\cdot\dot{\gamma}^{n-1}$&#10;&#10;&#10;\end{document}" title="IguanaTex Bitmap Display">
            <a:extLst>
              <a:ext uri="{FF2B5EF4-FFF2-40B4-BE49-F238E27FC236}">
                <a16:creationId xmlns:a16="http://schemas.microsoft.com/office/drawing/2014/main" id="{4882401D-B533-4535-9C13-A127B40147D3}"/>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1547959" y="5850299"/>
            <a:ext cx="2244888" cy="448146"/>
          </a:xfrm>
          <a:prstGeom prst="rect">
            <a:avLst/>
          </a:prstGeom>
        </p:spPr>
      </p:pic>
      <p:grpSp>
        <p:nvGrpSpPr>
          <p:cNvPr id="13" name="グループ化 12">
            <a:extLst>
              <a:ext uri="{FF2B5EF4-FFF2-40B4-BE49-F238E27FC236}">
                <a16:creationId xmlns:a16="http://schemas.microsoft.com/office/drawing/2014/main" id="{284DED1F-156B-4A21-88EB-213B27A34D86}"/>
              </a:ext>
            </a:extLst>
          </p:cNvPr>
          <p:cNvGrpSpPr/>
          <p:nvPr/>
        </p:nvGrpSpPr>
        <p:grpSpPr>
          <a:xfrm>
            <a:off x="7743100" y="5049443"/>
            <a:ext cx="3203406" cy="1015663"/>
            <a:chOff x="5137746" y="5523693"/>
            <a:chExt cx="3203406" cy="1015663"/>
          </a:xfrm>
        </p:grpSpPr>
        <p:sp>
          <p:nvSpPr>
            <p:cNvPr id="14" name="テキスト ボックス 13">
              <a:extLst>
                <a:ext uri="{FF2B5EF4-FFF2-40B4-BE49-F238E27FC236}">
                  <a16:creationId xmlns:a16="http://schemas.microsoft.com/office/drawing/2014/main" id="{E08A1DAB-CEB8-40A0-AE2F-185C5422D720}"/>
                </a:ext>
              </a:extLst>
            </p:cNvPr>
            <p:cNvSpPr txBox="1"/>
            <p:nvPr/>
          </p:nvSpPr>
          <p:spPr>
            <a:xfrm>
              <a:off x="5137746" y="5523693"/>
              <a:ext cx="3203406" cy="1015663"/>
            </a:xfrm>
            <a:prstGeom prst="rect">
              <a:avLst/>
            </a:prstGeom>
            <a:noFill/>
            <a:ln>
              <a:solidFill>
                <a:srgbClr val="2828FE"/>
              </a:solidFill>
            </a:ln>
          </p:spPr>
          <p:txBody>
            <a:bodyPr wrap="square" rtlCol="0">
              <a:spAutoFit/>
            </a:bodyPr>
            <a:lstStyle/>
            <a:p>
              <a:endParaRPr kumimoji="1" lang="en-US" altLang="ja-JP" sz="2000" dirty="0">
                <a:solidFill>
                  <a:srgbClr val="2828FE"/>
                </a:solidFill>
              </a:endParaRPr>
            </a:p>
            <a:p>
              <a:endParaRPr kumimoji="1" lang="en-US" altLang="ja-JP" sz="2000" dirty="0">
                <a:solidFill>
                  <a:srgbClr val="2828FE"/>
                </a:solidFill>
              </a:endParaRPr>
            </a:p>
            <a:p>
              <a:endParaRPr kumimoji="1" lang="en-US" altLang="ja-JP" sz="2000" dirty="0">
                <a:solidFill>
                  <a:srgbClr val="2828FE"/>
                </a:solidFill>
              </a:endParaRPr>
            </a:p>
          </p:txBody>
        </p:sp>
        <p:pic>
          <p:nvPicPr>
            <p:cNvPr id="15" name="図 14" descr="\documentclass{article}&#10;\usepackage{color}&#10;\usepackage{amsmath}&#10;\pagestyle{empty}&#10;\begin{document}&#10;&#10;\color{red}Shear-Thickening : $n&gt;1$&#10;&#10;\color{black}Newtonian : $n=1$&#10;&#10;\color{blue}Shear-Thining : $0&lt;n&lt;1$&#10;&#10;&#10;\end{document}" title="IguanaTex Bitmap Display">
              <a:extLst>
                <a:ext uri="{FF2B5EF4-FFF2-40B4-BE49-F238E27FC236}">
                  <a16:creationId xmlns:a16="http://schemas.microsoft.com/office/drawing/2014/main" id="{ECB64C2F-5EF1-4EFC-A8DB-569842B02CB2}"/>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5244240" y="5604152"/>
              <a:ext cx="2998190" cy="868528"/>
            </a:xfrm>
            <a:prstGeom prst="rect">
              <a:avLst/>
            </a:prstGeom>
          </p:spPr>
        </p:pic>
      </p:grpSp>
      <p:grpSp>
        <p:nvGrpSpPr>
          <p:cNvPr id="16" name="グループ化 15">
            <a:extLst>
              <a:ext uri="{FF2B5EF4-FFF2-40B4-BE49-F238E27FC236}">
                <a16:creationId xmlns:a16="http://schemas.microsoft.com/office/drawing/2014/main" id="{794DBD79-7C71-497D-A638-094352DA8AD6}"/>
              </a:ext>
            </a:extLst>
          </p:cNvPr>
          <p:cNvGrpSpPr/>
          <p:nvPr/>
        </p:nvGrpSpPr>
        <p:grpSpPr>
          <a:xfrm>
            <a:off x="5076263" y="5400347"/>
            <a:ext cx="2583389" cy="1323439"/>
            <a:chOff x="3429000" y="5421025"/>
            <a:chExt cx="2583389" cy="1323439"/>
          </a:xfrm>
        </p:grpSpPr>
        <p:grpSp>
          <p:nvGrpSpPr>
            <p:cNvPr id="17" name="グループ化 16" descr="\documentclass{article}&#10;\usepackage{color}&#10;\usepackage{amsmath}&#10;\pagestyle{empty}&#10;\begin{document}&#10;&#10;$\mu$ : &#10;&#10;$k$ : &#10;&#10;$\dot{\gamma}$ : &#10;&#10;$n$ :&#10;&#10;&#10;\end{document}" title="IguanaTex Vector Display">
              <a:extLst>
                <a:ext uri="{FF2B5EF4-FFF2-40B4-BE49-F238E27FC236}">
                  <a16:creationId xmlns:a16="http://schemas.microsoft.com/office/drawing/2014/main" id="{7B3AF0C8-9DFD-4A4F-9658-B42E718F4FAD}"/>
                </a:ext>
              </a:extLst>
            </p:cNvPr>
            <p:cNvGrpSpPr>
              <a:grpSpLocks noChangeAspect="1"/>
            </p:cNvGrpSpPr>
            <p:nvPr>
              <p:custDataLst>
                <p:tags r:id="rId3"/>
              </p:custDataLst>
            </p:nvPr>
          </p:nvGrpSpPr>
          <p:grpSpPr>
            <a:xfrm>
              <a:off x="3429000" y="5559425"/>
              <a:ext cx="327026" cy="1060451"/>
              <a:chOff x="3390900" y="5578475"/>
              <a:chExt cx="327026" cy="1060451"/>
            </a:xfrm>
          </p:grpSpPr>
          <p:sp>
            <p:nvSpPr>
              <p:cNvPr id="19" name="Freeform 7">
                <a:extLst>
                  <a:ext uri="{FF2B5EF4-FFF2-40B4-BE49-F238E27FC236}">
                    <a16:creationId xmlns:a16="http://schemas.microsoft.com/office/drawing/2014/main" id="{D34D7623-9CDB-43FC-AF23-7F60F681FACD}"/>
                  </a:ext>
                </a:extLst>
              </p:cNvPr>
              <p:cNvSpPr>
                <a:spLocks/>
              </p:cNvSpPr>
              <p:nvPr>
                <p:custDataLst>
                  <p:tags r:id="rId4"/>
                </p:custDataLst>
              </p:nvPr>
            </p:nvSpPr>
            <p:spPr bwMode="auto">
              <a:xfrm>
                <a:off x="3394075" y="5578475"/>
                <a:ext cx="160338" cy="171450"/>
              </a:xfrm>
              <a:custGeom>
                <a:avLst/>
                <a:gdLst>
                  <a:gd name="T0" fmla="*/ 101 w 271"/>
                  <a:gd name="T1" fmla="*/ 46 h 329"/>
                  <a:gd name="T2" fmla="*/ 108 w 271"/>
                  <a:gd name="T3" fmla="*/ 14 h 329"/>
                  <a:gd name="T4" fmla="*/ 94 w 271"/>
                  <a:gd name="T5" fmla="*/ 0 h 329"/>
                  <a:gd name="T6" fmla="*/ 74 w 271"/>
                  <a:gd name="T7" fmla="*/ 18 h 329"/>
                  <a:gd name="T8" fmla="*/ 2 w 271"/>
                  <a:gd name="T9" fmla="*/ 307 h 329"/>
                  <a:gd name="T10" fmla="*/ 0 w 271"/>
                  <a:gd name="T11" fmla="*/ 315 h 329"/>
                  <a:gd name="T12" fmla="*/ 14 w 271"/>
                  <a:gd name="T13" fmla="*/ 329 h 329"/>
                  <a:gd name="T14" fmla="*/ 32 w 271"/>
                  <a:gd name="T15" fmla="*/ 318 h 329"/>
                  <a:gd name="T16" fmla="*/ 59 w 271"/>
                  <a:gd name="T17" fmla="*/ 211 h 329"/>
                  <a:gd name="T18" fmla="*/ 108 w 271"/>
                  <a:gd name="T19" fmla="*/ 226 h 329"/>
                  <a:gd name="T20" fmla="*/ 174 w 271"/>
                  <a:gd name="T21" fmla="*/ 190 h 329"/>
                  <a:gd name="T22" fmla="*/ 219 w 271"/>
                  <a:gd name="T23" fmla="*/ 226 h 329"/>
                  <a:gd name="T24" fmla="*/ 256 w 271"/>
                  <a:gd name="T25" fmla="*/ 199 h 329"/>
                  <a:gd name="T26" fmla="*/ 271 w 271"/>
                  <a:gd name="T27" fmla="*/ 150 h 329"/>
                  <a:gd name="T28" fmla="*/ 265 w 271"/>
                  <a:gd name="T29" fmla="*/ 145 h 329"/>
                  <a:gd name="T30" fmla="*/ 258 w 271"/>
                  <a:gd name="T31" fmla="*/ 154 h 329"/>
                  <a:gd name="T32" fmla="*/ 220 w 271"/>
                  <a:gd name="T33" fmla="*/ 215 h 329"/>
                  <a:gd name="T34" fmla="*/ 205 w 271"/>
                  <a:gd name="T35" fmla="*/ 192 h 329"/>
                  <a:gd name="T36" fmla="*/ 215 w 271"/>
                  <a:gd name="T37" fmla="*/ 141 h 329"/>
                  <a:gd name="T38" fmla="*/ 229 w 271"/>
                  <a:gd name="T39" fmla="*/ 87 h 329"/>
                  <a:gd name="T40" fmla="*/ 238 w 271"/>
                  <a:gd name="T41" fmla="*/ 53 h 329"/>
                  <a:gd name="T42" fmla="*/ 245 w 271"/>
                  <a:gd name="T43" fmla="*/ 19 h 329"/>
                  <a:gd name="T44" fmla="*/ 231 w 271"/>
                  <a:gd name="T45" fmla="*/ 6 h 329"/>
                  <a:gd name="T46" fmla="*/ 211 w 271"/>
                  <a:gd name="T47" fmla="*/ 23 h 329"/>
                  <a:gd name="T48" fmla="*/ 188 w 271"/>
                  <a:gd name="T49" fmla="*/ 117 h 329"/>
                  <a:gd name="T50" fmla="*/ 175 w 271"/>
                  <a:gd name="T51" fmla="*/ 168 h 329"/>
                  <a:gd name="T52" fmla="*/ 110 w 271"/>
                  <a:gd name="T53" fmla="*/ 215 h 329"/>
                  <a:gd name="T54" fmla="*/ 73 w 271"/>
                  <a:gd name="T55" fmla="*/ 172 h 329"/>
                  <a:gd name="T56" fmla="*/ 80 w 271"/>
                  <a:gd name="T57" fmla="*/ 130 h 329"/>
                  <a:gd name="T58" fmla="*/ 101 w 271"/>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9">
                    <a:moveTo>
                      <a:pt x="101" y="46"/>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3"/>
                      <a:pt x="6" y="329"/>
                      <a:pt x="14" y="329"/>
                    </a:cubicBezTo>
                    <a:cubicBezTo>
                      <a:pt x="25" y="329"/>
                      <a:pt x="31" y="320"/>
                      <a:pt x="32" y="318"/>
                    </a:cubicBezTo>
                    <a:cubicBezTo>
                      <a:pt x="34" y="314"/>
                      <a:pt x="40" y="288"/>
                      <a:pt x="59" y="211"/>
                    </a:cubicBezTo>
                    <a:cubicBezTo>
                      <a:pt x="75" y="224"/>
                      <a:pt x="98" y="226"/>
                      <a:pt x="108" y="226"/>
                    </a:cubicBezTo>
                    <a:cubicBezTo>
                      <a:pt x="143" y="226"/>
                      <a:pt x="162" y="204"/>
                      <a:pt x="174" y="190"/>
                    </a:cubicBezTo>
                    <a:cubicBezTo>
                      <a:pt x="179" y="212"/>
                      <a:pt x="197" y="226"/>
                      <a:pt x="219" y="226"/>
                    </a:cubicBezTo>
                    <a:cubicBezTo>
                      <a:pt x="237" y="226"/>
                      <a:pt x="248" y="215"/>
                      <a:pt x="256" y="199"/>
                    </a:cubicBezTo>
                    <a:cubicBezTo>
                      <a:pt x="265" y="181"/>
                      <a:pt x="271" y="151"/>
                      <a:pt x="271" y="150"/>
                    </a:cubicBezTo>
                    <a:cubicBezTo>
                      <a:pt x="271" y="145"/>
                      <a:pt x="267" y="145"/>
                      <a:pt x="265" y="145"/>
                    </a:cubicBezTo>
                    <a:cubicBezTo>
                      <a:pt x="260" y="145"/>
                      <a:pt x="260" y="147"/>
                      <a:pt x="258" y="154"/>
                    </a:cubicBezTo>
                    <a:cubicBezTo>
                      <a:pt x="250" y="186"/>
                      <a:pt x="241" y="215"/>
                      <a:pt x="220" y="215"/>
                    </a:cubicBezTo>
                    <a:cubicBezTo>
                      <a:pt x="207" y="215"/>
                      <a:pt x="205" y="202"/>
                      <a:pt x="205" y="192"/>
                    </a:cubicBezTo>
                    <a:cubicBezTo>
                      <a:pt x="205" y="181"/>
                      <a:pt x="211" y="158"/>
                      <a:pt x="215" y="141"/>
                    </a:cubicBezTo>
                    <a:lnTo>
                      <a:pt x="229" y="87"/>
                    </a:lnTo>
                    <a:cubicBezTo>
                      <a:pt x="231" y="79"/>
                      <a:pt x="236" y="60"/>
                      <a:pt x="238" y="53"/>
                    </a:cubicBezTo>
                    <a:cubicBezTo>
                      <a:pt x="240" y="41"/>
                      <a:pt x="245" y="22"/>
                      <a:pt x="245" y="19"/>
                    </a:cubicBezTo>
                    <a:cubicBezTo>
                      <a:pt x="245" y="10"/>
                      <a:pt x="238" y="6"/>
                      <a:pt x="231" y="6"/>
                    </a:cubicBezTo>
                    <a:cubicBezTo>
                      <a:pt x="228" y="6"/>
                      <a:pt x="215" y="6"/>
                      <a:pt x="211" y="23"/>
                    </a:cubicBezTo>
                    <a:lnTo>
                      <a:pt x="188" y="117"/>
                    </a:lnTo>
                    <a:cubicBezTo>
                      <a:pt x="182" y="142"/>
                      <a:pt x="176" y="163"/>
                      <a:pt x="175" y="168"/>
                    </a:cubicBezTo>
                    <a:cubicBezTo>
                      <a:pt x="174" y="170"/>
                      <a:pt x="150" y="215"/>
                      <a:pt x="110" y="215"/>
                    </a:cubicBezTo>
                    <a:cubicBezTo>
                      <a:pt x="85" y="215"/>
                      <a:pt x="73" y="199"/>
                      <a:pt x="73" y="172"/>
                    </a:cubicBezTo>
                    <a:cubicBezTo>
                      <a:pt x="73" y="158"/>
                      <a:pt x="76" y="144"/>
                      <a:pt x="80" y="130"/>
                    </a:cubicBezTo>
                    <a:lnTo>
                      <a:pt x="101"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8">
                <a:extLst>
                  <a:ext uri="{FF2B5EF4-FFF2-40B4-BE49-F238E27FC236}">
                    <a16:creationId xmlns:a16="http://schemas.microsoft.com/office/drawing/2014/main" id="{914EEB2F-5439-4AED-8157-D78E00A00E50}"/>
                  </a:ext>
                </a:extLst>
              </p:cNvPr>
              <p:cNvSpPr>
                <a:spLocks noEditPoints="1"/>
              </p:cNvSpPr>
              <p:nvPr>
                <p:custDataLst>
                  <p:tags r:id="rId5"/>
                </p:custDataLst>
              </p:nvPr>
            </p:nvSpPr>
            <p:spPr bwMode="auto">
              <a:xfrm>
                <a:off x="3687763" y="5581650"/>
                <a:ext cx="30163"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9">
                <a:extLst>
                  <a:ext uri="{FF2B5EF4-FFF2-40B4-BE49-F238E27FC236}">
                    <a16:creationId xmlns:a16="http://schemas.microsoft.com/office/drawing/2014/main" id="{214CEF9C-3A1D-4DFE-989E-4B5E1A8E0996}"/>
                  </a:ext>
                </a:extLst>
              </p:cNvPr>
              <p:cNvSpPr>
                <a:spLocks/>
              </p:cNvSpPr>
              <p:nvPr>
                <p:custDataLst>
                  <p:tags r:id="rId6"/>
                </p:custDataLst>
              </p:nvPr>
            </p:nvSpPr>
            <p:spPr bwMode="auto">
              <a:xfrm>
                <a:off x="3402013" y="5826125"/>
                <a:ext cx="133350" cy="184150"/>
              </a:xfrm>
              <a:custGeom>
                <a:avLst/>
                <a:gdLst>
                  <a:gd name="T0" fmla="*/ 116 w 226"/>
                  <a:gd name="T1" fmla="*/ 5 h 351"/>
                  <a:gd name="T2" fmla="*/ 109 w 226"/>
                  <a:gd name="T3" fmla="*/ 0 h 351"/>
                  <a:gd name="T4" fmla="*/ 48 w 226"/>
                  <a:gd name="T5" fmla="*/ 5 h 351"/>
                  <a:gd name="T6" fmla="*/ 39 w 226"/>
                  <a:gd name="T7" fmla="*/ 15 h 351"/>
                  <a:gd name="T8" fmla="*/ 51 w 226"/>
                  <a:gd name="T9" fmla="*/ 21 h 351"/>
                  <a:gd name="T10" fmla="*/ 76 w 226"/>
                  <a:gd name="T11" fmla="*/ 29 h 351"/>
                  <a:gd name="T12" fmla="*/ 74 w 226"/>
                  <a:gd name="T13" fmla="*/ 39 h 351"/>
                  <a:gd name="T14" fmla="*/ 2 w 226"/>
                  <a:gd name="T15" fmla="*/ 326 h 351"/>
                  <a:gd name="T16" fmla="*/ 0 w 226"/>
                  <a:gd name="T17" fmla="*/ 337 h 351"/>
                  <a:gd name="T18" fmla="*/ 14 w 226"/>
                  <a:gd name="T19" fmla="*/ 351 h 351"/>
                  <a:gd name="T20" fmla="*/ 31 w 226"/>
                  <a:gd name="T21" fmla="*/ 341 h 351"/>
                  <a:gd name="T22" fmla="*/ 59 w 226"/>
                  <a:gd name="T23" fmla="*/ 232 h 351"/>
                  <a:gd name="T24" fmla="*/ 117 w 226"/>
                  <a:gd name="T25" fmla="*/ 274 h 351"/>
                  <a:gd name="T26" fmla="*/ 116 w 226"/>
                  <a:gd name="T27" fmla="*/ 284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6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5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1" y="4"/>
                      <a:pt x="48" y="5"/>
                    </a:cubicBezTo>
                    <a:cubicBezTo>
                      <a:pt x="44" y="5"/>
                      <a:pt x="39" y="6"/>
                      <a:pt x="39" y="15"/>
                    </a:cubicBezTo>
                    <a:cubicBezTo>
                      <a:pt x="39" y="21"/>
                      <a:pt x="43" y="21"/>
                      <a:pt x="51" y="21"/>
                    </a:cubicBezTo>
                    <a:cubicBezTo>
                      <a:pt x="75" y="21"/>
                      <a:pt x="76" y="24"/>
                      <a:pt x="76" y="29"/>
                    </a:cubicBezTo>
                    <a:lnTo>
                      <a:pt x="74" y="39"/>
                    </a:lnTo>
                    <a:lnTo>
                      <a:pt x="2" y="326"/>
                    </a:lnTo>
                    <a:cubicBezTo>
                      <a:pt x="0" y="333"/>
                      <a:pt x="0" y="334"/>
                      <a:pt x="0" y="337"/>
                    </a:cubicBezTo>
                    <a:cubicBezTo>
                      <a:pt x="0" y="349"/>
                      <a:pt x="10" y="351"/>
                      <a:pt x="14" y="351"/>
                    </a:cubicBezTo>
                    <a:cubicBezTo>
                      <a:pt x="21" y="351"/>
                      <a:pt x="28" y="347"/>
                      <a:pt x="31" y="341"/>
                    </a:cubicBezTo>
                    <a:cubicBezTo>
                      <a:pt x="34" y="336"/>
                      <a:pt x="56" y="244"/>
                      <a:pt x="59" y="232"/>
                    </a:cubicBezTo>
                    <a:cubicBezTo>
                      <a:pt x="76" y="233"/>
                      <a:pt x="117" y="241"/>
                      <a:pt x="117" y="274"/>
                    </a:cubicBezTo>
                    <a:cubicBezTo>
                      <a:pt x="117" y="278"/>
                      <a:pt x="117" y="280"/>
                      <a:pt x="116" y="284"/>
                    </a:cubicBezTo>
                    <a:cubicBezTo>
                      <a:pt x="115" y="290"/>
                      <a:pt x="114" y="296"/>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8"/>
                      <a:pt x="147" y="297"/>
                      <a:pt x="149" y="289"/>
                    </a:cubicBezTo>
                    <a:cubicBezTo>
                      <a:pt x="151" y="281"/>
                      <a:pt x="151" y="279"/>
                      <a:pt x="151" y="274"/>
                    </a:cubicBezTo>
                    <a:cubicBezTo>
                      <a:pt x="151" y="241"/>
                      <a:pt x="119" y="227"/>
                      <a:pt x="77" y="221"/>
                    </a:cubicBezTo>
                    <a:cubicBezTo>
                      <a:pt x="92" y="212"/>
                      <a:pt x="108" y="196"/>
                      <a:pt x="120" y="184"/>
                    </a:cubicBezTo>
                    <a:cubicBezTo>
                      <a:pt x="144" y="158"/>
                      <a:pt x="167" y="136"/>
                      <a:pt x="191" y="136"/>
                    </a:cubicBezTo>
                    <a:cubicBezTo>
                      <a:pt x="194" y="136"/>
                      <a:pt x="195" y="136"/>
                      <a:pt x="196" y="137"/>
                    </a:cubicBezTo>
                    <a:cubicBezTo>
                      <a:pt x="202" y="138"/>
                      <a:pt x="202" y="138"/>
                      <a:pt x="206" y="141"/>
                    </a:cubicBezTo>
                    <a:cubicBezTo>
                      <a:pt x="207" y="141"/>
                      <a:pt x="207" y="142"/>
                      <a:pt x="208" y="143"/>
                    </a:cubicBezTo>
                    <a:cubicBezTo>
                      <a:pt x="184" y="144"/>
                      <a:pt x="180" y="164"/>
                      <a:pt x="180" y="170"/>
                    </a:cubicBezTo>
                    <a:cubicBezTo>
                      <a:pt x="180" y="178"/>
                      <a:pt x="185" y="187"/>
                      <a:pt x="199" y="187"/>
                    </a:cubicBezTo>
                    <a:cubicBezTo>
                      <a:pt x="212" y="187"/>
                      <a:pt x="226" y="176"/>
                      <a:pt x="226" y="157"/>
                    </a:cubicBezTo>
                    <a:cubicBezTo>
                      <a:pt x="226" y="142"/>
                      <a:pt x="215" y="125"/>
                      <a:pt x="192" y="125"/>
                    </a:cubicBezTo>
                    <a:cubicBezTo>
                      <a:pt x="178" y="125"/>
                      <a:pt x="155" y="129"/>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0">
                <a:extLst>
                  <a:ext uri="{FF2B5EF4-FFF2-40B4-BE49-F238E27FC236}">
                    <a16:creationId xmlns:a16="http://schemas.microsoft.com/office/drawing/2014/main" id="{A7CE244E-8118-49B3-9873-3E5AE5B55494}"/>
                  </a:ext>
                </a:extLst>
              </p:cNvPr>
              <p:cNvSpPr>
                <a:spLocks noEditPoints="1"/>
              </p:cNvSpPr>
              <p:nvPr>
                <p:custDataLst>
                  <p:tags r:id="rId7"/>
                </p:custDataLst>
              </p:nvPr>
            </p:nvSpPr>
            <p:spPr bwMode="auto">
              <a:xfrm>
                <a:off x="3671888" y="5894388"/>
                <a:ext cx="31750" cy="114300"/>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11">
                <a:extLst>
                  <a:ext uri="{FF2B5EF4-FFF2-40B4-BE49-F238E27FC236}">
                    <a16:creationId xmlns:a16="http://schemas.microsoft.com/office/drawing/2014/main" id="{80E89281-2522-4264-82EB-CDCBB4FFD114}"/>
                  </a:ext>
                </a:extLst>
              </p:cNvPr>
              <p:cNvSpPr>
                <a:spLocks/>
              </p:cNvSpPr>
              <p:nvPr>
                <p:custDataLst>
                  <p:tags r:id="rId8"/>
                </p:custDataLst>
              </p:nvPr>
            </p:nvSpPr>
            <p:spPr bwMode="auto">
              <a:xfrm>
                <a:off x="3452813" y="6146800"/>
                <a:ext cx="33338" cy="269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12">
                <a:extLst>
                  <a:ext uri="{FF2B5EF4-FFF2-40B4-BE49-F238E27FC236}">
                    <a16:creationId xmlns:a16="http://schemas.microsoft.com/office/drawing/2014/main" id="{78463554-EBD3-44A0-897F-8C1FB9AC2CC2}"/>
                  </a:ext>
                </a:extLst>
              </p:cNvPr>
              <p:cNvSpPr>
                <a:spLocks/>
              </p:cNvSpPr>
              <p:nvPr>
                <p:custDataLst>
                  <p:tags r:id="rId9"/>
                </p:custDataLst>
              </p:nvPr>
            </p:nvSpPr>
            <p:spPr bwMode="auto">
              <a:xfrm>
                <a:off x="3390900" y="6207125"/>
                <a:ext cx="155575" cy="171450"/>
              </a:xfrm>
              <a:custGeom>
                <a:avLst/>
                <a:gdLst>
                  <a:gd name="T0" fmla="*/ 12 w 263"/>
                  <a:gd name="T1" fmla="*/ 93 h 327"/>
                  <a:gd name="T2" fmla="*/ 91 w 263"/>
                  <a:gd name="T3" fmla="*/ 35 h 327"/>
                  <a:gd name="T4" fmla="*/ 172 w 263"/>
                  <a:gd name="T5" fmla="*/ 162 h 327"/>
                  <a:gd name="T6" fmla="*/ 166 w 263"/>
                  <a:gd name="T7" fmla="*/ 211 h 327"/>
                  <a:gd name="T8" fmla="*/ 140 w 263"/>
                  <a:gd name="T9" fmla="*/ 318 h 327"/>
                  <a:gd name="T10" fmla="*/ 147 w 263"/>
                  <a:gd name="T11" fmla="*/ 327 h 327"/>
                  <a:gd name="T12" fmla="*/ 163 w 263"/>
                  <a:gd name="T13" fmla="*/ 297 h 327"/>
                  <a:gd name="T14" fmla="*/ 181 w 263"/>
                  <a:gd name="T15" fmla="*/ 212 h 327"/>
                  <a:gd name="T16" fmla="*/ 185 w 263"/>
                  <a:gd name="T17" fmla="*/ 192 h 327"/>
                  <a:gd name="T18" fmla="*/ 253 w 263"/>
                  <a:gd name="T19" fmla="*/ 29 h 327"/>
                  <a:gd name="T20" fmla="*/ 263 w 263"/>
                  <a:gd name="T21" fmla="*/ 10 h 327"/>
                  <a:gd name="T22" fmla="*/ 257 w 263"/>
                  <a:gd name="T23" fmla="*/ 5 h 327"/>
                  <a:gd name="T24" fmla="*/ 251 w 263"/>
                  <a:gd name="T25" fmla="*/ 8 h 327"/>
                  <a:gd name="T26" fmla="*/ 185 w 263"/>
                  <a:gd name="T27" fmla="*/ 156 h 327"/>
                  <a:gd name="T28" fmla="*/ 164 w 263"/>
                  <a:gd name="T29" fmla="*/ 54 h 327"/>
                  <a:gd name="T30" fmla="*/ 98 w 263"/>
                  <a:gd name="T31" fmla="*/ 0 h 327"/>
                  <a:gd name="T32" fmla="*/ 0 w 263"/>
                  <a:gd name="T33" fmla="*/ 91 h 327"/>
                  <a:gd name="T34" fmla="*/ 10 w 263"/>
                  <a:gd name="T35" fmla="*/ 96 h 327"/>
                  <a:gd name="T36" fmla="*/ 12 w 263"/>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27">
                    <a:moveTo>
                      <a:pt x="12" y="93"/>
                    </a:moveTo>
                    <a:cubicBezTo>
                      <a:pt x="31" y="36"/>
                      <a:pt x="86" y="35"/>
                      <a:pt x="91" y="35"/>
                    </a:cubicBezTo>
                    <a:cubicBezTo>
                      <a:pt x="167" y="35"/>
                      <a:pt x="172" y="123"/>
                      <a:pt x="172" y="162"/>
                    </a:cubicBezTo>
                    <a:cubicBezTo>
                      <a:pt x="172" y="193"/>
                      <a:pt x="170" y="201"/>
                      <a:pt x="166" y="211"/>
                    </a:cubicBezTo>
                    <a:cubicBezTo>
                      <a:pt x="155" y="247"/>
                      <a:pt x="140" y="305"/>
                      <a:pt x="140" y="318"/>
                    </a:cubicBezTo>
                    <a:cubicBezTo>
                      <a:pt x="140" y="324"/>
                      <a:pt x="143" y="327"/>
                      <a:pt x="147" y="327"/>
                    </a:cubicBezTo>
                    <a:cubicBezTo>
                      <a:pt x="153" y="327"/>
                      <a:pt x="157" y="316"/>
                      <a:pt x="163" y="297"/>
                    </a:cubicBezTo>
                    <a:cubicBezTo>
                      <a:pt x="174" y="255"/>
                      <a:pt x="179" y="227"/>
                      <a:pt x="181" y="212"/>
                    </a:cubicBezTo>
                    <a:cubicBezTo>
                      <a:pt x="182" y="205"/>
                      <a:pt x="183" y="199"/>
                      <a:pt x="185" y="192"/>
                    </a:cubicBezTo>
                    <a:cubicBezTo>
                      <a:pt x="201" y="143"/>
                      <a:pt x="233" y="68"/>
                      <a:pt x="253" y="29"/>
                    </a:cubicBezTo>
                    <a:cubicBezTo>
                      <a:pt x="257" y="23"/>
                      <a:pt x="263" y="12"/>
                      <a:pt x="263" y="10"/>
                    </a:cubicBezTo>
                    <a:cubicBezTo>
                      <a:pt x="263" y="5"/>
                      <a:pt x="258" y="5"/>
                      <a:pt x="257" y="5"/>
                    </a:cubicBezTo>
                    <a:cubicBezTo>
                      <a:pt x="255" y="5"/>
                      <a:pt x="252" y="5"/>
                      <a:pt x="251" y="8"/>
                    </a:cubicBezTo>
                    <a:cubicBezTo>
                      <a:pt x="225" y="56"/>
                      <a:pt x="205" y="106"/>
                      <a:pt x="185" y="156"/>
                    </a:cubicBezTo>
                    <a:cubicBezTo>
                      <a:pt x="184" y="141"/>
                      <a:pt x="184" y="103"/>
                      <a:pt x="164" y="54"/>
                    </a:cubicBezTo>
                    <a:cubicBezTo>
                      <a:pt x="152" y="24"/>
                      <a:pt x="132" y="0"/>
                      <a:pt x="98" y="0"/>
                    </a:cubicBezTo>
                    <a:cubicBezTo>
                      <a:pt x="35" y="0"/>
                      <a:pt x="0" y="75"/>
                      <a:pt x="0" y="91"/>
                    </a:cubicBezTo>
                    <a:cubicBezTo>
                      <a:pt x="0" y="96"/>
                      <a:pt x="5" y="96"/>
                      <a:pt x="10" y="96"/>
                    </a:cubicBezTo>
                    <a:lnTo>
                      <a:pt x="12"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3">
                <a:extLst>
                  <a:ext uri="{FF2B5EF4-FFF2-40B4-BE49-F238E27FC236}">
                    <a16:creationId xmlns:a16="http://schemas.microsoft.com/office/drawing/2014/main" id="{8F0E410A-2DDF-4828-8A54-BDDA53853C03}"/>
                  </a:ext>
                </a:extLst>
              </p:cNvPr>
              <p:cNvSpPr>
                <a:spLocks noEditPoints="1"/>
              </p:cNvSpPr>
              <p:nvPr>
                <p:custDataLst>
                  <p:tags r:id="rId10"/>
                </p:custDataLst>
              </p:nvPr>
            </p:nvSpPr>
            <p:spPr bwMode="auto">
              <a:xfrm>
                <a:off x="3678238" y="6208713"/>
                <a:ext cx="31750" cy="112713"/>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4">
                <a:extLst>
                  <a:ext uri="{FF2B5EF4-FFF2-40B4-BE49-F238E27FC236}">
                    <a16:creationId xmlns:a16="http://schemas.microsoft.com/office/drawing/2014/main" id="{8A730D73-D76C-443A-BF67-D5AB857E1A56}"/>
                  </a:ext>
                </a:extLst>
              </p:cNvPr>
              <p:cNvSpPr>
                <a:spLocks/>
              </p:cNvSpPr>
              <p:nvPr>
                <p:custDataLst>
                  <p:tags r:id="rId11"/>
                </p:custDataLst>
              </p:nvPr>
            </p:nvSpPr>
            <p:spPr bwMode="auto">
              <a:xfrm>
                <a:off x="3394075" y="6519863"/>
                <a:ext cx="160338" cy="119063"/>
              </a:xfrm>
              <a:custGeom>
                <a:avLst/>
                <a:gdLst>
                  <a:gd name="T0" fmla="*/ 29 w 271"/>
                  <a:gd name="T1" fmla="*/ 192 h 226"/>
                  <a:gd name="T2" fmla="*/ 25 w 271"/>
                  <a:gd name="T3" fmla="*/ 213 h 226"/>
                  <a:gd name="T4" fmla="*/ 39 w 271"/>
                  <a:gd name="T5" fmla="*/ 226 h 226"/>
                  <a:gd name="T6" fmla="*/ 58 w 271"/>
                  <a:gd name="T7" fmla="*/ 212 h 226"/>
                  <a:gd name="T8" fmla="*/ 67 w 271"/>
                  <a:gd name="T9" fmla="*/ 176 h 226"/>
                  <a:gd name="T10" fmla="*/ 78 w 271"/>
                  <a:gd name="T11" fmla="*/ 131 h 226"/>
                  <a:gd name="T12" fmla="*/ 87 w 271"/>
                  <a:gd name="T13" fmla="*/ 97 h 226"/>
                  <a:gd name="T14" fmla="*/ 93 w 271"/>
                  <a:gd name="T15" fmla="*/ 72 h 226"/>
                  <a:gd name="T16" fmla="*/ 175 w 271"/>
                  <a:gd name="T17" fmla="*/ 11 h 226"/>
                  <a:gd name="T18" fmla="*/ 202 w 271"/>
                  <a:gd name="T19" fmla="*/ 46 h 226"/>
                  <a:gd name="T20" fmla="*/ 169 w 271"/>
                  <a:gd name="T21" fmla="*/ 163 h 226"/>
                  <a:gd name="T22" fmla="*/ 164 w 271"/>
                  <a:gd name="T23" fmla="*/ 186 h 226"/>
                  <a:gd name="T24" fmla="*/ 205 w 271"/>
                  <a:gd name="T25" fmla="*/ 226 h 226"/>
                  <a:gd name="T26" fmla="*/ 271 w 271"/>
                  <a:gd name="T27" fmla="*/ 150 h 226"/>
                  <a:gd name="T28" fmla="*/ 265 w 271"/>
                  <a:gd name="T29" fmla="*/ 145 h 226"/>
                  <a:gd name="T30" fmla="*/ 257 w 271"/>
                  <a:gd name="T31" fmla="*/ 154 h 226"/>
                  <a:gd name="T32" fmla="*/ 206 w 271"/>
                  <a:gd name="T33" fmla="*/ 215 h 226"/>
                  <a:gd name="T34" fmla="*/ 194 w 271"/>
                  <a:gd name="T35" fmla="*/ 199 h 226"/>
                  <a:gd name="T36" fmla="*/ 203 w 271"/>
                  <a:gd name="T37" fmla="*/ 164 h 226"/>
                  <a:gd name="T38" fmla="*/ 234 w 271"/>
                  <a:gd name="T39" fmla="*/ 54 h 226"/>
                  <a:gd name="T40" fmla="*/ 176 w 271"/>
                  <a:gd name="T41" fmla="*/ 0 h 226"/>
                  <a:gd name="T42" fmla="*/ 98 w 271"/>
                  <a:gd name="T43" fmla="*/ 44 h 226"/>
                  <a:gd name="T44" fmla="*/ 52 w 271"/>
                  <a:gd name="T45" fmla="*/ 0 h 226"/>
                  <a:gd name="T46" fmla="*/ 15 w 271"/>
                  <a:gd name="T47" fmla="*/ 29 h 226"/>
                  <a:gd name="T48" fmla="*/ 0 w 271"/>
                  <a:gd name="T49" fmla="*/ 77 h 226"/>
                  <a:gd name="T50" fmla="*/ 6 w 271"/>
                  <a:gd name="T51" fmla="*/ 82 h 226"/>
                  <a:gd name="T52" fmla="*/ 14 w 271"/>
                  <a:gd name="T53" fmla="*/ 71 h 226"/>
                  <a:gd name="T54" fmla="*/ 51 w 271"/>
                  <a:gd name="T55" fmla="*/ 11 h 226"/>
                  <a:gd name="T56" fmla="*/ 66 w 271"/>
                  <a:gd name="T57" fmla="*/ 34 h 226"/>
                  <a:gd name="T58" fmla="*/ 58 w 271"/>
                  <a:gd name="T59" fmla="*/ 76 h 226"/>
                  <a:gd name="T60" fmla="*/ 29 w 271"/>
                  <a:gd name="T61"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29" y="192"/>
                    </a:moveTo>
                    <a:cubicBezTo>
                      <a:pt x="28" y="199"/>
                      <a:pt x="25" y="210"/>
                      <a:pt x="25" y="213"/>
                    </a:cubicBezTo>
                    <a:cubicBezTo>
                      <a:pt x="25" y="222"/>
                      <a:pt x="32" y="226"/>
                      <a:pt x="39" y="226"/>
                    </a:cubicBezTo>
                    <a:cubicBezTo>
                      <a:pt x="45" y="226"/>
                      <a:pt x="54" y="222"/>
                      <a:pt x="58" y="212"/>
                    </a:cubicBezTo>
                    <a:cubicBezTo>
                      <a:pt x="58" y="211"/>
                      <a:pt x="64" y="188"/>
                      <a:pt x="67" y="176"/>
                    </a:cubicBezTo>
                    <a:lnTo>
                      <a:pt x="78" y="131"/>
                    </a:lnTo>
                    <a:cubicBezTo>
                      <a:pt x="81" y="120"/>
                      <a:pt x="84" y="109"/>
                      <a:pt x="87" y="97"/>
                    </a:cubicBezTo>
                    <a:cubicBezTo>
                      <a:pt x="89" y="89"/>
                      <a:pt x="93" y="74"/>
                      <a:pt x="93" y="72"/>
                    </a:cubicBezTo>
                    <a:cubicBezTo>
                      <a:pt x="101" y="57"/>
                      <a:pt x="127" y="11"/>
                      <a:pt x="175" y="11"/>
                    </a:cubicBezTo>
                    <a:cubicBezTo>
                      <a:pt x="197" y="11"/>
                      <a:pt x="202" y="30"/>
                      <a:pt x="202" y="46"/>
                    </a:cubicBezTo>
                    <a:cubicBezTo>
                      <a:pt x="202" y="77"/>
                      <a:pt x="177" y="141"/>
                      <a:pt x="169" y="163"/>
                    </a:cubicBezTo>
                    <a:cubicBezTo>
                      <a:pt x="165" y="174"/>
                      <a:pt x="164" y="180"/>
                      <a:pt x="164" y="186"/>
                    </a:cubicBezTo>
                    <a:cubicBezTo>
                      <a:pt x="164" y="209"/>
                      <a:pt x="182" y="226"/>
                      <a:pt x="205" y="226"/>
                    </a:cubicBezTo>
                    <a:cubicBezTo>
                      <a:pt x="252" y="226"/>
                      <a:pt x="271" y="154"/>
                      <a:pt x="271" y="150"/>
                    </a:cubicBezTo>
                    <a:cubicBezTo>
                      <a:pt x="271" y="145"/>
                      <a:pt x="266" y="145"/>
                      <a:pt x="265" y="145"/>
                    </a:cubicBezTo>
                    <a:cubicBezTo>
                      <a:pt x="260" y="145"/>
                      <a:pt x="260" y="146"/>
                      <a:pt x="257" y="154"/>
                    </a:cubicBezTo>
                    <a:cubicBezTo>
                      <a:pt x="247" y="188"/>
                      <a:pt x="231" y="215"/>
                      <a:pt x="206" y="215"/>
                    </a:cubicBezTo>
                    <a:cubicBezTo>
                      <a:pt x="198" y="215"/>
                      <a:pt x="194" y="210"/>
                      <a:pt x="194" y="199"/>
                    </a:cubicBezTo>
                    <a:cubicBezTo>
                      <a:pt x="194" y="187"/>
                      <a:pt x="199" y="175"/>
                      <a:pt x="203" y="164"/>
                    </a:cubicBezTo>
                    <a:cubicBezTo>
                      <a:pt x="213" y="137"/>
                      <a:pt x="234" y="82"/>
                      <a:pt x="234" y="54"/>
                    </a:cubicBezTo>
                    <a:cubicBezTo>
                      <a:pt x="234" y="20"/>
                      <a:pt x="212" y="0"/>
                      <a:pt x="176" y="0"/>
                    </a:cubicBezTo>
                    <a:cubicBezTo>
                      <a:pt x="131" y="0"/>
                      <a:pt x="107" y="32"/>
                      <a:pt x="98" y="44"/>
                    </a:cubicBezTo>
                    <a:cubicBezTo>
                      <a:pt x="96" y="16"/>
                      <a:pt x="75" y="0"/>
                      <a:pt x="52" y="0"/>
                    </a:cubicBezTo>
                    <a:cubicBezTo>
                      <a:pt x="29" y="0"/>
                      <a:pt x="20" y="20"/>
                      <a:pt x="15" y="29"/>
                    </a:cubicBezTo>
                    <a:cubicBezTo>
                      <a:pt x="7" y="46"/>
                      <a:pt x="0" y="75"/>
                      <a:pt x="0" y="77"/>
                    </a:cubicBezTo>
                    <a:cubicBezTo>
                      <a:pt x="0" y="82"/>
                      <a:pt x="5" y="82"/>
                      <a:pt x="6" y="82"/>
                    </a:cubicBezTo>
                    <a:cubicBezTo>
                      <a:pt x="11" y="82"/>
                      <a:pt x="11" y="82"/>
                      <a:pt x="14" y="71"/>
                    </a:cubicBezTo>
                    <a:cubicBezTo>
                      <a:pt x="23" y="35"/>
                      <a:pt x="33" y="11"/>
                      <a:pt x="51" y="11"/>
                    </a:cubicBezTo>
                    <a:cubicBezTo>
                      <a:pt x="61" y="11"/>
                      <a:pt x="66" y="18"/>
                      <a:pt x="66" y="34"/>
                    </a:cubicBezTo>
                    <a:cubicBezTo>
                      <a:pt x="66" y="45"/>
                      <a:pt x="65" y="50"/>
                      <a:pt x="58" y="76"/>
                    </a:cubicBezTo>
                    <a:lnTo>
                      <a:pt x="29" y="1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5">
                <a:extLst>
                  <a:ext uri="{FF2B5EF4-FFF2-40B4-BE49-F238E27FC236}">
                    <a16:creationId xmlns:a16="http://schemas.microsoft.com/office/drawing/2014/main" id="{E943A84B-99E3-4058-ACD6-76E5EDC4877C}"/>
                  </a:ext>
                </a:extLst>
              </p:cNvPr>
              <p:cNvSpPr>
                <a:spLocks noEditPoints="1"/>
              </p:cNvSpPr>
              <p:nvPr>
                <p:custDataLst>
                  <p:tags r:id="rId12"/>
                </p:custDataLst>
              </p:nvPr>
            </p:nvSpPr>
            <p:spPr bwMode="auto">
              <a:xfrm>
                <a:off x="3686175" y="6523038"/>
                <a:ext cx="31750"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8" name="テキスト ボックス 17">
              <a:extLst>
                <a:ext uri="{FF2B5EF4-FFF2-40B4-BE49-F238E27FC236}">
                  <a16:creationId xmlns:a16="http://schemas.microsoft.com/office/drawing/2014/main" id="{D0DD256C-778E-4FD2-991E-A91B60B865F5}"/>
                </a:ext>
              </a:extLst>
            </p:cNvPr>
            <p:cNvSpPr txBox="1"/>
            <p:nvPr/>
          </p:nvSpPr>
          <p:spPr>
            <a:xfrm>
              <a:off x="3767501" y="5421025"/>
              <a:ext cx="2244888" cy="1323439"/>
            </a:xfrm>
            <a:prstGeom prst="rect">
              <a:avLst/>
            </a:prstGeom>
            <a:noFill/>
          </p:spPr>
          <p:txBody>
            <a:bodyPr wrap="square" rtlCol="0">
              <a:spAutoFit/>
            </a:bodyPr>
            <a:lstStyle/>
            <a:p>
              <a:r>
                <a:rPr kumimoji="1" lang="ja-JP" altLang="en-US" sz="2000" dirty="0"/>
                <a:t>粘度</a:t>
              </a:r>
              <a:endParaRPr kumimoji="1" lang="en-US" altLang="ja-JP" sz="2000" dirty="0"/>
            </a:p>
            <a:p>
              <a:r>
                <a:rPr kumimoji="1" lang="ja-JP" altLang="en-US" sz="2000" dirty="0"/>
                <a:t>粘性係数</a:t>
              </a:r>
              <a:endParaRPr kumimoji="1" lang="en-US" altLang="ja-JP" sz="2000" dirty="0"/>
            </a:p>
            <a:p>
              <a:r>
                <a:rPr kumimoji="1" lang="ja-JP" altLang="en-US" sz="2000" dirty="0"/>
                <a:t>せん断速度</a:t>
              </a:r>
              <a:endParaRPr kumimoji="1" lang="en-US" altLang="ja-JP" sz="2000" dirty="0"/>
            </a:p>
            <a:p>
              <a:r>
                <a:rPr kumimoji="1" lang="ja-JP" altLang="en-US" sz="2000" dirty="0"/>
                <a:t>指数</a:t>
              </a:r>
            </a:p>
          </p:txBody>
        </p:sp>
      </p:grpSp>
      <p:grpSp>
        <p:nvGrpSpPr>
          <p:cNvPr id="33" name="グループ化 32">
            <a:extLst>
              <a:ext uri="{FF2B5EF4-FFF2-40B4-BE49-F238E27FC236}">
                <a16:creationId xmlns:a16="http://schemas.microsoft.com/office/drawing/2014/main" id="{62C23454-B2CD-4A83-870D-AB09E79AC36E}"/>
              </a:ext>
            </a:extLst>
          </p:cNvPr>
          <p:cNvGrpSpPr/>
          <p:nvPr/>
        </p:nvGrpSpPr>
        <p:grpSpPr>
          <a:xfrm>
            <a:off x="7759253" y="6146797"/>
            <a:ext cx="3579920" cy="646331"/>
            <a:chOff x="7992648" y="6133927"/>
            <a:chExt cx="3579920" cy="646331"/>
          </a:xfrm>
        </p:grpSpPr>
        <p:sp>
          <p:nvSpPr>
            <p:cNvPr id="29" name="テキスト ボックス 28">
              <a:extLst>
                <a:ext uri="{FF2B5EF4-FFF2-40B4-BE49-F238E27FC236}">
                  <a16:creationId xmlns:a16="http://schemas.microsoft.com/office/drawing/2014/main" id="{211FB935-8463-492C-B8BF-478797315EDD}"/>
                </a:ext>
              </a:extLst>
            </p:cNvPr>
            <p:cNvSpPr txBox="1"/>
            <p:nvPr/>
          </p:nvSpPr>
          <p:spPr>
            <a:xfrm>
              <a:off x="7992648" y="6133927"/>
              <a:ext cx="3579920" cy="646331"/>
            </a:xfrm>
            <a:prstGeom prst="rect">
              <a:avLst/>
            </a:prstGeom>
            <a:noFill/>
          </p:spPr>
          <p:txBody>
            <a:bodyPr wrap="square" rtlCol="0">
              <a:spAutoFit/>
            </a:bodyPr>
            <a:lstStyle/>
            <a:p>
              <a:r>
                <a:rPr kumimoji="1" lang="ja-JP" altLang="en-US" dirty="0"/>
                <a:t>➡ 指数　によって</a:t>
              </a:r>
              <a:br>
                <a:rPr kumimoji="1" lang="en-US" altLang="ja-JP" dirty="0"/>
              </a:br>
              <a:r>
                <a:rPr kumimoji="1" lang="ja-JP" altLang="en-US" dirty="0"/>
                <a:t>　 せん断粘度特性を定義</a:t>
              </a:r>
            </a:p>
          </p:txBody>
        </p:sp>
        <p:pic>
          <p:nvPicPr>
            <p:cNvPr id="32" name="図 31" descr="\documentclass{article}&#10;\usepackage{amsmath}&#10;\pagestyle{empty}&#10;\begin{document}&#10;\begin{equation*}&#10;n&#10;\end{equation*}&#10;\end{document}" title="IguanaTex Bitmap Display">
              <a:extLst>
                <a:ext uri="{FF2B5EF4-FFF2-40B4-BE49-F238E27FC236}">
                  <a16:creationId xmlns:a16="http://schemas.microsoft.com/office/drawing/2014/main" id="{2E548D42-98B8-412D-9951-3DDEE56ED57F}"/>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8876569" y="6258484"/>
              <a:ext cx="124800" cy="102857"/>
            </a:xfrm>
            <a:prstGeom prst="rect">
              <a:avLst/>
            </a:prstGeom>
          </p:spPr>
        </p:pic>
      </p:grpSp>
      <p:grpSp>
        <p:nvGrpSpPr>
          <p:cNvPr id="39" name="グループ化 38">
            <a:extLst>
              <a:ext uri="{FF2B5EF4-FFF2-40B4-BE49-F238E27FC236}">
                <a16:creationId xmlns:a16="http://schemas.microsoft.com/office/drawing/2014/main" id="{00F29914-BA31-41DB-A8D1-C5211152E6B3}"/>
              </a:ext>
            </a:extLst>
          </p:cNvPr>
          <p:cNvGrpSpPr/>
          <p:nvPr/>
        </p:nvGrpSpPr>
        <p:grpSpPr>
          <a:xfrm>
            <a:off x="319623" y="1352043"/>
            <a:ext cx="3241519" cy="3735735"/>
            <a:chOff x="183362" y="1506754"/>
            <a:chExt cx="3241519" cy="3735735"/>
          </a:xfrm>
        </p:grpSpPr>
        <p:pic>
          <p:nvPicPr>
            <p:cNvPr id="35" name="図 34">
              <a:extLst>
                <a:ext uri="{FF2B5EF4-FFF2-40B4-BE49-F238E27FC236}">
                  <a16:creationId xmlns:a16="http://schemas.microsoft.com/office/drawing/2014/main" id="{B26BA861-E58B-419E-B9A4-0A523355014C}"/>
                </a:ext>
              </a:extLst>
            </p:cNvPr>
            <p:cNvPicPr>
              <a:picLocks noChangeAspect="1"/>
            </p:cNvPicPr>
            <p:nvPr/>
          </p:nvPicPr>
          <p:blipFill>
            <a:blip r:embed="rId20"/>
            <a:stretch>
              <a:fillRect/>
            </a:stretch>
          </p:blipFill>
          <p:spPr>
            <a:xfrm>
              <a:off x="183362" y="1506754"/>
              <a:ext cx="3042461" cy="3492403"/>
            </a:xfrm>
            <a:prstGeom prst="rect">
              <a:avLst/>
            </a:prstGeom>
          </p:spPr>
        </p:pic>
        <p:sp>
          <p:nvSpPr>
            <p:cNvPr id="36" name="テキスト ボックス 35">
              <a:extLst>
                <a:ext uri="{FF2B5EF4-FFF2-40B4-BE49-F238E27FC236}">
                  <a16:creationId xmlns:a16="http://schemas.microsoft.com/office/drawing/2014/main" id="{EDAFFE64-E58C-4E15-A249-01B55242602E}"/>
                </a:ext>
              </a:extLst>
            </p:cNvPr>
            <p:cNvSpPr txBox="1"/>
            <p:nvPr/>
          </p:nvSpPr>
          <p:spPr>
            <a:xfrm>
              <a:off x="1709481" y="4934712"/>
              <a:ext cx="1715400" cy="307777"/>
            </a:xfrm>
            <a:prstGeom prst="rect">
              <a:avLst/>
            </a:prstGeom>
            <a:noFill/>
          </p:spPr>
          <p:txBody>
            <a:bodyPr wrap="square" rtlCol="0">
              <a:spAutoFit/>
            </a:bodyPr>
            <a:lstStyle/>
            <a:p>
              <a:r>
                <a:rPr lang="en-US" altLang="ja-JP" sz="1400" dirty="0" err="1"/>
                <a:t>R.P.Chhabra</a:t>
              </a:r>
              <a:r>
                <a:rPr lang="ja-JP" altLang="en-US" sz="1400" dirty="0"/>
                <a:t> </a:t>
              </a:r>
              <a:r>
                <a:rPr lang="en-US" altLang="ja-JP" sz="1400" dirty="0"/>
                <a:t>(2006)</a:t>
              </a:r>
              <a:endParaRPr kumimoji="1" lang="ja-JP" altLang="en-US" sz="1400" dirty="0"/>
            </a:p>
          </p:txBody>
        </p:sp>
        <p:sp>
          <p:nvSpPr>
            <p:cNvPr id="37" name="楕円 36">
              <a:extLst>
                <a:ext uri="{FF2B5EF4-FFF2-40B4-BE49-F238E27FC236}">
                  <a16:creationId xmlns:a16="http://schemas.microsoft.com/office/drawing/2014/main" id="{AF5D37FE-2BD9-4078-B92C-C8B7FD1611A5}"/>
                </a:ext>
              </a:extLst>
            </p:cNvPr>
            <p:cNvSpPr/>
            <p:nvPr/>
          </p:nvSpPr>
          <p:spPr>
            <a:xfrm>
              <a:off x="412955" y="4551968"/>
              <a:ext cx="350973" cy="30777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657E24F0-F13F-47DE-BA7B-1754BA9336A8}"/>
                </a:ext>
              </a:extLst>
            </p:cNvPr>
            <p:cNvSpPr/>
            <p:nvPr/>
          </p:nvSpPr>
          <p:spPr>
            <a:xfrm rot="20508971">
              <a:off x="1571489" y="3874847"/>
              <a:ext cx="1548158" cy="759922"/>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 name="正方形/長方形 4">
            <a:extLst>
              <a:ext uri="{FF2B5EF4-FFF2-40B4-BE49-F238E27FC236}">
                <a16:creationId xmlns:a16="http://schemas.microsoft.com/office/drawing/2014/main" id="{D37844A7-E9FB-49CE-9C81-AE8CF5AD4D5F}"/>
              </a:ext>
            </a:extLst>
          </p:cNvPr>
          <p:cNvSpPr/>
          <p:nvPr/>
        </p:nvSpPr>
        <p:spPr>
          <a:xfrm>
            <a:off x="2063043" y="795933"/>
            <a:ext cx="8535014" cy="55611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非ニュートン流体・・・せん断速度と応力の関係が</a:t>
            </a:r>
            <a:r>
              <a:rPr kumimoji="1" lang="ja-JP" altLang="en-US" sz="2400" b="1" dirty="0">
                <a:solidFill>
                  <a:srgbClr val="FF0000"/>
                </a:solidFill>
              </a:rPr>
              <a:t>非線形</a:t>
            </a:r>
          </a:p>
        </p:txBody>
      </p:sp>
      <p:sp>
        <p:nvSpPr>
          <p:cNvPr id="40" name="テキスト ボックス 39">
            <a:extLst>
              <a:ext uri="{FF2B5EF4-FFF2-40B4-BE49-F238E27FC236}">
                <a16:creationId xmlns:a16="http://schemas.microsoft.com/office/drawing/2014/main" id="{44FA5C8C-EC9B-44C2-B7BA-A21356807170}"/>
              </a:ext>
            </a:extLst>
          </p:cNvPr>
          <p:cNvSpPr txBox="1"/>
          <p:nvPr/>
        </p:nvSpPr>
        <p:spPr>
          <a:xfrm>
            <a:off x="2816950" y="6322782"/>
            <a:ext cx="1715400" cy="307777"/>
          </a:xfrm>
          <a:prstGeom prst="rect">
            <a:avLst/>
          </a:prstGeom>
          <a:noFill/>
        </p:spPr>
        <p:txBody>
          <a:bodyPr wrap="square" rtlCol="0">
            <a:spAutoFit/>
          </a:bodyPr>
          <a:lstStyle/>
          <a:p>
            <a:r>
              <a:rPr lang="en-US" altLang="ja-JP" sz="1400" dirty="0" err="1"/>
              <a:t>V.W.Ostwald</a:t>
            </a:r>
            <a:r>
              <a:rPr lang="ja-JP" altLang="en-US" sz="1400" dirty="0"/>
              <a:t> </a:t>
            </a:r>
            <a:r>
              <a:rPr lang="en-US" altLang="ja-JP" sz="1400" dirty="0"/>
              <a:t>(1929)</a:t>
            </a:r>
            <a:endParaRPr kumimoji="1" lang="ja-JP" altLang="en-US" sz="1400" dirty="0"/>
          </a:p>
        </p:txBody>
      </p:sp>
      <p:sp>
        <p:nvSpPr>
          <p:cNvPr id="42" name="楕円 41">
            <a:extLst>
              <a:ext uri="{FF2B5EF4-FFF2-40B4-BE49-F238E27FC236}">
                <a16:creationId xmlns:a16="http://schemas.microsoft.com/office/drawing/2014/main" id="{CA1AF493-F4E1-44D9-8548-77FE867A6604}"/>
              </a:ext>
            </a:extLst>
          </p:cNvPr>
          <p:cNvSpPr/>
          <p:nvPr/>
        </p:nvSpPr>
        <p:spPr>
          <a:xfrm>
            <a:off x="482014" y="2991730"/>
            <a:ext cx="350973" cy="30777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15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66CAD91-2F7A-4271-96A3-0A965DCF91F4}"/>
              </a:ext>
            </a:extLst>
          </p:cNvPr>
          <p:cNvSpPr>
            <a:spLocks noGrp="1"/>
          </p:cNvSpPr>
          <p:nvPr>
            <p:ph type="title"/>
          </p:nvPr>
        </p:nvSpPr>
        <p:spPr/>
        <p:txBody>
          <a:bodyPr/>
          <a:lstStyle/>
          <a:p>
            <a:r>
              <a:rPr lang="ja-JP" altLang="en-US" dirty="0"/>
              <a:t>補足スライド</a:t>
            </a:r>
            <a:endParaRPr kumimoji="1" lang="ja-JP" altLang="en-US" dirty="0"/>
          </a:p>
        </p:txBody>
      </p:sp>
      <p:sp>
        <p:nvSpPr>
          <p:cNvPr id="4" name="テキスト プレースホルダー 3">
            <a:extLst>
              <a:ext uri="{FF2B5EF4-FFF2-40B4-BE49-F238E27FC236}">
                <a16:creationId xmlns:a16="http://schemas.microsoft.com/office/drawing/2014/main" id="{71FDCC24-C0FE-42C0-80C6-A9766B8E820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5061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E573B-B5CE-4CA6-B78F-CB15ED5F5E23}"/>
              </a:ext>
            </a:extLst>
          </p:cNvPr>
          <p:cNvSpPr>
            <a:spLocks noGrp="1"/>
          </p:cNvSpPr>
          <p:nvPr>
            <p:ph type="title"/>
          </p:nvPr>
        </p:nvSpPr>
        <p:spPr/>
        <p:txBody>
          <a:bodyPr/>
          <a:lstStyle/>
          <a:p>
            <a:r>
              <a:rPr kumimoji="1" lang="ja-JP" altLang="en-US" dirty="0"/>
              <a:t>実験手法の変化</a:t>
            </a:r>
          </a:p>
        </p:txBody>
      </p:sp>
      <p:grpSp>
        <p:nvGrpSpPr>
          <p:cNvPr id="3" name="グループ化 2">
            <a:extLst>
              <a:ext uri="{FF2B5EF4-FFF2-40B4-BE49-F238E27FC236}">
                <a16:creationId xmlns:a16="http://schemas.microsoft.com/office/drawing/2014/main" id="{D3791315-CE30-46E1-88C3-441A05F2DC79}"/>
              </a:ext>
            </a:extLst>
          </p:cNvPr>
          <p:cNvGrpSpPr/>
          <p:nvPr/>
        </p:nvGrpSpPr>
        <p:grpSpPr>
          <a:xfrm>
            <a:off x="4274307" y="3156671"/>
            <a:ext cx="6548240" cy="3685531"/>
            <a:chOff x="102093" y="1307964"/>
            <a:chExt cx="7694096" cy="4173837"/>
          </a:xfrm>
        </p:grpSpPr>
        <p:pic>
          <p:nvPicPr>
            <p:cNvPr id="4" name="図 3">
              <a:extLst>
                <a:ext uri="{FF2B5EF4-FFF2-40B4-BE49-F238E27FC236}">
                  <a16:creationId xmlns:a16="http://schemas.microsoft.com/office/drawing/2014/main" id="{0651E0D8-C8D6-4E4B-9305-2903D1BEC648}"/>
                </a:ext>
              </a:extLst>
            </p:cNvPr>
            <p:cNvPicPr>
              <a:picLocks noChangeAspect="1"/>
            </p:cNvPicPr>
            <p:nvPr/>
          </p:nvPicPr>
          <p:blipFill rotWithShape="1">
            <a:blip r:embed="rId2">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5" name="テキスト ボックス 4">
              <a:extLst>
                <a:ext uri="{FF2B5EF4-FFF2-40B4-BE49-F238E27FC236}">
                  <a16:creationId xmlns:a16="http://schemas.microsoft.com/office/drawing/2014/main" id="{98F788B2-3A39-40A9-9DAA-D7C63249A107}"/>
                </a:ext>
              </a:extLst>
            </p:cNvPr>
            <p:cNvSpPr txBox="1"/>
            <p:nvPr/>
          </p:nvSpPr>
          <p:spPr>
            <a:xfrm>
              <a:off x="5790166" y="2201807"/>
              <a:ext cx="2006023" cy="418266"/>
            </a:xfrm>
            <a:prstGeom prst="rect">
              <a:avLst/>
            </a:prstGeom>
            <a:noFill/>
          </p:spPr>
          <p:txBody>
            <a:bodyPr wrap="square" rtlCol="0">
              <a:spAutoFit/>
            </a:bodyPr>
            <a:lstStyle/>
            <a:p>
              <a:pPr algn="ctr"/>
              <a:r>
                <a:rPr kumimoji="1" lang="ja-JP" altLang="en-US" dirty="0"/>
                <a:t>真空ポンプ</a:t>
              </a:r>
            </a:p>
          </p:txBody>
        </p:sp>
        <p:sp>
          <p:nvSpPr>
            <p:cNvPr id="6" name="テキスト ボックス 5">
              <a:extLst>
                <a:ext uri="{FF2B5EF4-FFF2-40B4-BE49-F238E27FC236}">
                  <a16:creationId xmlns:a16="http://schemas.microsoft.com/office/drawing/2014/main" id="{AB78D478-1B9A-4C25-9BC4-76BB0D43D080}"/>
                </a:ext>
              </a:extLst>
            </p:cNvPr>
            <p:cNvSpPr txBox="1"/>
            <p:nvPr/>
          </p:nvSpPr>
          <p:spPr>
            <a:xfrm>
              <a:off x="2810815" y="5063535"/>
              <a:ext cx="2235938" cy="418266"/>
            </a:xfrm>
            <a:prstGeom prst="rect">
              <a:avLst/>
            </a:prstGeom>
            <a:noFill/>
          </p:spPr>
          <p:txBody>
            <a:bodyPr wrap="square" rtlCol="0">
              <a:spAutoFit/>
            </a:bodyPr>
            <a:lstStyle/>
            <a:p>
              <a:pPr algn="ctr"/>
              <a:r>
                <a:rPr kumimoji="1" lang="ja-JP" altLang="en-US" dirty="0"/>
                <a:t>超音波振動子</a:t>
              </a:r>
            </a:p>
          </p:txBody>
        </p:sp>
        <p:sp>
          <p:nvSpPr>
            <p:cNvPr id="7" name="テキスト ボックス 6">
              <a:extLst>
                <a:ext uri="{FF2B5EF4-FFF2-40B4-BE49-F238E27FC236}">
                  <a16:creationId xmlns:a16="http://schemas.microsoft.com/office/drawing/2014/main" id="{CF3C51E4-0650-4DEB-9554-E0193D5F6081}"/>
                </a:ext>
              </a:extLst>
            </p:cNvPr>
            <p:cNvSpPr txBox="1"/>
            <p:nvPr/>
          </p:nvSpPr>
          <p:spPr>
            <a:xfrm>
              <a:off x="1326519" y="2491228"/>
              <a:ext cx="1242594" cy="418266"/>
            </a:xfrm>
            <a:prstGeom prst="rect">
              <a:avLst/>
            </a:prstGeom>
            <a:noFill/>
          </p:spPr>
          <p:txBody>
            <a:bodyPr wrap="square" rtlCol="0">
              <a:spAutoFit/>
            </a:bodyPr>
            <a:lstStyle/>
            <a:p>
              <a:pPr algn="ctr"/>
              <a:r>
                <a:rPr kumimoji="1" lang="ja-JP" altLang="en-US" dirty="0"/>
                <a:t>落下球</a:t>
              </a:r>
            </a:p>
          </p:txBody>
        </p:sp>
        <p:cxnSp>
          <p:nvCxnSpPr>
            <p:cNvPr id="8" name="直線コネクタ 7">
              <a:extLst>
                <a:ext uri="{FF2B5EF4-FFF2-40B4-BE49-F238E27FC236}">
                  <a16:creationId xmlns:a16="http://schemas.microsoft.com/office/drawing/2014/main" id="{3A870574-AC41-44E5-821E-97F9328949A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6A9532A-7069-4CAA-81D8-857DCC3EA0D3}"/>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427B6BF-00B9-4165-8999-611ECDC0D160}"/>
                </a:ext>
              </a:extLst>
            </p:cNvPr>
            <p:cNvSpPr txBox="1"/>
            <p:nvPr/>
          </p:nvSpPr>
          <p:spPr>
            <a:xfrm>
              <a:off x="790695" y="3158946"/>
              <a:ext cx="1242594" cy="418266"/>
            </a:xfrm>
            <a:prstGeom prst="rect">
              <a:avLst/>
            </a:prstGeom>
            <a:noFill/>
          </p:spPr>
          <p:txBody>
            <a:bodyPr wrap="square" rtlCol="0">
              <a:spAutoFit/>
            </a:bodyPr>
            <a:lstStyle/>
            <a:p>
              <a:pPr algn="ctr"/>
              <a:r>
                <a:rPr kumimoji="1" lang="ja-JP" altLang="en-US" dirty="0"/>
                <a:t>カメラ</a:t>
              </a:r>
            </a:p>
          </p:txBody>
        </p:sp>
        <p:sp>
          <p:nvSpPr>
            <p:cNvPr id="11" name="テキスト ボックス 10">
              <a:extLst>
                <a:ext uri="{FF2B5EF4-FFF2-40B4-BE49-F238E27FC236}">
                  <a16:creationId xmlns:a16="http://schemas.microsoft.com/office/drawing/2014/main" id="{101A61F6-AF9E-4FDB-9A2B-782F1BF44F8E}"/>
                </a:ext>
              </a:extLst>
            </p:cNvPr>
            <p:cNvSpPr txBox="1"/>
            <p:nvPr/>
          </p:nvSpPr>
          <p:spPr>
            <a:xfrm>
              <a:off x="102093" y="4998090"/>
              <a:ext cx="2235937" cy="418266"/>
            </a:xfrm>
            <a:prstGeom prst="rect">
              <a:avLst/>
            </a:prstGeom>
            <a:noFill/>
          </p:spPr>
          <p:txBody>
            <a:bodyPr wrap="square" rtlCol="0">
              <a:spAutoFit/>
            </a:bodyPr>
            <a:lstStyle/>
            <a:p>
              <a:pPr algn="ctr"/>
              <a:r>
                <a:rPr kumimoji="1" lang="ja-JP" altLang="en-US" dirty="0"/>
                <a:t>コンピュータ</a:t>
              </a:r>
            </a:p>
          </p:txBody>
        </p:sp>
        <p:sp>
          <p:nvSpPr>
            <p:cNvPr id="12" name="テキスト ボックス 11">
              <a:extLst>
                <a:ext uri="{FF2B5EF4-FFF2-40B4-BE49-F238E27FC236}">
                  <a16:creationId xmlns:a16="http://schemas.microsoft.com/office/drawing/2014/main" id="{9D27A27C-7641-41DD-8C0F-FB40A00DDF3C}"/>
                </a:ext>
              </a:extLst>
            </p:cNvPr>
            <p:cNvSpPr txBox="1"/>
            <p:nvPr/>
          </p:nvSpPr>
          <p:spPr>
            <a:xfrm>
              <a:off x="2406067" y="1821081"/>
              <a:ext cx="1269896" cy="418266"/>
            </a:xfrm>
            <a:prstGeom prst="rect">
              <a:avLst/>
            </a:prstGeom>
            <a:noFill/>
          </p:spPr>
          <p:txBody>
            <a:bodyPr wrap="square" rtlCol="0">
              <a:spAutoFit/>
            </a:bodyPr>
            <a:lstStyle/>
            <a:p>
              <a:pPr algn="ctr"/>
              <a:r>
                <a:rPr kumimoji="1" lang="ja-JP" altLang="en-US" dirty="0"/>
                <a:t>三方弁</a:t>
              </a:r>
            </a:p>
          </p:txBody>
        </p:sp>
      </p:grpSp>
      <p:grpSp>
        <p:nvGrpSpPr>
          <p:cNvPr id="40" name="グループ化 39">
            <a:extLst>
              <a:ext uri="{FF2B5EF4-FFF2-40B4-BE49-F238E27FC236}">
                <a16:creationId xmlns:a16="http://schemas.microsoft.com/office/drawing/2014/main" id="{3093D945-80B3-4D47-A77D-28D21778E0DD}"/>
              </a:ext>
            </a:extLst>
          </p:cNvPr>
          <p:cNvGrpSpPr/>
          <p:nvPr/>
        </p:nvGrpSpPr>
        <p:grpSpPr>
          <a:xfrm>
            <a:off x="4841985" y="1058561"/>
            <a:ext cx="3730427" cy="2653037"/>
            <a:chOff x="3118106" y="1057749"/>
            <a:chExt cx="3730427" cy="2653037"/>
          </a:xfrm>
        </p:grpSpPr>
        <p:sp>
          <p:nvSpPr>
            <p:cNvPr id="16" name="テキスト ボックス 15">
              <a:extLst>
                <a:ext uri="{FF2B5EF4-FFF2-40B4-BE49-F238E27FC236}">
                  <a16:creationId xmlns:a16="http://schemas.microsoft.com/office/drawing/2014/main" id="{5726A593-3348-4D29-AA8A-7C0D02F4F072}"/>
                </a:ext>
              </a:extLst>
            </p:cNvPr>
            <p:cNvSpPr txBox="1"/>
            <p:nvPr/>
          </p:nvSpPr>
          <p:spPr>
            <a:xfrm>
              <a:off x="3118106" y="3341454"/>
              <a:ext cx="1576625" cy="369332"/>
            </a:xfrm>
            <a:prstGeom prst="rect">
              <a:avLst/>
            </a:prstGeom>
            <a:noFill/>
          </p:spPr>
          <p:txBody>
            <a:bodyPr wrap="square" rtlCol="0">
              <a:spAutoFit/>
            </a:bodyPr>
            <a:lstStyle/>
            <a:p>
              <a:pPr algn="ctr"/>
              <a:r>
                <a:rPr kumimoji="1" lang="ja-JP" altLang="en-US" dirty="0"/>
                <a:t>超音波振動子</a:t>
              </a:r>
            </a:p>
          </p:txBody>
        </p:sp>
        <p:pic>
          <p:nvPicPr>
            <p:cNvPr id="25" name="図 24">
              <a:extLst>
                <a:ext uri="{FF2B5EF4-FFF2-40B4-BE49-F238E27FC236}">
                  <a16:creationId xmlns:a16="http://schemas.microsoft.com/office/drawing/2014/main" id="{00885B69-7503-478D-B30A-2CDBB0249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161" y="1201574"/>
              <a:ext cx="3561372" cy="2152438"/>
            </a:xfrm>
            <a:prstGeom prst="rect">
              <a:avLst/>
            </a:prstGeom>
          </p:spPr>
        </p:pic>
        <p:cxnSp>
          <p:nvCxnSpPr>
            <p:cNvPr id="26" name="直線コネクタ 25">
              <a:extLst>
                <a:ext uri="{FF2B5EF4-FFF2-40B4-BE49-F238E27FC236}">
                  <a16:creationId xmlns:a16="http://schemas.microsoft.com/office/drawing/2014/main" id="{5174F3E3-74FD-4B37-8C07-891CEB09A956}"/>
                </a:ext>
              </a:extLst>
            </p:cNvPr>
            <p:cNvCxnSpPr>
              <a:cxnSpLocks/>
            </p:cNvCxnSpPr>
            <p:nvPr/>
          </p:nvCxnSpPr>
          <p:spPr>
            <a:xfrm flipH="1">
              <a:off x="4310342" y="3190043"/>
              <a:ext cx="193397" cy="2097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AD9E29-154E-4989-895C-E3EA61576B4E}"/>
                </a:ext>
              </a:extLst>
            </p:cNvPr>
            <p:cNvSpPr txBox="1"/>
            <p:nvPr/>
          </p:nvSpPr>
          <p:spPr>
            <a:xfrm>
              <a:off x="3583045" y="1262946"/>
              <a:ext cx="1057539" cy="369332"/>
            </a:xfrm>
            <a:prstGeom prst="rect">
              <a:avLst/>
            </a:prstGeom>
            <a:noFill/>
          </p:spPr>
          <p:txBody>
            <a:bodyPr wrap="square" rtlCol="0">
              <a:spAutoFit/>
            </a:bodyPr>
            <a:lstStyle/>
            <a:p>
              <a:pPr algn="ctr"/>
              <a:r>
                <a:rPr kumimoji="1" lang="ja-JP" altLang="en-US" dirty="0"/>
                <a:t>落下球</a:t>
              </a:r>
            </a:p>
          </p:txBody>
        </p:sp>
        <p:cxnSp>
          <p:nvCxnSpPr>
            <p:cNvPr id="30" name="直線コネクタ 29">
              <a:extLst>
                <a:ext uri="{FF2B5EF4-FFF2-40B4-BE49-F238E27FC236}">
                  <a16:creationId xmlns:a16="http://schemas.microsoft.com/office/drawing/2014/main" id="{8074ED23-6595-4D91-99D7-1CD3B0456BAF}"/>
                </a:ext>
              </a:extLst>
            </p:cNvPr>
            <p:cNvCxnSpPr>
              <a:cxnSpLocks/>
            </p:cNvCxnSpPr>
            <p:nvPr/>
          </p:nvCxnSpPr>
          <p:spPr>
            <a:xfrm flipH="1" flipV="1">
              <a:off x="4503739" y="1447085"/>
              <a:ext cx="242092" cy="86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BAD7FFE1-AA63-408E-884F-D7DC60C35366}"/>
                </a:ext>
              </a:extLst>
            </p:cNvPr>
            <p:cNvSpPr txBox="1"/>
            <p:nvPr/>
          </p:nvSpPr>
          <p:spPr>
            <a:xfrm>
              <a:off x="3186844" y="1784596"/>
              <a:ext cx="1057539" cy="369332"/>
            </a:xfrm>
            <a:prstGeom prst="rect">
              <a:avLst/>
            </a:prstGeom>
            <a:noFill/>
          </p:spPr>
          <p:txBody>
            <a:bodyPr wrap="square" rtlCol="0">
              <a:spAutoFit/>
            </a:bodyPr>
            <a:lstStyle/>
            <a:p>
              <a:pPr algn="ctr"/>
              <a:r>
                <a:rPr kumimoji="1" lang="ja-JP" altLang="en-US" dirty="0"/>
                <a:t>カメラ</a:t>
              </a:r>
            </a:p>
          </p:txBody>
        </p:sp>
        <p:sp>
          <p:nvSpPr>
            <p:cNvPr id="36" name="テキスト ボックス 35">
              <a:extLst>
                <a:ext uri="{FF2B5EF4-FFF2-40B4-BE49-F238E27FC236}">
                  <a16:creationId xmlns:a16="http://schemas.microsoft.com/office/drawing/2014/main" id="{26A3E361-CC5A-4346-9675-0701A97E37DF}"/>
                </a:ext>
              </a:extLst>
            </p:cNvPr>
            <p:cNvSpPr txBox="1"/>
            <p:nvPr/>
          </p:nvSpPr>
          <p:spPr>
            <a:xfrm>
              <a:off x="4901517" y="1057749"/>
              <a:ext cx="1828972" cy="369332"/>
            </a:xfrm>
            <a:prstGeom prst="rect">
              <a:avLst/>
            </a:prstGeom>
            <a:noFill/>
          </p:spPr>
          <p:txBody>
            <a:bodyPr wrap="square" rtlCol="0">
              <a:spAutoFit/>
            </a:bodyPr>
            <a:lstStyle/>
            <a:p>
              <a:pPr algn="ctr"/>
              <a:r>
                <a:rPr kumimoji="1" lang="ja-JP" altLang="en-US" dirty="0"/>
                <a:t>電磁石ホルダー</a:t>
              </a:r>
            </a:p>
          </p:txBody>
        </p:sp>
      </p:grpSp>
      <p:sp>
        <p:nvSpPr>
          <p:cNvPr id="37" name="テキスト ボックス 36">
            <a:extLst>
              <a:ext uri="{FF2B5EF4-FFF2-40B4-BE49-F238E27FC236}">
                <a16:creationId xmlns:a16="http://schemas.microsoft.com/office/drawing/2014/main" id="{E5547723-CCF6-4848-B14A-C252E5A0B26A}"/>
              </a:ext>
            </a:extLst>
          </p:cNvPr>
          <p:cNvSpPr txBox="1"/>
          <p:nvPr/>
        </p:nvSpPr>
        <p:spPr>
          <a:xfrm>
            <a:off x="1971895" y="119994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従来手法</a:t>
            </a:r>
            <a:endParaRPr kumimoji="1" lang="ja-JP" altLang="en-US" sz="2000" dirty="0"/>
          </a:p>
        </p:txBody>
      </p:sp>
      <p:sp>
        <p:nvSpPr>
          <p:cNvPr id="38" name="テキスト ボックス 37">
            <a:extLst>
              <a:ext uri="{FF2B5EF4-FFF2-40B4-BE49-F238E27FC236}">
                <a16:creationId xmlns:a16="http://schemas.microsoft.com/office/drawing/2014/main" id="{C2C2E764-716D-4F35-97F2-4F2697DFB008}"/>
              </a:ext>
            </a:extLst>
          </p:cNvPr>
          <p:cNvSpPr txBox="1"/>
          <p:nvPr/>
        </p:nvSpPr>
        <p:spPr>
          <a:xfrm>
            <a:off x="1971895" y="371277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今回手法</a:t>
            </a:r>
            <a:endParaRPr kumimoji="1" lang="ja-JP" altLang="en-US" sz="2000" dirty="0"/>
          </a:p>
        </p:txBody>
      </p:sp>
      <p:sp>
        <p:nvSpPr>
          <p:cNvPr id="39" name="テキスト ボックス 38">
            <a:extLst>
              <a:ext uri="{FF2B5EF4-FFF2-40B4-BE49-F238E27FC236}">
                <a16:creationId xmlns:a16="http://schemas.microsoft.com/office/drawing/2014/main" id="{3BCDEAEE-2CBA-4ED5-8479-F6CF59C3A0BA}"/>
              </a:ext>
            </a:extLst>
          </p:cNvPr>
          <p:cNvSpPr txBox="1"/>
          <p:nvPr/>
        </p:nvSpPr>
        <p:spPr>
          <a:xfrm>
            <a:off x="2118062" y="1820493"/>
            <a:ext cx="2958205" cy="1534331"/>
          </a:xfrm>
          <a:prstGeom prst="rect">
            <a:avLst/>
          </a:prstGeom>
          <a:noFill/>
        </p:spPr>
        <p:txBody>
          <a:bodyPr wrap="square" rtlCol="0">
            <a:spAutoFit/>
          </a:bodyPr>
          <a:lstStyle/>
          <a:p>
            <a:pPr>
              <a:lnSpc>
                <a:spcPct val="120000"/>
              </a:lnSpc>
            </a:pPr>
            <a:r>
              <a:rPr kumimoji="1" lang="ja-JP" altLang="en-US" sz="2000" dirty="0"/>
              <a:t>電磁石を用いて，</a:t>
            </a:r>
            <a:br>
              <a:rPr kumimoji="1" lang="en-US" altLang="ja-JP" sz="2000" dirty="0"/>
            </a:br>
            <a:r>
              <a:rPr kumimoji="1" lang="ja-JP" altLang="en-US" sz="2000" dirty="0"/>
              <a:t>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残留磁場で初速必要</a:t>
            </a:r>
            <a:endParaRPr kumimoji="1" lang="en-US" altLang="ja-JP" sz="2000" dirty="0"/>
          </a:p>
          <a:p>
            <a:pPr marL="285750" indent="-285750">
              <a:lnSpc>
                <a:spcPct val="120000"/>
              </a:lnSpc>
              <a:buFont typeface="Arial" panose="020B0604020202020204" pitchFamily="34" charset="0"/>
              <a:buChar char="•"/>
            </a:pPr>
            <a:r>
              <a:rPr kumimoji="1" lang="ja-JP" altLang="en-US" sz="2000" dirty="0"/>
              <a:t>鋼球のみ把持可能</a:t>
            </a:r>
          </a:p>
        </p:txBody>
      </p:sp>
      <p:sp>
        <p:nvSpPr>
          <p:cNvPr id="41" name="テキスト ボックス 40">
            <a:extLst>
              <a:ext uri="{FF2B5EF4-FFF2-40B4-BE49-F238E27FC236}">
                <a16:creationId xmlns:a16="http://schemas.microsoft.com/office/drawing/2014/main" id="{60AD6923-7562-47DC-BC60-2F6E522CD551}"/>
              </a:ext>
            </a:extLst>
          </p:cNvPr>
          <p:cNvSpPr txBox="1"/>
          <p:nvPr/>
        </p:nvSpPr>
        <p:spPr>
          <a:xfrm>
            <a:off x="2118062" y="4506630"/>
            <a:ext cx="2958205" cy="1164999"/>
          </a:xfrm>
          <a:prstGeom prst="rect">
            <a:avLst/>
          </a:prstGeom>
          <a:noFill/>
        </p:spPr>
        <p:txBody>
          <a:bodyPr wrap="square" rtlCol="0">
            <a:spAutoFit/>
          </a:bodyPr>
          <a:lstStyle/>
          <a:p>
            <a:pPr>
              <a:lnSpc>
                <a:spcPct val="120000"/>
              </a:lnSpc>
            </a:pPr>
            <a:r>
              <a:rPr kumimoji="1" lang="ja-JP" altLang="en-US" sz="2000" dirty="0"/>
              <a:t>真空引きで，球を把持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初速不要</a:t>
            </a:r>
            <a:endParaRPr kumimoji="1" lang="en-US" altLang="ja-JP" sz="2000" dirty="0"/>
          </a:p>
          <a:p>
            <a:pPr marL="285750" indent="-285750">
              <a:lnSpc>
                <a:spcPct val="120000"/>
              </a:lnSpc>
              <a:buFont typeface="Arial" panose="020B0604020202020204" pitchFamily="34" charset="0"/>
              <a:buChar char="•"/>
            </a:pPr>
            <a:r>
              <a:rPr kumimoji="1" lang="ja-JP" altLang="en-US" sz="2000" dirty="0"/>
              <a:t>球であれば把持可能</a:t>
            </a:r>
          </a:p>
        </p:txBody>
      </p:sp>
      <p:sp>
        <p:nvSpPr>
          <p:cNvPr id="27" name="テキスト ボックス 26">
            <a:extLst>
              <a:ext uri="{FF2B5EF4-FFF2-40B4-BE49-F238E27FC236}">
                <a16:creationId xmlns:a16="http://schemas.microsoft.com/office/drawing/2014/main" id="{93D7A9A5-CA5F-419B-9945-50BBEBC521E7}"/>
              </a:ext>
            </a:extLst>
          </p:cNvPr>
          <p:cNvSpPr txBox="1"/>
          <p:nvPr/>
        </p:nvSpPr>
        <p:spPr>
          <a:xfrm>
            <a:off x="8710719" y="2912060"/>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675762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352DAC9-44A3-48C2-8059-5F5EDF838F1A}"/>
              </a:ext>
            </a:extLst>
          </p:cNvPr>
          <p:cNvSpPr>
            <a:spLocks noGrp="1"/>
          </p:cNvSpPr>
          <p:nvPr>
            <p:ph type="title"/>
          </p:nvPr>
        </p:nvSpPr>
        <p:spPr/>
        <p:txBody>
          <a:bodyPr/>
          <a:lstStyle/>
          <a:p>
            <a:r>
              <a:rPr kumimoji="1" lang="ja-JP" altLang="en-US" dirty="0"/>
              <a:t>先行研究の再現性</a:t>
            </a:r>
          </a:p>
        </p:txBody>
      </p:sp>
      <p:sp>
        <p:nvSpPr>
          <p:cNvPr id="5" name="楕円 4">
            <a:extLst>
              <a:ext uri="{FF2B5EF4-FFF2-40B4-BE49-F238E27FC236}">
                <a16:creationId xmlns:a16="http://schemas.microsoft.com/office/drawing/2014/main" id="{076941C4-D8B0-43DC-A3BB-F933AEA25D71}"/>
              </a:ext>
            </a:extLst>
          </p:cNvPr>
          <p:cNvSpPr/>
          <p:nvPr/>
        </p:nvSpPr>
        <p:spPr>
          <a:xfrm>
            <a:off x="3054221" y="1567546"/>
            <a:ext cx="1474236" cy="2369975"/>
          </a:xfrm>
          <a:prstGeom prst="ellipse">
            <a:avLst/>
          </a:prstGeom>
          <a:noFill/>
          <a:ln w="571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033A5B6-FC76-42AA-82F1-AD5599621CE2}"/>
              </a:ext>
            </a:extLst>
          </p:cNvPr>
          <p:cNvSpPr txBox="1"/>
          <p:nvPr/>
        </p:nvSpPr>
        <p:spPr>
          <a:xfrm>
            <a:off x="1762427" y="5741214"/>
            <a:ext cx="8667146" cy="769441"/>
          </a:xfrm>
          <a:prstGeom prst="rect">
            <a:avLst/>
          </a:prstGeom>
          <a:solidFill>
            <a:schemeClr val="accent4">
              <a:lumMod val="60000"/>
              <a:lumOff val="40000"/>
            </a:schemeClr>
          </a:solidFill>
        </p:spPr>
        <p:txBody>
          <a:bodyPr wrap="square" rtlCol="0">
            <a:spAutoFit/>
          </a:bodyPr>
          <a:lstStyle/>
          <a:p>
            <a:pPr algn="ctr"/>
            <a:r>
              <a:rPr kumimoji="1" lang="ja-JP" altLang="en-US" sz="2400" dirty="0"/>
              <a:t>スタート時のオーバーシュートに差</a:t>
            </a:r>
            <a:endParaRPr kumimoji="1" lang="en-US" altLang="ja-JP" sz="2400" dirty="0"/>
          </a:p>
          <a:p>
            <a:pPr algn="ctr"/>
            <a:r>
              <a:rPr kumimoji="1" lang="ja-JP" altLang="en-US" sz="2000" dirty="0"/>
              <a:t>→ 実験手法が変化したためと考えられる（初速の有無）</a:t>
            </a:r>
          </a:p>
        </p:txBody>
      </p:sp>
      <p:pic>
        <p:nvPicPr>
          <p:cNvPr id="3" name="図 2">
            <a:extLst>
              <a:ext uri="{FF2B5EF4-FFF2-40B4-BE49-F238E27FC236}">
                <a16:creationId xmlns:a16="http://schemas.microsoft.com/office/drawing/2014/main" id="{9A4526BC-6865-4668-8F3E-B1BA5FECE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410" y="1176020"/>
            <a:ext cx="8667146" cy="4333574"/>
          </a:xfrm>
          <a:prstGeom prst="rect">
            <a:avLst/>
          </a:prstGeom>
        </p:spPr>
      </p:pic>
    </p:spTree>
    <p:extLst>
      <p:ext uri="{BB962C8B-B14F-4D97-AF65-F5344CB8AC3E}">
        <p14:creationId xmlns:p14="http://schemas.microsoft.com/office/powerpoint/2010/main" val="37956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8270E-543C-442C-9784-C29121EF1C7D}"/>
              </a:ext>
            </a:extLst>
          </p:cNvPr>
          <p:cNvSpPr>
            <a:spLocks noGrp="1"/>
          </p:cNvSpPr>
          <p:nvPr>
            <p:ph type="title"/>
          </p:nvPr>
        </p:nvSpPr>
        <p:spPr/>
        <p:txBody>
          <a:bodyPr/>
          <a:lstStyle/>
          <a:p>
            <a:r>
              <a:rPr kumimoji="1" lang="ja-JP" altLang="en-US" dirty="0"/>
              <a:t>初速あり（高さ </a:t>
            </a:r>
            <a:r>
              <a:rPr kumimoji="1" lang="en-US" altLang="ja-JP" dirty="0"/>
              <a:t>5mm</a:t>
            </a:r>
            <a:r>
              <a:rPr kumimoji="1" lang="ja-JP" altLang="en-US" dirty="0"/>
              <a:t>より落下）</a:t>
            </a:r>
          </a:p>
        </p:txBody>
      </p:sp>
      <p:pic>
        <p:nvPicPr>
          <p:cNvPr id="4" name="図 3">
            <a:extLst>
              <a:ext uri="{FF2B5EF4-FFF2-40B4-BE49-F238E27FC236}">
                <a16:creationId xmlns:a16="http://schemas.microsoft.com/office/drawing/2014/main" id="{651F7A1D-025F-4174-990A-E783E8C16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917" y="1282958"/>
            <a:ext cx="8584166" cy="4292084"/>
          </a:xfrm>
          <a:prstGeom prst="rect">
            <a:avLst/>
          </a:prstGeom>
        </p:spPr>
      </p:pic>
      <p:cxnSp>
        <p:nvCxnSpPr>
          <p:cNvPr id="6" name="直線矢印コネクタ 5">
            <a:extLst>
              <a:ext uri="{FF2B5EF4-FFF2-40B4-BE49-F238E27FC236}">
                <a16:creationId xmlns:a16="http://schemas.microsoft.com/office/drawing/2014/main" id="{69247258-0DEE-4E1C-B2E5-5ADE8A45EF3E}"/>
              </a:ext>
            </a:extLst>
          </p:cNvPr>
          <p:cNvCxnSpPr/>
          <p:nvPr/>
        </p:nvCxnSpPr>
        <p:spPr>
          <a:xfrm flipV="1">
            <a:off x="3446105" y="2052736"/>
            <a:ext cx="0" cy="1791477"/>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97CF3C5-52CF-4F20-85F1-8F91980264D0}"/>
              </a:ext>
            </a:extLst>
          </p:cNvPr>
          <p:cNvCxnSpPr>
            <a:cxnSpLocks/>
          </p:cNvCxnSpPr>
          <p:nvPr/>
        </p:nvCxnSpPr>
        <p:spPr>
          <a:xfrm>
            <a:off x="4285861" y="4068147"/>
            <a:ext cx="0" cy="391886"/>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299065B-49BB-4808-B24B-C591656BF036}"/>
              </a:ext>
            </a:extLst>
          </p:cNvPr>
          <p:cNvCxnSpPr>
            <a:cxnSpLocks/>
          </p:cNvCxnSpPr>
          <p:nvPr/>
        </p:nvCxnSpPr>
        <p:spPr>
          <a:xfrm flipV="1">
            <a:off x="5110064" y="3844212"/>
            <a:ext cx="0" cy="223936"/>
          </a:xfrm>
          <a:prstGeom prst="straightConnector1">
            <a:avLst/>
          </a:prstGeom>
          <a:ln w="63500">
            <a:solidFill>
              <a:srgbClr val="F909FF"/>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CC8CA2D-DD3C-4B28-9EF9-E908F50D4B04}"/>
              </a:ext>
            </a:extLst>
          </p:cNvPr>
          <p:cNvSpPr txBox="1"/>
          <p:nvPr/>
        </p:nvSpPr>
        <p:spPr>
          <a:xfrm>
            <a:off x="1762427" y="5741214"/>
            <a:ext cx="866714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初速の存在により，ダンピング現象が見られる</a:t>
            </a:r>
            <a:endParaRPr kumimoji="1" lang="en-US" altLang="ja-JP" sz="2400" dirty="0"/>
          </a:p>
          <a:p>
            <a:pPr algn="ctr"/>
            <a:r>
              <a:rPr kumimoji="1" lang="ja-JP" altLang="en-US" sz="2400" dirty="0"/>
              <a:t>→弾性による影響と考えられる</a:t>
            </a:r>
            <a:endParaRPr kumimoji="1" lang="en-US" altLang="ja-JP" sz="2400" dirty="0"/>
          </a:p>
        </p:txBody>
      </p:sp>
    </p:spTree>
    <p:extLst>
      <p:ext uri="{BB962C8B-B14F-4D97-AF65-F5344CB8AC3E}">
        <p14:creationId xmlns:p14="http://schemas.microsoft.com/office/powerpoint/2010/main" val="408851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00F70D-C7B9-4E47-8069-BF1E06260ACE}"/>
              </a:ext>
            </a:extLst>
          </p:cNvPr>
          <p:cNvSpPr>
            <a:spLocks noGrp="1"/>
          </p:cNvSpPr>
          <p:nvPr>
            <p:ph type="title"/>
          </p:nvPr>
        </p:nvSpPr>
        <p:spPr/>
        <p:txBody>
          <a:bodyPr/>
          <a:lstStyle/>
          <a:p>
            <a:r>
              <a:rPr kumimoji="1" lang="ja-JP" altLang="en-US" dirty="0"/>
              <a:t>実験結果 </a:t>
            </a:r>
            <a:r>
              <a:rPr kumimoji="1" lang="en-US" altLang="ja-JP" dirty="0"/>
              <a:t>– </a:t>
            </a:r>
            <a:r>
              <a:rPr kumimoji="1" lang="ja-JP" altLang="en-US" dirty="0"/>
              <a:t>密度変化</a:t>
            </a:r>
            <a:r>
              <a:rPr lang="ja-JP" altLang="en-US" dirty="0"/>
              <a:t>（</a:t>
            </a:r>
            <a:r>
              <a:rPr lang="en-US" altLang="ja-JP"/>
              <a:t>PAA 1wt.%</a:t>
            </a:r>
            <a:r>
              <a:rPr lang="ja-JP" altLang="en-US"/>
              <a:t>）</a:t>
            </a:r>
            <a:endParaRPr kumimoji="1" lang="ja-JP" altLang="en-US" dirty="0"/>
          </a:p>
        </p:txBody>
      </p:sp>
      <p:pic>
        <p:nvPicPr>
          <p:cNvPr id="4" name="図 3">
            <a:extLst>
              <a:ext uri="{FF2B5EF4-FFF2-40B4-BE49-F238E27FC236}">
                <a16:creationId xmlns:a16="http://schemas.microsoft.com/office/drawing/2014/main" id="{19ECFDBE-2AA7-4300-AD3B-EF901897A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11" y="1630994"/>
            <a:ext cx="4572009" cy="2286005"/>
          </a:xfrm>
          <a:prstGeom prst="rect">
            <a:avLst/>
          </a:prstGeom>
        </p:spPr>
      </p:pic>
      <p:pic>
        <p:nvPicPr>
          <p:cNvPr id="6" name="図 5">
            <a:extLst>
              <a:ext uri="{FF2B5EF4-FFF2-40B4-BE49-F238E27FC236}">
                <a16:creationId xmlns:a16="http://schemas.microsoft.com/office/drawing/2014/main" id="{526FA314-053C-4DD5-8663-F049F6005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630994"/>
            <a:ext cx="4572009" cy="2286005"/>
          </a:xfrm>
          <a:prstGeom prst="rect">
            <a:avLst/>
          </a:prstGeom>
        </p:spPr>
      </p:pic>
      <p:pic>
        <p:nvPicPr>
          <p:cNvPr id="8" name="図 7">
            <a:extLst>
              <a:ext uri="{FF2B5EF4-FFF2-40B4-BE49-F238E27FC236}">
                <a16:creationId xmlns:a16="http://schemas.microsoft.com/office/drawing/2014/main" id="{56783E51-5DE5-4A0B-BD03-AB47A4D4C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46" y="4371973"/>
            <a:ext cx="4572009" cy="2286005"/>
          </a:xfrm>
          <a:prstGeom prst="rect">
            <a:avLst/>
          </a:prstGeom>
        </p:spPr>
      </p:pic>
      <p:sp>
        <p:nvSpPr>
          <p:cNvPr id="9" name="テキスト ボックス 8">
            <a:extLst>
              <a:ext uri="{FF2B5EF4-FFF2-40B4-BE49-F238E27FC236}">
                <a16:creationId xmlns:a16="http://schemas.microsoft.com/office/drawing/2014/main" id="{BC4717E4-3B10-4C56-BEAE-26D29D5E0D10}"/>
              </a:ext>
            </a:extLst>
          </p:cNvPr>
          <p:cNvSpPr txBox="1"/>
          <p:nvPr/>
        </p:nvSpPr>
        <p:spPr>
          <a:xfrm>
            <a:off x="2190564" y="1261662"/>
            <a:ext cx="2332668" cy="369332"/>
          </a:xfrm>
          <a:prstGeom prst="rect">
            <a:avLst/>
          </a:prstGeom>
          <a:solidFill>
            <a:schemeClr val="accent4">
              <a:lumMod val="60000"/>
              <a:lumOff val="40000"/>
            </a:schemeClr>
          </a:solidFill>
        </p:spPr>
        <p:txBody>
          <a:bodyPr wrap="square" rtlCol="0">
            <a:spAutoFit/>
          </a:bodyPr>
          <a:lstStyle/>
          <a:p>
            <a:r>
              <a:rPr kumimoji="1" lang="ja-JP" altLang="en-US" dirty="0"/>
              <a:t>アルミニウム球 </a:t>
            </a:r>
            <a:r>
              <a:rPr kumimoji="1" lang="en-US" altLang="ja-JP" dirty="0"/>
              <a:t>10mm</a:t>
            </a:r>
            <a:endParaRPr kumimoji="1" lang="ja-JP" altLang="en-US" dirty="0"/>
          </a:p>
        </p:txBody>
      </p:sp>
      <p:sp>
        <p:nvSpPr>
          <p:cNvPr id="10" name="テキスト ボックス 9">
            <a:extLst>
              <a:ext uri="{FF2B5EF4-FFF2-40B4-BE49-F238E27FC236}">
                <a16:creationId xmlns:a16="http://schemas.microsoft.com/office/drawing/2014/main" id="{12739F0E-4F25-4905-AA99-91EF1CCFAFA4}"/>
              </a:ext>
            </a:extLst>
          </p:cNvPr>
          <p:cNvSpPr txBox="1"/>
          <p:nvPr/>
        </p:nvSpPr>
        <p:spPr>
          <a:xfrm>
            <a:off x="2190564" y="4002640"/>
            <a:ext cx="1326828" cy="369332"/>
          </a:xfrm>
          <a:prstGeom prst="rect">
            <a:avLst/>
          </a:prstGeom>
          <a:solidFill>
            <a:schemeClr val="accent4">
              <a:lumMod val="60000"/>
              <a:lumOff val="40000"/>
            </a:schemeClr>
          </a:solidFill>
        </p:spPr>
        <p:txBody>
          <a:bodyPr wrap="square" rtlCol="0">
            <a:spAutoFit/>
          </a:bodyPr>
          <a:lstStyle/>
          <a:p>
            <a:r>
              <a:rPr kumimoji="1" lang="ja-JP" altLang="en-US" dirty="0"/>
              <a:t>鋼球 </a:t>
            </a:r>
            <a:r>
              <a:rPr kumimoji="1" lang="en-US" altLang="ja-JP" dirty="0"/>
              <a:t>10mm</a:t>
            </a:r>
            <a:endParaRPr kumimoji="1" lang="ja-JP" altLang="en-US" dirty="0"/>
          </a:p>
        </p:txBody>
      </p:sp>
      <p:sp>
        <p:nvSpPr>
          <p:cNvPr id="11" name="テキスト ボックス 10">
            <a:extLst>
              <a:ext uri="{FF2B5EF4-FFF2-40B4-BE49-F238E27FC236}">
                <a16:creationId xmlns:a16="http://schemas.microsoft.com/office/drawing/2014/main" id="{CD46B28E-860B-43A5-A804-B00498D025DD}"/>
              </a:ext>
            </a:extLst>
          </p:cNvPr>
          <p:cNvSpPr txBox="1"/>
          <p:nvPr/>
        </p:nvSpPr>
        <p:spPr>
          <a:xfrm>
            <a:off x="6578156" y="1261661"/>
            <a:ext cx="1758125" cy="369332"/>
          </a:xfrm>
          <a:prstGeom prst="rect">
            <a:avLst/>
          </a:prstGeom>
          <a:solidFill>
            <a:schemeClr val="accent4">
              <a:lumMod val="60000"/>
              <a:lumOff val="40000"/>
            </a:schemeClr>
          </a:solidFill>
        </p:spPr>
        <p:txBody>
          <a:bodyPr wrap="square" rtlCol="0">
            <a:spAutoFit/>
          </a:bodyPr>
          <a:lstStyle/>
          <a:p>
            <a:r>
              <a:rPr kumimoji="1" lang="ja-JP" altLang="en-US" dirty="0"/>
              <a:t>真鍮球 </a:t>
            </a:r>
            <a:r>
              <a:rPr kumimoji="1" lang="en-US" altLang="ja-JP" dirty="0"/>
              <a:t>9.54mm</a:t>
            </a:r>
            <a:endParaRPr kumimoji="1" lang="ja-JP" altLang="en-US" dirty="0"/>
          </a:p>
        </p:txBody>
      </p:sp>
      <p:sp>
        <p:nvSpPr>
          <p:cNvPr id="12" name="テキスト ボックス 11">
            <a:extLst>
              <a:ext uri="{FF2B5EF4-FFF2-40B4-BE49-F238E27FC236}">
                <a16:creationId xmlns:a16="http://schemas.microsoft.com/office/drawing/2014/main" id="{19B5ADC4-3C9D-4F5F-96DC-0C1CAF308A29}"/>
              </a:ext>
            </a:extLst>
          </p:cNvPr>
          <p:cNvSpPr txBox="1"/>
          <p:nvPr/>
        </p:nvSpPr>
        <p:spPr>
          <a:xfrm>
            <a:off x="6781166" y="4237660"/>
            <a:ext cx="3367889" cy="2272995"/>
          </a:xfrm>
          <a:prstGeom prst="rect">
            <a:avLst/>
          </a:prstGeom>
          <a:noFill/>
        </p:spPr>
        <p:txBody>
          <a:bodyPr wrap="square" rtlCol="0">
            <a:spAutoFit/>
          </a:bodyPr>
          <a:lstStyle/>
          <a:p>
            <a:pPr>
              <a:lnSpc>
                <a:spcPct val="120000"/>
              </a:lnSpc>
            </a:pPr>
            <a:r>
              <a:rPr kumimoji="1" lang="ja-JP" altLang="en-US" sz="2000" dirty="0"/>
              <a:t>超音波照射によって</a:t>
            </a:r>
            <a:r>
              <a:rPr kumimoji="1" lang="ja-JP" altLang="en-US" sz="2000" u="sng" dirty="0"/>
              <a:t>高速化</a:t>
            </a:r>
            <a:endParaRPr kumimoji="1" lang="en-US" altLang="ja-JP" sz="2000" u="sng" dirty="0"/>
          </a:p>
          <a:p>
            <a:pPr>
              <a:lnSpc>
                <a:spcPct val="120000"/>
              </a:lnSpc>
            </a:pPr>
            <a:endParaRPr kumimoji="1" lang="en-US" altLang="ja-JP" sz="1000" dirty="0"/>
          </a:p>
          <a:p>
            <a:pPr>
              <a:lnSpc>
                <a:spcPct val="120000"/>
              </a:lnSpc>
            </a:pPr>
            <a:r>
              <a:rPr kumimoji="1" lang="ja-JP" altLang="en-US" sz="2000" dirty="0"/>
              <a:t>球の種類によって高速化の</a:t>
            </a:r>
            <a:br>
              <a:rPr kumimoji="1" lang="en-US" altLang="ja-JP" sz="2000" dirty="0"/>
            </a:br>
            <a:r>
              <a:rPr kumimoji="1" lang="ja-JP" altLang="en-US" sz="2000" dirty="0"/>
              <a:t>度合いが異なる</a:t>
            </a:r>
            <a:endParaRPr kumimoji="1" lang="en-US" altLang="ja-JP" sz="2000" dirty="0"/>
          </a:p>
          <a:p>
            <a:pPr>
              <a:lnSpc>
                <a:spcPct val="120000"/>
              </a:lnSpc>
            </a:pPr>
            <a:endParaRPr kumimoji="1" lang="en-US" altLang="ja-JP" sz="1000" dirty="0"/>
          </a:p>
          <a:p>
            <a:pPr>
              <a:lnSpc>
                <a:spcPct val="120000"/>
              </a:lnSpc>
            </a:pPr>
            <a:r>
              <a:rPr kumimoji="1" lang="ja-JP" altLang="en-US" sz="2000" dirty="0">
                <a:solidFill>
                  <a:srgbClr val="FF0000"/>
                </a:solidFill>
              </a:rPr>
              <a:t>球の密度</a:t>
            </a:r>
            <a:r>
              <a:rPr kumimoji="1" lang="en-US" altLang="ja-JP" sz="2000" i="1" dirty="0">
                <a:solidFill>
                  <a:srgbClr val="FF0000"/>
                </a:solidFill>
              </a:rPr>
              <a:t>ρ</a:t>
            </a:r>
            <a:r>
              <a:rPr kumimoji="1" lang="ja-JP" altLang="en-US" sz="2000" dirty="0">
                <a:solidFill>
                  <a:srgbClr val="FF0000"/>
                </a:solidFill>
              </a:rPr>
              <a:t>の違いから？</a:t>
            </a:r>
            <a:endParaRPr kumimoji="1" lang="en-US" altLang="ja-JP" sz="2000" dirty="0">
              <a:solidFill>
                <a:srgbClr val="FF0000"/>
              </a:solidFill>
            </a:endParaRPr>
          </a:p>
          <a:p>
            <a:pPr>
              <a:lnSpc>
                <a:spcPct val="120000"/>
              </a:lnSpc>
            </a:pPr>
            <a:r>
              <a:rPr kumimoji="1" lang="ja-JP" altLang="en-US" sz="2000" dirty="0">
                <a:highlight>
                  <a:srgbClr val="FFFF00"/>
                </a:highlight>
              </a:rPr>
              <a:t>高速化のメカニズムより検討</a:t>
            </a:r>
            <a:endParaRPr kumimoji="1" lang="en-US" altLang="ja-JP" sz="2000" dirty="0">
              <a:highlight>
                <a:srgbClr val="FFFF00"/>
              </a:highlight>
            </a:endParaRPr>
          </a:p>
        </p:txBody>
      </p:sp>
      <p:sp>
        <p:nvSpPr>
          <p:cNvPr id="3" name="矢印: 下 2">
            <a:extLst>
              <a:ext uri="{FF2B5EF4-FFF2-40B4-BE49-F238E27FC236}">
                <a16:creationId xmlns:a16="http://schemas.microsoft.com/office/drawing/2014/main" id="{EDA58869-A2FB-49D8-B001-073EFEB9B298}"/>
              </a:ext>
            </a:extLst>
          </p:cNvPr>
          <p:cNvSpPr/>
          <p:nvPr/>
        </p:nvSpPr>
        <p:spPr>
          <a:xfrm rot="10800000">
            <a:off x="4333875" y="2347276"/>
            <a:ext cx="267335" cy="548640"/>
          </a:xfrm>
          <a:prstGeom prst="downArrow">
            <a:avLst>
              <a:gd name="adj1" fmla="val 33165"/>
              <a:gd name="adj2" fmla="val 92525"/>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F155691D-2C0D-4183-907A-A48418DDDD2F}"/>
              </a:ext>
            </a:extLst>
          </p:cNvPr>
          <p:cNvSpPr/>
          <p:nvPr/>
        </p:nvSpPr>
        <p:spPr>
          <a:xfrm rot="10800000">
            <a:off x="8930952" y="2496632"/>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374A0F4A-5137-4572-8387-AEC6B7182AFB}"/>
              </a:ext>
            </a:extLst>
          </p:cNvPr>
          <p:cNvSpPr/>
          <p:nvPr/>
        </p:nvSpPr>
        <p:spPr>
          <a:xfrm rot="10800000">
            <a:off x="4066539" y="5227008"/>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5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fade">
                                      <p:cBhvr>
                                        <p:cTn id="18" dur="500"/>
                                        <p:tgtEl>
                                          <p:spTgt spid="1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fade">
                                      <p:cBhvr>
                                        <p:cTn id="21"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C4DEC-EF0F-4DD6-A003-9A6D88305BB3}"/>
              </a:ext>
            </a:extLst>
          </p:cNvPr>
          <p:cNvSpPr>
            <a:spLocks noGrp="1"/>
          </p:cNvSpPr>
          <p:nvPr>
            <p:ph type="title"/>
          </p:nvPr>
        </p:nvSpPr>
        <p:spPr/>
        <p:txBody>
          <a:bodyPr/>
          <a:lstStyle/>
          <a:p>
            <a:r>
              <a:rPr kumimoji="1" lang="ja-JP" altLang="en-US" dirty="0"/>
              <a:t>落下球密度と高速化の関係</a:t>
            </a:r>
          </a:p>
        </p:txBody>
      </p:sp>
      <p:sp>
        <p:nvSpPr>
          <p:cNvPr id="4" name="テキスト ボックス 3">
            <a:extLst>
              <a:ext uri="{FF2B5EF4-FFF2-40B4-BE49-F238E27FC236}">
                <a16:creationId xmlns:a16="http://schemas.microsoft.com/office/drawing/2014/main" id="{2A52AD72-9378-48E5-B564-EBAF56B8E2D0}"/>
              </a:ext>
            </a:extLst>
          </p:cNvPr>
          <p:cNvSpPr txBox="1"/>
          <p:nvPr/>
        </p:nvSpPr>
        <p:spPr>
          <a:xfrm>
            <a:off x="2105977" y="1057938"/>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終端速度</a:t>
            </a:r>
            <a:endParaRPr kumimoji="1" lang="ja-JP" altLang="en-US" sz="2400" i="1" dirty="0"/>
          </a:p>
        </p:txBody>
      </p:sp>
      <p:sp>
        <p:nvSpPr>
          <p:cNvPr id="5" name="テキスト ボックス 4">
            <a:extLst>
              <a:ext uri="{FF2B5EF4-FFF2-40B4-BE49-F238E27FC236}">
                <a16:creationId xmlns:a16="http://schemas.microsoft.com/office/drawing/2014/main" id="{71E7C19F-D615-4686-9140-5DE8B850367D}"/>
              </a:ext>
            </a:extLst>
          </p:cNvPr>
          <p:cNvSpPr txBox="1"/>
          <p:nvPr/>
        </p:nvSpPr>
        <p:spPr>
          <a:xfrm>
            <a:off x="2371559" y="2651918"/>
            <a:ext cx="4582432" cy="461665"/>
          </a:xfrm>
          <a:prstGeom prst="rect">
            <a:avLst/>
          </a:prstGeom>
          <a:noFill/>
        </p:spPr>
        <p:txBody>
          <a:bodyPr wrap="square" rtlCol="0">
            <a:spAutoFit/>
          </a:bodyPr>
          <a:lstStyle/>
          <a:p>
            <a:pPr algn="ctr"/>
            <a:r>
              <a:rPr kumimoji="1" lang="ja-JP" altLang="en-US" sz="2400" dirty="0">
                <a:latin typeface="+mj-lt"/>
                <a:cs typeface="Times New Roman" panose="02020603050405020304" pitchFamily="18" charset="0"/>
              </a:rPr>
              <a:t>密度差 小→終端速度 小</a:t>
            </a:r>
          </a:p>
        </p:txBody>
      </p:sp>
      <p:sp>
        <p:nvSpPr>
          <p:cNvPr id="6" name="テキスト ボックス 5">
            <a:extLst>
              <a:ext uri="{FF2B5EF4-FFF2-40B4-BE49-F238E27FC236}">
                <a16:creationId xmlns:a16="http://schemas.microsoft.com/office/drawing/2014/main" id="{5EB2C5D1-BD84-442E-8688-FDEE6032F8F5}"/>
              </a:ext>
            </a:extLst>
          </p:cNvPr>
          <p:cNvSpPr txBox="1"/>
          <p:nvPr/>
        </p:nvSpPr>
        <p:spPr>
          <a:xfrm>
            <a:off x="2105977" y="330185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sp>
        <p:nvSpPr>
          <p:cNvPr id="8" name="テキスト ボックス 7">
            <a:extLst>
              <a:ext uri="{FF2B5EF4-FFF2-40B4-BE49-F238E27FC236}">
                <a16:creationId xmlns:a16="http://schemas.microsoft.com/office/drawing/2014/main" id="{080F058A-39CF-4DED-9993-7D6299D0FD34}"/>
              </a:ext>
            </a:extLst>
          </p:cNvPr>
          <p:cNvSpPr txBox="1"/>
          <p:nvPr/>
        </p:nvSpPr>
        <p:spPr>
          <a:xfrm>
            <a:off x="1846811" y="4922962"/>
            <a:ext cx="3733278" cy="830997"/>
          </a:xfrm>
          <a:prstGeom prst="rect">
            <a:avLst/>
          </a:prstGeom>
          <a:noFill/>
        </p:spPr>
        <p:txBody>
          <a:bodyPr wrap="square" rtlCol="0">
            <a:spAutoFit/>
          </a:bodyPr>
          <a:lstStyle/>
          <a:p>
            <a:r>
              <a:rPr kumimoji="1" lang="ja-JP" altLang="en-US" sz="2400" dirty="0">
                <a:latin typeface="+mj-lt"/>
                <a:cs typeface="Times New Roman" panose="02020603050405020304" pitchFamily="18" charset="0"/>
              </a:rPr>
              <a:t>終端速度 小</a:t>
            </a:r>
            <a:br>
              <a:rPr kumimoji="1" lang="en-US" altLang="ja-JP" sz="2400" dirty="0">
                <a:latin typeface="+mj-lt"/>
                <a:cs typeface="Times New Roman" panose="02020603050405020304" pitchFamily="18" charset="0"/>
              </a:rPr>
            </a:br>
            <a:r>
              <a:rPr kumimoji="1" lang="ja-JP" altLang="en-US" sz="2400" dirty="0">
                <a:latin typeface="+mj-lt"/>
                <a:cs typeface="Times New Roman" panose="02020603050405020304" pitchFamily="18" charset="0"/>
              </a:rPr>
              <a:t>→球の落下による粘度 大</a:t>
            </a:r>
          </a:p>
        </p:txBody>
      </p:sp>
      <p:sp>
        <p:nvSpPr>
          <p:cNvPr id="9" name="テキスト ボックス 8">
            <a:extLst>
              <a:ext uri="{FF2B5EF4-FFF2-40B4-BE49-F238E27FC236}">
                <a16:creationId xmlns:a16="http://schemas.microsoft.com/office/drawing/2014/main" id="{DDA34494-D165-4E30-847F-3C0E7895CBB7}"/>
              </a:ext>
            </a:extLst>
          </p:cNvPr>
          <p:cNvSpPr txBox="1"/>
          <p:nvPr/>
        </p:nvSpPr>
        <p:spPr>
          <a:xfrm>
            <a:off x="6493071" y="3296337"/>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高速化度合い</a:t>
            </a:r>
            <a:endParaRPr kumimoji="1" lang="ja-JP" altLang="en-US" sz="2400" i="1" dirty="0"/>
          </a:p>
        </p:txBody>
      </p:sp>
      <p:sp>
        <p:nvSpPr>
          <p:cNvPr id="12" name="正方形/長方形 11">
            <a:extLst>
              <a:ext uri="{FF2B5EF4-FFF2-40B4-BE49-F238E27FC236}">
                <a16:creationId xmlns:a16="http://schemas.microsoft.com/office/drawing/2014/main" id="{E56DBF8F-07F5-4FF2-ADF6-31B2D27970F5}"/>
              </a:ext>
            </a:extLst>
          </p:cNvPr>
          <p:cNvSpPr/>
          <p:nvPr/>
        </p:nvSpPr>
        <p:spPr>
          <a:xfrm>
            <a:off x="5539106" y="4924279"/>
            <a:ext cx="4971579" cy="9390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A4CA22-4868-4D19-8E88-358E417940D6}"/>
              </a:ext>
            </a:extLst>
          </p:cNvPr>
          <p:cNvSpPr txBox="1"/>
          <p:nvPr/>
        </p:nvSpPr>
        <p:spPr>
          <a:xfrm>
            <a:off x="2527277" y="6060346"/>
            <a:ext cx="725174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密度差 小 → より高速化が促進される？</a:t>
            </a:r>
          </a:p>
        </p:txBody>
      </p:sp>
      <p:grpSp>
        <p:nvGrpSpPr>
          <p:cNvPr id="80" name="グループ化 79" descr="\documentclass{article}&#10;\usepackage{color}&#10;\usepackage{amsmath}&#10;\pagestyle{empty}&#10;\begin{document}&#10;\begin{equation*}&#10;U_T\sim\left(\frac{\Delta\rho g}{3k}\right)^{\frac{1}{n}}\frac{n}{2-n}a^{\frac{n+1}{n}}&#10;\end{equation*}&#10;\end{document}" title="IguanaTex Vector Display">
            <a:extLst>
              <a:ext uri="{FF2B5EF4-FFF2-40B4-BE49-F238E27FC236}">
                <a16:creationId xmlns:a16="http://schemas.microsoft.com/office/drawing/2014/main" id="{A4A894DD-DD82-4D4B-AE5C-C3AB9112D692}"/>
              </a:ext>
            </a:extLst>
          </p:cNvPr>
          <p:cNvGrpSpPr>
            <a:grpSpLocks noChangeAspect="1"/>
          </p:cNvGrpSpPr>
          <p:nvPr>
            <p:custDataLst>
              <p:tags r:id="rId1"/>
            </p:custDataLst>
          </p:nvPr>
        </p:nvGrpSpPr>
        <p:grpSpPr>
          <a:xfrm>
            <a:off x="2975263" y="1597210"/>
            <a:ext cx="4022725" cy="1023938"/>
            <a:chOff x="2540000" y="2540000"/>
            <a:chExt cx="4022725" cy="1023938"/>
          </a:xfrm>
        </p:grpSpPr>
        <p:sp>
          <p:nvSpPr>
            <p:cNvPr id="54" name="Freeform 37">
              <a:extLst>
                <a:ext uri="{FF2B5EF4-FFF2-40B4-BE49-F238E27FC236}">
                  <a16:creationId xmlns:a16="http://schemas.microsoft.com/office/drawing/2014/main" id="{97B6E66E-1741-4763-9C59-AB02317FA587}"/>
                </a:ext>
              </a:extLst>
            </p:cNvPr>
            <p:cNvSpPr>
              <a:spLocks/>
            </p:cNvSpPr>
            <p:nvPr>
              <p:custDataLst>
                <p:tags r:id="rId39"/>
              </p:custDataLst>
            </p:nvPr>
          </p:nvSpPr>
          <p:spPr bwMode="auto">
            <a:xfrm>
              <a:off x="2540000" y="2955925"/>
              <a:ext cx="241300" cy="261938"/>
            </a:xfrm>
            <a:custGeom>
              <a:avLst/>
              <a:gdLst>
                <a:gd name="T0" fmla="*/ 284 w 346"/>
                <a:gd name="T1" fmla="*/ 52 h 351"/>
                <a:gd name="T2" fmla="*/ 337 w 346"/>
                <a:gd name="T3" fmla="*/ 15 h 351"/>
                <a:gd name="T4" fmla="*/ 346 w 346"/>
                <a:gd name="T5" fmla="*/ 5 h 351"/>
                <a:gd name="T6" fmla="*/ 339 w 346"/>
                <a:gd name="T7" fmla="*/ 0 h 351"/>
                <a:gd name="T8" fmla="*/ 289 w 346"/>
                <a:gd name="T9" fmla="*/ 1 h 351"/>
                <a:gd name="T10" fmla="*/ 237 w 346"/>
                <a:gd name="T11" fmla="*/ 0 h 351"/>
                <a:gd name="T12" fmla="*/ 228 w 346"/>
                <a:gd name="T13" fmla="*/ 10 h 351"/>
                <a:gd name="T14" fmla="*/ 237 w 346"/>
                <a:gd name="T15" fmla="*/ 15 h 351"/>
                <a:gd name="T16" fmla="*/ 271 w 346"/>
                <a:gd name="T17" fmla="*/ 37 h 351"/>
                <a:gd name="T18" fmla="*/ 269 w 346"/>
                <a:gd name="T19" fmla="*/ 48 h 351"/>
                <a:gd name="T20" fmla="*/ 224 w 346"/>
                <a:gd name="T21" fmla="*/ 226 h 351"/>
                <a:gd name="T22" fmla="*/ 100 w 346"/>
                <a:gd name="T23" fmla="*/ 336 h 351"/>
                <a:gd name="T24" fmla="*/ 39 w 346"/>
                <a:gd name="T25" fmla="*/ 271 h 351"/>
                <a:gd name="T26" fmla="*/ 45 w 346"/>
                <a:gd name="T27" fmla="*/ 232 h 351"/>
                <a:gd name="T28" fmla="*/ 93 w 346"/>
                <a:gd name="T29" fmla="*/ 38 h 351"/>
                <a:gd name="T30" fmla="*/ 135 w 346"/>
                <a:gd name="T31" fmla="*/ 15 h 351"/>
                <a:gd name="T32" fmla="*/ 152 w 346"/>
                <a:gd name="T33" fmla="*/ 5 h 351"/>
                <a:gd name="T34" fmla="*/ 145 w 346"/>
                <a:gd name="T35" fmla="*/ 0 h 351"/>
                <a:gd name="T36" fmla="*/ 81 w 346"/>
                <a:gd name="T37" fmla="*/ 1 h 351"/>
                <a:gd name="T38" fmla="*/ 17 w 346"/>
                <a:gd name="T39" fmla="*/ 0 h 351"/>
                <a:gd name="T40" fmla="*/ 7 w 346"/>
                <a:gd name="T41" fmla="*/ 10 h 351"/>
                <a:gd name="T42" fmla="*/ 21 w 346"/>
                <a:gd name="T43" fmla="*/ 15 h 351"/>
                <a:gd name="T44" fmla="*/ 40 w 346"/>
                <a:gd name="T45" fmla="*/ 16 h 351"/>
                <a:gd name="T46" fmla="*/ 54 w 346"/>
                <a:gd name="T47" fmla="*/ 24 h 351"/>
                <a:gd name="T48" fmla="*/ 45 w 346"/>
                <a:gd name="T49" fmla="*/ 60 h 351"/>
                <a:gd name="T50" fmla="*/ 34 w 346"/>
                <a:gd name="T51" fmla="*/ 103 h 351"/>
                <a:gd name="T52" fmla="*/ 4 w 346"/>
                <a:gd name="T53" fmla="*/ 227 h 351"/>
                <a:gd name="T54" fmla="*/ 0 w 346"/>
                <a:gd name="T55" fmla="*/ 255 h 351"/>
                <a:gd name="T56" fmla="*/ 98 w 346"/>
                <a:gd name="T57" fmla="*/ 351 h 351"/>
                <a:gd name="T58" fmla="*/ 239 w 346"/>
                <a:gd name="T59" fmla="*/ 229 h 351"/>
                <a:gd name="T60" fmla="*/ 284 w 346"/>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1">
                  <a:moveTo>
                    <a:pt x="284" y="52"/>
                  </a:moveTo>
                  <a:cubicBezTo>
                    <a:pt x="289" y="32"/>
                    <a:pt x="298" y="17"/>
                    <a:pt x="337" y="15"/>
                  </a:cubicBezTo>
                  <a:cubicBezTo>
                    <a:pt x="340" y="15"/>
                    <a:pt x="346" y="15"/>
                    <a:pt x="346" y="5"/>
                  </a:cubicBezTo>
                  <a:cubicBezTo>
                    <a:pt x="346" y="5"/>
                    <a:pt x="346" y="0"/>
                    <a:pt x="339" y="0"/>
                  </a:cubicBezTo>
                  <a:cubicBezTo>
                    <a:pt x="323" y="0"/>
                    <a:pt x="305" y="1"/>
                    <a:pt x="289" y="1"/>
                  </a:cubicBezTo>
                  <a:cubicBezTo>
                    <a:pt x="272" y="1"/>
                    <a:pt x="253" y="0"/>
                    <a:pt x="237" y="0"/>
                  </a:cubicBezTo>
                  <a:cubicBezTo>
                    <a:pt x="234" y="0"/>
                    <a:pt x="228" y="0"/>
                    <a:pt x="228" y="10"/>
                  </a:cubicBezTo>
                  <a:cubicBezTo>
                    <a:pt x="228" y="15"/>
                    <a:pt x="233" y="15"/>
                    <a:pt x="237" y="15"/>
                  </a:cubicBezTo>
                  <a:cubicBezTo>
                    <a:pt x="265" y="16"/>
                    <a:pt x="271" y="26"/>
                    <a:pt x="271" y="37"/>
                  </a:cubicBezTo>
                  <a:cubicBezTo>
                    <a:pt x="271" y="39"/>
                    <a:pt x="270" y="46"/>
                    <a:pt x="269" y="48"/>
                  </a:cubicBezTo>
                  <a:lnTo>
                    <a:pt x="224" y="226"/>
                  </a:lnTo>
                  <a:cubicBezTo>
                    <a:pt x="207" y="292"/>
                    <a:pt x="150" y="336"/>
                    <a:pt x="100" y="336"/>
                  </a:cubicBezTo>
                  <a:cubicBezTo>
                    <a:pt x="66" y="336"/>
                    <a:pt x="39" y="314"/>
                    <a:pt x="39" y="271"/>
                  </a:cubicBezTo>
                  <a:cubicBezTo>
                    <a:pt x="39" y="270"/>
                    <a:pt x="39" y="254"/>
                    <a:pt x="45" y="232"/>
                  </a:cubicBezTo>
                  <a:lnTo>
                    <a:pt x="93" y="38"/>
                  </a:lnTo>
                  <a:cubicBezTo>
                    <a:pt x="98" y="20"/>
                    <a:pt x="99"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3"/>
                  </a:lnTo>
                  <a:cubicBezTo>
                    <a:pt x="30" y="123"/>
                    <a:pt x="6" y="217"/>
                    <a:pt x="4" y="227"/>
                  </a:cubicBezTo>
                  <a:cubicBezTo>
                    <a:pt x="0" y="240"/>
                    <a:pt x="0" y="248"/>
                    <a:pt x="0" y="255"/>
                  </a:cubicBezTo>
                  <a:cubicBezTo>
                    <a:pt x="0" y="316"/>
                    <a:pt x="46" y="351"/>
                    <a:pt x="98" y="351"/>
                  </a:cubicBezTo>
                  <a:cubicBezTo>
                    <a:pt x="161" y="351"/>
                    <a:pt x="223" y="295"/>
                    <a:pt x="239" y="229"/>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Freeform 38">
              <a:extLst>
                <a:ext uri="{FF2B5EF4-FFF2-40B4-BE49-F238E27FC236}">
                  <a16:creationId xmlns:a16="http://schemas.microsoft.com/office/drawing/2014/main" id="{D5352CA1-498F-4EA1-B908-0739A6F5AF8C}"/>
                </a:ext>
              </a:extLst>
            </p:cNvPr>
            <p:cNvSpPr>
              <a:spLocks/>
            </p:cNvSpPr>
            <p:nvPr>
              <p:custDataLst>
                <p:tags r:id="rId40"/>
              </p:custDataLst>
            </p:nvPr>
          </p:nvSpPr>
          <p:spPr bwMode="auto">
            <a:xfrm>
              <a:off x="2765425" y="3089275"/>
              <a:ext cx="180975" cy="176213"/>
            </a:xfrm>
            <a:custGeom>
              <a:avLst/>
              <a:gdLst>
                <a:gd name="T0" fmla="*/ 154 w 260"/>
                <a:gd name="T1" fmla="*/ 25 h 236"/>
                <a:gd name="T2" fmla="*/ 165 w 260"/>
                <a:gd name="T3" fmla="*/ 13 h 236"/>
                <a:gd name="T4" fmla="*/ 186 w 260"/>
                <a:gd name="T5" fmla="*/ 13 h 236"/>
                <a:gd name="T6" fmla="*/ 225 w 260"/>
                <a:gd name="T7" fmla="*/ 16 h 236"/>
                <a:gd name="T8" fmla="*/ 242 w 260"/>
                <a:gd name="T9" fmla="*/ 43 h 236"/>
                <a:gd name="T10" fmla="*/ 239 w 260"/>
                <a:gd name="T11" fmla="*/ 71 h 236"/>
                <a:gd name="T12" fmla="*/ 239 w 260"/>
                <a:gd name="T13" fmla="*/ 75 h 236"/>
                <a:gd name="T14" fmla="*/ 244 w 260"/>
                <a:gd name="T15" fmla="*/ 81 h 236"/>
                <a:gd name="T16" fmla="*/ 251 w 260"/>
                <a:gd name="T17" fmla="*/ 72 h 236"/>
                <a:gd name="T18" fmla="*/ 260 w 260"/>
                <a:gd name="T19" fmla="*/ 5 h 236"/>
                <a:gd name="T20" fmla="*/ 250 w 260"/>
                <a:gd name="T21" fmla="*/ 0 h 236"/>
                <a:gd name="T22" fmla="*/ 36 w 260"/>
                <a:gd name="T23" fmla="*/ 0 h 236"/>
                <a:gd name="T24" fmla="*/ 24 w 260"/>
                <a:gd name="T25" fmla="*/ 8 h 236"/>
                <a:gd name="T26" fmla="*/ 2 w 260"/>
                <a:gd name="T27" fmla="*/ 69 h 236"/>
                <a:gd name="T28" fmla="*/ 0 w 260"/>
                <a:gd name="T29" fmla="*/ 76 h 236"/>
                <a:gd name="T30" fmla="*/ 6 w 260"/>
                <a:gd name="T31" fmla="*/ 81 h 236"/>
                <a:gd name="T32" fmla="*/ 13 w 260"/>
                <a:gd name="T33" fmla="*/ 72 h 236"/>
                <a:gd name="T34" fmla="*/ 98 w 260"/>
                <a:gd name="T35" fmla="*/ 13 h 236"/>
                <a:gd name="T36" fmla="*/ 113 w 260"/>
                <a:gd name="T37" fmla="*/ 13 h 236"/>
                <a:gd name="T38" fmla="*/ 123 w 260"/>
                <a:gd name="T39" fmla="*/ 16 h 236"/>
                <a:gd name="T40" fmla="*/ 122 w 260"/>
                <a:gd name="T41" fmla="*/ 24 h 236"/>
                <a:gd name="T42" fmla="*/ 76 w 260"/>
                <a:gd name="T43" fmla="*/ 207 h 236"/>
                <a:gd name="T44" fmla="*/ 35 w 260"/>
                <a:gd name="T45" fmla="*/ 223 h 236"/>
                <a:gd name="T46" fmla="*/ 20 w 260"/>
                <a:gd name="T47" fmla="*/ 231 h 236"/>
                <a:gd name="T48" fmla="*/ 25 w 260"/>
                <a:gd name="T49" fmla="*/ 236 h 236"/>
                <a:gd name="T50" fmla="*/ 55 w 260"/>
                <a:gd name="T51" fmla="*/ 235 h 236"/>
                <a:gd name="T52" fmla="*/ 85 w 260"/>
                <a:gd name="T53" fmla="*/ 235 h 236"/>
                <a:gd name="T54" fmla="*/ 117 w 260"/>
                <a:gd name="T55" fmla="*/ 235 h 236"/>
                <a:gd name="T56" fmla="*/ 146 w 260"/>
                <a:gd name="T57" fmla="*/ 236 h 236"/>
                <a:gd name="T58" fmla="*/ 154 w 260"/>
                <a:gd name="T59" fmla="*/ 228 h 236"/>
                <a:gd name="T60" fmla="*/ 140 w 260"/>
                <a:gd name="T61" fmla="*/ 223 h 236"/>
                <a:gd name="T62" fmla="*/ 120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1"/>
                  </a:cubicBezTo>
                  <a:lnTo>
                    <a:pt x="239" y="75"/>
                  </a:lnTo>
                  <a:cubicBezTo>
                    <a:pt x="239" y="79"/>
                    <a:pt x="241" y="81"/>
                    <a:pt x="244" y="81"/>
                  </a:cubicBezTo>
                  <a:cubicBezTo>
                    <a:pt x="250" y="81"/>
                    <a:pt x="250" y="77"/>
                    <a:pt x="251" y="72"/>
                  </a:cubicBezTo>
                  <a:lnTo>
                    <a:pt x="260" y="5"/>
                  </a:lnTo>
                  <a:cubicBezTo>
                    <a:pt x="260" y="0"/>
                    <a:pt x="256" y="0"/>
                    <a:pt x="250" y="0"/>
                  </a:cubicBezTo>
                  <a:lnTo>
                    <a:pt x="36" y="0"/>
                  </a:lnTo>
                  <a:cubicBezTo>
                    <a:pt x="27" y="0"/>
                    <a:pt x="26" y="0"/>
                    <a:pt x="24" y="8"/>
                  </a:cubicBezTo>
                  <a:lnTo>
                    <a:pt x="2" y="69"/>
                  </a:lnTo>
                  <a:cubicBezTo>
                    <a:pt x="1" y="71"/>
                    <a:pt x="0" y="74"/>
                    <a:pt x="0" y="76"/>
                  </a:cubicBezTo>
                  <a:cubicBezTo>
                    <a:pt x="0" y="77"/>
                    <a:pt x="1" y="81"/>
                    <a:pt x="6" y="81"/>
                  </a:cubicBezTo>
                  <a:cubicBezTo>
                    <a:pt x="10" y="81"/>
                    <a:pt x="11" y="79"/>
                    <a:pt x="13" y="72"/>
                  </a:cubicBezTo>
                  <a:cubicBezTo>
                    <a:pt x="33" y="16"/>
                    <a:pt x="45" y="13"/>
                    <a:pt x="98" y="13"/>
                  </a:cubicBezTo>
                  <a:lnTo>
                    <a:pt x="113" y="13"/>
                  </a:lnTo>
                  <a:cubicBezTo>
                    <a:pt x="123" y="13"/>
                    <a:pt x="123" y="13"/>
                    <a:pt x="123" y="16"/>
                  </a:cubicBezTo>
                  <a:cubicBezTo>
                    <a:pt x="123" y="17"/>
                    <a:pt x="123" y="18"/>
                    <a:pt x="122" y="24"/>
                  </a:cubicBezTo>
                  <a:lnTo>
                    <a:pt x="76" y="207"/>
                  </a:lnTo>
                  <a:cubicBezTo>
                    <a:pt x="73" y="220"/>
                    <a:pt x="72" y="223"/>
                    <a:pt x="35" y="223"/>
                  </a:cubicBezTo>
                  <a:cubicBezTo>
                    <a:pt x="23" y="223"/>
                    <a:pt x="20" y="223"/>
                    <a:pt x="20" y="231"/>
                  </a:cubicBezTo>
                  <a:cubicBezTo>
                    <a:pt x="20" y="232"/>
                    <a:pt x="20" y="236"/>
                    <a:pt x="25" y="236"/>
                  </a:cubicBezTo>
                  <a:cubicBezTo>
                    <a:pt x="35" y="236"/>
                    <a:pt x="46" y="235"/>
                    <a:pt x="55" y="235"/>
                  </a:cubicBezTo>
                  <a:cubicBezTo>
                    <a:pt x="65" y="235"/>
                    <a:pt x="76" y="235"/>
                    <a:pt x="85"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39">
              <a:extLst>
                <a:ext uri="{FF2B5EF4-FFF2-40B4-BE49-F238E27FC236}">
                  <a16:creationId xmlns:a16="http://schemas.microsoft.com/office/drawing/2014/main" id="{04290BAB-5C68-47CC-8514-5DB194BB501A}"/>
                </a:ext>
              </a:extLst>
            </p:cNvPr>
            <p:cNvSpPr>
              <a:spLocks/>
            </p:cNvSpPr>
            <p:nvPr>
              <p:custDataLst>
                <p:tags r:id="rId41"/>
              </p:custDataLst>
            </p:nvPr>
          </p:nvSpPr>
          <p:spPr bwMode="auto">
            <a:xfrm>
              <a:off x="3089275" y="3073400"/>
              <a:ext cx="231775" cy="87313"/>
            </a:xfrm>
            <a:custGeom>
              <a:avLst/>
              <a:gdLst>
                <a:gd name="T0" fmla="*/ 332 w 332"/>
                <a:gd name="T1" fmla="*/ 17 h 117"/>
                <a:gd name="T2" fmla="*/ 325 w 332"/>
                <a:gd name="T3" fmla="*/ 1 h 117"/>
                <a:gd name="T4" fmla="*/ 318 w 332"/>
                <a:gd name="T5" fmla="*/ 14 h 117"/>
                <a:gd name="T6" fmla="*/ 248 w 332"/>
                <a:gd name="T7" fmla="*/ 89 h 117"/>
                <a:gd name="T8" fmla="*/ 169 w 332"/>
                <a:gd name="T9" fmla="*/ 46 h 117"/>
                <a:gd name="T10" fmla="*/ 83 w 332"/>
                <a:gd name="T11" fmla="*/ 0 h 117"/>
                <a:gd name="T12" fmla="*/ 0 w 332"/>
                <a:gd name="T13" fmla="*/ 100 h 117"/>
                <a:gd name="T14" fmla="*/ 7 w 332"/>
                <a:gd name="T15" fmla="*/ 116 h 117"/>
                <a:gd name="T16" fmla="*/ 14 w 332"/>
                <a:gd name="T17" fmla="*/ 105 h 117"/>
                <a:gd name="T18" fmla="*/ 83 w 332"/>
                <a:gd name="T19" fmla="*/ 28 h 117"/>
                <a:gd name="T20" fmla="*/ 163 w 332"/>
                <a:gd name="T21" fmla="*/ 71 h 117"/>
                <a:gd name="T22" fmla="*/ 248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3" y="89"/>
                    <a:pt x="248" y="89"/>
                  </a:cubicBezTo>
                  <a:cubicBezTo>
                    <a:pt x="217" y="89"/>
                    <a:pt x="193" y="68"/>
                    <a:pt x="169" y="46"/>
                  </a:cubicBezTo>
                  <a:cubicBezTo>
                    <a:pt x="143" y="23"/>
                    <a:pt x="117" y="0"/>
                    <a:pt x="83" y="0"/>
                  </a:cubicBezTo>
                  <a:cubicBezTo>
                    <a:pt x="29" y="0"/>
                    <a:pt x="0" y="55"/>
                    <a:pt x="0" y="100"/>
                  </a:cubicBezTo>
                  <a:cubicBezTo>
                    <a:pt x="0" y="116"/>
                    <a:pt x="6" y="116"/>
                    <a:pt x="7" y="116"/>
                  </a:cubicBezTo>
                  <a:cubicBezTo>
                    <a:pt x="12" y="116"/>
                    <a:pt x="14" y="106"/>
                    <a:pt x="14" y="105"/>
                  </a:cubicBezTo>
                  <a:cubicBezTo>
                    <a:pt x="16" y="50"/>
                    <a:pt x="53" y="28"/>
                    <a:pt x="83" y="28"/>
                  </a:cubicBezTo>
                  <a:cubicBezTo>
                    <a:pt x="115" y="28"/>
                    <a:pt x="139" y="50"/>
                    <a:pt x="163" y="71"/>
                  </a:cubicBezTo>
                  <a:cubicBezTo>
                    <a:pt x="189" y="94"/>
                    <a:pt x="215" y="117"/>
                    <a:pt x="248"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40">
              <a:extLst>
                <a:ext uri="{FF2B5EF4-FFF2-40B4-BE49-F238E27FC236}">
                  <a16:creationId xmlns:a16="http://schemas.microsoft.com/office/drawing/2014/main" id="{48467168-138E-4499-80BF-5E2D156CC897}"/>
                </a:ext>
              </a:extLst>
            </p:cNvPr>
            <p:cNvSpPr>
              <a:spLocks/>
            </p:cNvSpPr>
            <p:nvPr>
              <p:custDataLst>
                <p:tags r:id="rId42"/>
              </p:custDataLst>
            </p:nvPr>
          </p:nvSpPr>
          <p:spPr bwMode="auto">
            <a:xfrm>
              <a:off x="3509963" y="2671763"/>
              <a:ext cx="171450" cy="892175"/>
            </a:xfrm>
            <a:custGeom>
              <a:avLst/>
              <a:gdLst>
                <a:gd name="T0" fmla="*/ 245 w 245"/>
                <a:gd name="T1" fmla="*/ 1191 h 1196"/>
                <a:gd name="T2" fmla="*/ 243 w 245"/>
                <a:gd name="T3" fmla="*/ 1187 h 1196"/>
                <a:gd name="T4" fmla="*/ 158 w 245"/>
                <a:gd name="T5" fmla="*/ 1081 h 1196"/>
                <a:gd name="T6" fmla="*/ 41 w 245"/>
                <a:gd name="T7" fmla="*/ 598 h 1196"/>
                <a:gd name="T8" fmla="*/ 141 w 245"/>
                <a:gd name="T9" fmla="*/ 143 h 1196"/>
                <a:gd name="T10" fmla="*/ 244 w 245"/>
                <a:gd name="T11" fmla="*/ 9 h 1196"/>
                <a:gd name="T12" fmla="*/ 245 w 245"/>
                <a:gd name="T13" fmla="*/ 5 h 1196"/>
                <a:gd name="T14" fmla="*/ 235 w 245"/>
                <a:gd name="T15" fmla="*/ 0 h 1196"/>
                <a:gd name="T16" fmla="*/ 219 w 245"/>
                <a:gd name="T17" fmla="*/ 7 h 1196"/>
                <a:gd name="T18" fmla="*/ 0 w 245"/>
                <a:gd name="T19" fmla="*/ 598 h 1196"/>
                <a:gd name="T20" fmla="*/ 171 w 245"/>
                <a:gd name="T21" fmla="*/ 1140 h 1196"/>
                <a:gd name="T22" fmla="*/ 221 w 245"/>
                <a:gd name="T23" fmla="*/ 1190 h 1196"/>
                <a:gd name="T24" fmla="*/ 235 w 245"/>
                <a:gd name="T25" fmla="*/ 1196 h 1196"/>
                <a:gd name="T26" fmla="*/ 245 w 245"/>
                <a:gd name="T27" fmla="*/ 1191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1191"/>
                  </a:moveTo>
                  <a:cubicBezTo>
                    <a:pt x="245" y="1189"/>
                    <a:pt x="244" y="1188"/>
                    <a:pt x="243" y="1187"/>
                  </a:cubicBezTo>
                  <a:cubicBezTo>
                    <a:pt x="225" y="1168"/>
                    <a:pt x="191" y="1135"/>
                    <a:pt x="158" y="1081"/>
                  </a:cubicBezTo>
                  <a:cubicBezTo>
                    <a:pt x="78" y="952"/>
                    <a:pt x="41" y="790"/>
                    <a:pt x="41" y="598"/>
                  </a:cubicBezTo>
                  <a:cubicBezTo>
                    <a:pt x="41" y="464"/>
                    <a:pt x="59" y="291"/>
                    <a:pt x="141" y="143"/>
                  </a:cubicBezTo>
                  <a:cubicBezTo>
                    <a:pt x="181" y="72"/>
                    <a:pt x="222" y="31"/>
                    <a:pt x="244" y="9"/>
                  </a:cubicBezTo>
                  <a:cubicBezTo>
                    <a:pt x="245" y="7"/>
                    <a:pt x="245" y="6"/>
                    <a:pt x="245" y="5"/>
                  </a:cubicBezTo>
                  <a:cubicBezTo>
                    <a:pt x="245" y="0"/>
                    <a:pt x="242" y="0"/>
                    <a:pt x="235" y="0"/>
                  </a:cubicBezTo>
                  <a:cubicBezTo>
                    <a:pt x="228" y="0"/>
                    <a:pt x="227" y="0"/>
                    <a:pt x="219" y="7"/>
                  </a:cubicBezTo>
                  <a:cubicBezTo>
                    <a:pt x="52" y="159"/>
                    <a:pt x="0" y="388"/>
                    <a:pt x="0" y="598"/>
                  </a:cubicBezTo>
                  <a:cubicBezTo>
                    <a:pt x="0" y="794"/>
                    <a:pt x="45" y="991"/>
                    <a:pt x="171" y="1140"/>
                  </a:cubicBezTo>
                  <a:cubicBezTo>
                    <a:pt x="181" y="1152"/>
                    <a:pt x="200" y="1172"/>
                    <a:pt x="221" y="1190"/>
                  </a:cubicBezTo>
                  <a:cubicBezTo>
                    <a:pt x="227" y="1196"/>
                    <a:pt x="228" y="1196"/>
                    <a:pt x="235" y="1196"/>
                  </a:cubicBezTo>
                  <a:cubicBezTo>
                    <a:pt x="242" y="1196"/>
                    <a:pt x="245" y="1196"/>
                    <a:pt x="245" y="119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41">
              <a:extLst>
                <a:ext uri="{FF2B5EF4-FFF2-40B4-BE49-F238E27FC236}">
                  <a16:creationId xmlns:a16="http://schemas.microsoft.com/office/drawing/2014/main" id="{87A65C7B-9597-4972-996F-B23000E266BE}"/>
                </a:ext>
              </a:extLst>
            </p:cNvPr>
            <p:cNvSpPr>
              <a:spLocks noEditPoints="1"/>
            </p:cNvSpPr>
            <p:nvPr>
              <p:custDataLst>
                <p:tags r:id="rId43"/>
              </p:custDataLst>
            </p:nvPr>
          </p:nvSpPr>
          <p:spPr bwMode="auto">
            <a:xfrm>
              <a:off x="3752850" y="2692400"/>
              <a:ext cx="257175" cy="266700"/>
            </a:xfrm>
            <a:custGeom>
              <a:avLst/>
              <a:gdLst>
                <a:gd name="T0" fmla="*/ 197 w 368"/>
                <a:gd name="T1" fmla="*/ 9 h 357"/>
                <a:gd name="T2" fmla="*/ 184 w 368"/>
                <a:gd name="T3" fmla="*/ 0 h 357"/>
                <a:gd name="T4" fmla="*/ 171 w 368"/>
                <a:gd name="T5" fmla="*/ 9 h 357"/>
                <a:gd name="T6" fmla="*/ 2 w 368"/>
                <a:gd name="T7" fmla="*/ 347 h 357"/>
                <a:gd name="T8" fmla="*/ 0 w 368"/>
                <a:gd name="T9" fmla="*/ 353 h 357"/>
                <a:gd name="T10" fmla="*/ 11 w 368"/>
                <a:gd name="T11" fmla="*/ 357 h 357"/>
                <a:gd name="T12" fmla="*/ 357 w 368"/>
                <a:gd name="T13" fmla="*/ 357 h 357"/>
                <a:gd name="T14" fmla="*/ 368 w 368"/>
                <a:gd name="T15" fmla="*/ 353 h 357"/>
                <a:gd name="T16" fmla="*/ 365 w 368"/>
                <a:gd name="T17" fmla="*/ 347 h 357"/>
                <a:gd name="T18" fmla="*/ 197 w 368"/>
                <a:gd name="T19" fmla="*/ 9 h 357"/>
                <a:gd name="T20" fmla="*/ 168 w 368"/>
                <a:gd name="T21" fmla="*/ 50 h 357"/>
                <a:gd name="T22" fmla="*/ 302 w 368"/>
                <a:gd name="T23" fmla="*/ 319 h 357"/>
                <a:gd name="T24" fmla="*/ 33 w 368"/>
                <a:gd name="T25" fmla="*/ 319 h 357"/>
                <a:gd name="T26" fmla="*/ 168 w 368"/>
                <a:gd name="T27" fmla="*/ 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7">
                  <a:moveTo>
                    <a:pt x="197" y="9"/>
                  </a:moveTo>
                  <a:cubicBezTo>
                    <a:pt x="193" y="3"/>
                    <a:pt x="192" y="0"/>
                    <a:pt x="184" y="0"/>
                  </a:cubicBezTo>
                  <a:cubicBezTo>
                    <a:pt x="175" y="0"/>
                    <a:pt x="174" y="3"/>
                    <a:pt x="171" y="9"/>
                  </a:cubicBezTo>
                  <a:lnTo>
                    <a:pt x="2" y="347"/>
                  </a:lnTo>
                  <a:cubicBezTo>
                    <a:pt x="0" y="352"/>
                    <a:pt x="0" y="353"/>
                    <a:pt x="0" y="353"/>
                  </a:cubicBezTo>
                  <a:cubicBezTo>
                    <a:pt x="0" y="357"/>
                    <a:pt x="3" y="357"/>
                    <a:pt x="11" y="357"/>
                  </a:cubicBezTo>
                  <a:lnTo>
                    <a:pt x="357" y="357"/>
                  </a:lnTo>
                  <a:cubicBezTo>
                    <a:pt x="365" y="357"/>
                    <a:pt x="368" y="357"/>
                    <a:pt x="368" y="353"/>
                  </a:cubicBezTo>
                  <a:cubicBezTo>
                    <a:pt x="368" y="353"/>
                    <a:pt x="368" y="352"/>
                    <a:pt x="365" y="347"/>
                  </a:cubicBezTo>
                  <a:lnTo>
                    <a:pt x="197" y="9"/>
                  </a:lnTo>
                  <a:close/>
                  <a:moveTo>
                    <a:pt x="168" y="50"/>
                  </a:moveTo>
                  <a:lnTo>
                    <a:pt x="302" y="319"/>
                  </a:lnTo>
                  <a:lnTo>
                    <a:pt x="33" y="319"/>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42">
              <a:extLst>
                <a:ext uri="{FF2B5EF4-FFF2-40B4-BE49-F238E27FC236}">
                  <a16:creationId xmlns:a16="http://schemas.microsoft.com/office/drawing/2014/main" id="{545ECC29-25A8-48B6-9894-1E0625E44D4B}"/>
                </a:ext>
              </a:extLst>
            </p:cNvPr>
            <p:cNvSpPr>
              <a:spLocks noEditPoints="1"/>
            </p:cNvSpPr>
            <p:nvPr>
              <p:custDataLst>
                <p:tags r:id="rId44"/>
              </p:custDataLst>
            </p:nvPr>
          </p:nvSpPr>
          <p:spPr bwMode="auto">
            <a:xfrm>
              <a:off x="4037013" y="2794000"/>
              <a:ext cx="163513" cy="244475"/>
            </a:xfrm>
            <a:custGeom>
              <a:avLst/>
              <a:gdLst>
                <a:gd name="T0" fmla="*/ 1 w 235"/>
                <a:gd name="T1" fmla="*/ 307 h 328"/>
                <a:gd name="T2" fmla="*/ 0 w 235"/>
                <a:gd name="T3" fmla="*/ 315 h 328"/>
                <a:gd name="T4" fmla="*/ 14 w 235"/>
                <a:gd name="T5" fmla="*/ 328 h 328"/>
                <a:gd name="T6" fmla="*/ 31 w 235"/>
                <a:gd name="T7" fmla="*/ 318 h 328"/>
                <a:gd name="T8" fmla="*/ 63 w 235"/>
                <a:gd name="T9" fmla="*/ 192 h 328"/>
                <a:gd name="T10" fmla="*/ 112 w 235"/>
                <a:gd name="T11" fmla="*/ 226 h 328"/>
                <a:gd name="T12" fmla="*/ 235 w 235"/>
                <a:gd name="T13" fmla="*/ 81 h 328"/>
                <a:gd name="T14" fmla="*/ 166 w 235"/>
                <a:gd name="T15" fmla="*/ 0 h 328"/>
                <a:gd name="T16" fmla="*/ 50 w 235"/>
                <a:gd name="T17" fmla="*/ 111 h 328"/>
                <a:gd name="T18" fmla="*/ 1 w 235"/>
                <a:gd name="T19" fmla="*/ 307 h 328"/>
                <a:gd name="T20" fmla="*/ 112 w 235"/>
                <a:gd name="T21" fmla="*/ 215 h 328"/>
                <a:gd name="T22" fmla="*/ 69 w 235"/>
                <a:gd name="T23" fmla="*/ 170 h 328"/>
                <a:gd name="T24" fmla="*/ 73 w 235"/>
                <a:gd name="T25" fmla="*/ 152 h 328"/>
                <a:gd name="T26" fmla="*/ 103 w 235"/>
                <a:gd name="T27" fmla="*/ 58 h 328"/>
                <a:gd name="T28" fmla="*/ 165 w 235"/>
                <a:gd name="T29" fmla="*/ 11 h 328"/>
                <a:gd name="T30" fmla="*/ 199 w 235"/>
                <a:gd name="T31" fmla="*/ 60 h 328"/>
                <a:gd name="T32" fmla="*/ 171 w 235"/>
                <a:gd name="T33" fmla="*/ 167 h 328"/>
                <a:gd name="T34" fmla="*/ 112 w 235"/>
                <a:gd name="T35" fmla="*/ 21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328">
                  <a:moveTo>
                    <a:pt x="1" y="307"/>
                  </a:moveTo>
                  <a:cubicBezTo>
                    <a:pt x="0" y="313"/>
                    <a:pt x="0" y="314"/>
                    <a:pt x="0" y="315"/>
                  </a:cubicBezTo>
                  <a:cubicBezTo>
                    <a:pt x="0" y="322"/>
                    <a:pt x="5" y="328"/>
                    <a:pt x="14" y="328"/>
                  </a:cubicBezTo>
                  <a:cubicBezTo>
                    <a:pt x="24" y="328"/>
                    <a:pt x="30" y="319"/>
                    <a:pt x="31" y="318"/>
                  </a:cubicBezTo>
                  <a:cubicBezTo>
                    <a:pt x="34" y="313"/>
                    <a:pt x="50" y="246"/>
                    <a:pt x="63" y="192"/>
                  </a:cubicBezTo>
                  <a:cubicBezTo>
                    <a:pt x="73" y="212"/>
                    <a:pt x="89" y="226"/>
                    <a:pt x="112" y="226"/>
                  </a:cubicBezTo>
                  <a:cubicBezTo>
                    <a:pt x="171" y="226"/>
                    <a:pt x="235" y="156"/>
                    <a:pt x="235" y="81"/>
                  </a:cubicBezTo>
                  <a:cubicBezTo>
                    <a:pt x="235" y="28"/>
                    <a:pt x="202" y="0"/>
                    <a:pt x="166" y="0"/>
                  </a:cubicBezTo>
                  <a:cubicBezTo>
                    <a:pt x="117" y="0"/>
                    <a:pt x="65" y="50"/>
                    <a:pt x="50" y="111"/>
                  </a:cubicBezTo>
                  <a:lnTo>
                    <a:pt x="1" y="307"/>
                  </a:lnTo>
                  <a:close/>
                  <a:moveTo>
                    <a:pt x="112" y="215"/>
                  </a:moveTo>
                  <a:cubicBezTo>
                    <a:pt x="77" y="215"/>
                    <a:pt x="69" y="175"/>
                    <a:pt x="69" y="170"/>
                  </a:cubicBezTo>
                  <a:cubicBezTo>
                    <a:pt x="69" y="168"/>
                    <a:pt x="72" y="159"/>
                    <a:pt x="73" y="152"/>
                  </a:cubicBezTo>
                  <a:cubicBezTo>
                    <a:pt x="87" y="96"/>
                    <a:pt x="92" y="78"/>
                    <a:pt x="103" y="58"/>
                  </a:cubicBezTo>
                  <a:cubicBezTo>
                    <a:pt x="124" y="22"/>
                    <a:pt x="149" y="11"/>
                    <a:pt x="165" y="11"/>
                  </a:cubicBezTo>
                  <a:cubicBezTo>
                    <a:pt x="183" y="11"/>
                    <a:pt x="199" y="25"/>
                    <a:pt x="199" y="60"/>
                  </a:cubicBezTo>
                  <a:cubicBezTo>
                    <a:pt x="199" y="87"/>
                    <a:pt x="185" y="143"/>
                    <a:pt x="171" y="167"/>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43">
              <a:extLst>
                <a:ext uri="{FF2B5EF4-FFF2-40B4-BE49-F238E27FC236}">
                  <a16:creationId xmlns:a16="http://schemas.microsoft.com/office/drawing/2014/main" id="{7F2A7C06-74D3-4F63-83DC-CEE979248E1B}"/>
                </a:ext>
              </a:extLst>
            </p:cNvPr>
            <p:cNvSpPr>
              <a:spLocks noEditPoints="1"/>
            </p:cNvSpPr>
            <p:nvPr>
              <p:custDataLst>
                <p:tags r:id="rId45"/>
              </p:custDataLst>
            </p:nvPr>
          </p:nvSpPr>
          <p:spPr bwMode="auto">
            <a:xfrm>
              <a:off x="4211638" y="2794000"/>
              <a:ext cx="158750" cy="241300"/>
            </a:xfrm>
            <a:custGeom>
              <a:avLst/>
              <a:gdLst>
                <a:gd name="T0" fmla="*/ 227 w 229"/>
                <a:gd name="T1" fmla="*/ 32 h 323"/>
                <a:gd name="T2" fmla="*/ 229 w 229"/>
                <a:gd name="T3" fmla="*/ 23 h 323"/>
                <a:gd name="T4" fmla="*/ 214 w 229"/>
                <a:gd name="T5" fmla="*/ 10 h 323"/>
                <a:gd name="T6" fmla="*/ 194 w 229"/>
                <a:gd name="T7" fmla="*/ 31 h 323"/>
                <a:gd name="T8" fmla="*/ 147 w 229"/>
                <a:gd name="T9" fmla="*/ 0 h 323"/>
                <a:gd name="T10" fmla="*/ 29 w 229"/>
                <a:gd name="T11" fmla="*/ 142 h 323"/>
                <a:gd name="T12" fmla="*/ 95 w 229"/>
                <a:gd name="T13" fmla="*/ 220 h 323"/>
                <a:gd name="T14" fmla="*/ 153 w 229"/>
                <a:gd name="T15" fmla="*/ 191 h 323"/>
                <a:gd name="T16" fmla="*/ 153 w 229"/>
                <a:gd name="T17" fmla="*/ 192 h 323"/>
                <a:gd name="T18" fmla="*/ 137 w 229"/>
                <a:gd name="T19" fmla="*/ 258 h 323"/>
                <a:gd name="T20" fmla="*/ 65 w 229"/>
                <a:gd name="T21" fmla="*/ 312 h 323"/>
                <a:gd name="T22" fmla="*/ 25 w 229"/>
                <a:gd name="T23" fmla="*/ 307 h 323"/>
                <a:gd name="T24" fmla="*/ 46 w 229"/>
                <a:gd name="T25" fmla="*/ 281 h 323"/>
                <a:gd name="T26" fmla="*/ 27 w 229"/>
                <a:gd name="T27" fmla="*/ 263 h 323"/>
                <a:gd name="T28" fmla="*/ 0 w 229"/>
                <a:gd name="T29" fmla="*/ 292 h 323"/>
                <a:gd name="T30" fmla="*/ 66 w 229"/>
                <a:gd name="T31" fmla="*/ 323 h 323"/>
                <a:gd name="T32" fmla="*/ 172 w 229"/>
                <a:gd name="T33" fmla="*/ 254 h 323"/>
                <a:gd name="T34" fmla="*/ 227 w 229"/>
                <a:gd name="T35" fmla="*/ 32 h 323"/>
                <a:gd name="T36" fmla="*/ 162 w 229"/>
                <a:gd name="T37" fmla="*/ 157 h 323"/>
                <a:gd name="T38" fmla="*/ 137 w 229"/>
                <a:gd name="T39" fmla="*/ 191 h 323"/>
                <a:gd name="T40" fmla="*/ 97 w 229"/>
                <a:gd name="T41" fmla="*/ 209 h 323"/>
                <a:gd name="T42" fmla="*/ 64 w 229"/>
                <a:gd name="T43" fmla="*/ 164 h 323"/>
                <a:gd name="T44" fmla="*/ 92 w 229"/>
                <a:gd name="T45" fmla="*/ 55 h 323"/>
                <a:gd name="T46" fmla="*/ 148 w 229"/>
                <a:gd name="T47" fmla="*/ 11 h 323"/>
                <a:gd name="T48" fmla="*/ 188 w 229"/>
                <a:gd name="T49" fmla="*/ 54 h 323"/>
                <a:gd name="T50" fmla="*/ 186 w 229"/>
                <a:gd name="T51" fmla="*/ 61 h 323"/>
                <a:gd name="T52" fmla="*/ 162 w 229"/>
                <a:gd name="T53" fmla="*/ 15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3">
                  <a:moveTo>
                    <a:pt x="227" y="32"/>
                  </a:moveTo>
                  <a:cubicBezTo>
                    <a:pt x="228" y="29"/>
                    <a:pt x="229" y="27"/>
                    <a:pt x="229" y="23"/>
                  </a:cubicBezTo>
                  <a:cubicBezTo>
                    <a:pt x="229" y="15"/>
                    <a:pt x="223" y="10"/>
                    <a:pt x="214" y="10"/>
                  </a:cubicBezTo>
                  <a:cubicBezTo>
                    <a:pt x="209" y="10"/>
                    <a:pt x="196" y="13"/>
                    <a:pt x="194" y="31"/>
                  </a:cubicBezTo>
                  <a:cubicBezTo>
                    <a:pt x="185" y="13"/>
                    <a:pt x="167" y="0"/>
                    <a:pt x="147" y="0"/>
                  </a:cubicBezTo>
                  <a:cubicBezTo>
                    <a:pt x="91" y="0"/>
                    <a:pt x="29" y="70"/>
                    <a:pt x="29" y="142"/>
                  </a:cubicBezTo>
                  <a:cubicBezTo>
                    <a:pt x="29" y="191"/>
                    <a:pt x="59" y="220"/>
                    <a:pt x="95" y="220"/>
                  </a:cubicBezTo>
                  <a:cubicBezTo>
                    <a:pt x="125" y="220"/>
                    <a:pt x="148" y="197"/>
                    <a:pt x="153" y="191"/>
                  </a:cubicBezTo>
                  <a:lnTo>
                    <a:pt x="153" y="192"/>
                  </a:lnTo>
                  <a:cubicBezTo>
                    <a:pt x="143" y="236"/>
                    <a:pt x="137" y="257"/>
                    <a:pt x="137" y="258"/>
                  </a:cubicBezTo>
                  <a:cubicBezTo>
                    <a:pt x="135" y="262"/>
                    <a:pt x="118" y="312"/>
                    <a:pt x="65" y="312"/>
                  </a:cubicBezTo>
                  <a:cubicBezTo>
                    <a:pt x="56" y="312"/>
                    <a:pt x="39" y="311"/>
                    <a:pt x="25" y="307"/>
                  </a:cubicBezTo>
                  <a:cubicBezTo>
                    <a:pt x="40" y="302"/>
                    <a:pt x="46" y="289"/>
                    <a:pt x="46" y="281"/>
                  </a:cubicBezTo>
                  <a:cubicBezTo>
                    <a:pt x="46" y="273"/>
                    <a:pt x="40" y="263"/>
                    <a:pt x="27" y="263"/>
                  </a:cubicBezTo>
                  <a:cubicBezTo>
                    <a:pt x="16" y="263"/>
                    <a:pt x="0" y="272"/>
                    <a:pt x="0" y="292"/>
                  </a:cubicBezTo>
                  <a:cubicBezTo>
                    <a:pt x="0" y="313"/>
                    <a:pt x="18" y="323"/>
                    <a:pt x="66" y="323"/>
                  </a:cubicBezTo>
                  <a:cubicBezTo>
                    <a:pt x="129" y="323"/>
                    <a:pt x="164" y="284"/>
                    <a:pt x="172" y="254"/>
                  </a:cubicBezTo>
                  <a:lnTo>
                    <a:pt x="227" y="32"/>
                  </a:lnTo>
                  <a:close/>
                  <a:moveTo>
                    <a:pt x="162" y="157"/>
                  </a:moveTo>
                  <a:cubicBezTo>
                    <a:pt x="159" y="169"/>
                    <a:pt x="148" y="182"/>
                    <a:pt x="137" y="191"/>
                  </a:cubicBezTo>
                  <a:cubicBezTo>
                    <a:pt x="126" y="200"/>
                    <a:pt x="111" y="209"/>
                    <a:pt x="97" y="209"/>
                  </a:cubicBezTo>
                  <a:cubicBezTo>
                    <a:pt x="72" y="209"/>
                    <a:pt x="64" y="183"/>
                    <a:pt x="64" y="164"/>
                  </a:cubicBezTo>
                  <a:cubicBezTo>
                    <a:pt x="64" y="140"/>
                    <a:pt x="79" y="81"/>
                    <a:pt x="92" y="55"/>
                  </a:cubicBezTo>
                  <a:cubicBezTo>
                    <a:pt x="106" y="31"/>
                    <a:pt x="127" y="11"/>
                    <a:pt x="148" y="11"/>
                  </a:cubicBezTo>
                  <a:cubicBezTo>
                    <a:pt x="181" y="11"/>
                    <a:pt x="188" y="51"/>
                    <a:pt x="188" y="54"/>
                  </a:cubicBezTo>
                  <a:cubicBezTo>
                    <a:pt x="188" y="56"/>
                    <a:pt x="187" y="59"/>
                    <a:pt x="186" y="61"/>
                  </a:cubicBezTo>
                  <a:lnTo>
                    <a:pt x="162"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44">
              <a:extLst>
                <a:ext uri="{FF2B5EF4-FFF2-40B4-BE49-F238E27FC236}">
                  <a16:creationId xmlns:a16="http://schemas.microsoft.com/office/drawing/2014/main" id="{62D1D212-2583-4312-862E-DCFD214E2DFA}"/>
                </a:ext>
              </a:extLst>
            </p:cNvPr>
            <p:cNvSpPr>
              <a:spLocks noChangeArrowheads="1"/>
            </p:cNvSpPr>
            <p:nvPr>
              <p:custDataLst>
                <p:tags r:id="rId46"/>
              </p:custDataLst>
            </p:nvPr>
          </p:nvSpPr>
          <p:spPr bwMode="auto">
            <a:xfrm>
              <a:off x="3735388" y="3109913"/>
              <a:ext cx="64928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45">
              <a:extLst>
                <a:ext uri="{FF2B5EF4-FFF2-40B4-BE49-F238E27FC236}">
                  <a16:creationId xmlns:a16="http://schemas.microsoft.com/office/drawing/2014/main" id="{3574EB94-18FD-437D-BB88-C0C291460DCA}"/>
                </a:ext>
              </a:extLst>
            </p:cNvPr>
            <p:cNvSpPr>
              <a:spLocks/>
            </p:cNvSpPr>
            <p:nvPr>
              <p:custDataLst>
                <p:tags r:id="rId47"/>
              </p:custDataLst>
            </p:nvPr>
          </p:nvSpPr>
          <p:spPr bwMode="auto">
            <a:xfrm>
              <a:off x="3892550" y="3217863"/>
              <a:ext cx="144463" cy="255588"/>
            </a:xfrm>
            <a:custGeom>
              <a:avLst/>
              <a:gdLst>
                <a:gd name="T0" fmla="*/ 123 w 207"/>
                <a:gd name="T1" fmla="*/ 156 h 343"/>
                <a:gd name="T2" fmla="*/ 193 w 207"/>
                <a:gd name="T3" fmla="*/ 69 h 343"/>
                <a:gd name="T4" fmla="*/ 101 w 207"/>
                <a:gd name="T5" fmla="*/ 0 h 343"/>
                <a:gd name="T6" fmla="*/ 13 w 207"/>
                <a:gd name="T7" fmla="*/ 68 h 343"/>
                <a:gd name="T8" fmla="*/ 38 w 207"/>
                <a:gd name="T9" fmla="*/ 94 h 343"/>
                <a:gd name="T10" fmla="*/ 64 w 207"/>
                <a:gd name="T11" fmla="*/ 68 h 343"/>
                <a:gd name="T12" fmla="*/ 33 w 207"/>
                <a:gd name="T13" fmla="*/ 43 h 343"/>
                <a:gd name="T14" fmla="*/ 99 w 207"/>
                <a:gd name="T15" fmla="*/ 12 h 343"/>
                <a:gd name="T16" fmla="*/ 147 w 207"/>
                <a:gd name="T17" fmla="*/ 68 h 343"/>
                <a:gd name="T18" fmla="*/ 133 w 207"/>
                <a:gd name="T19" fmla="*/ 125 h 343"/>
                <a:gd name="T20" fmla="*/ 89 w 207"/>
                <a:gd name="T21" fmla="*/ 151 h 343"/>
                <a:gd name="T22" fmla="*/ 69 w 207"/>
                <a:gd name="T23" fmla="*/ 152 h 343"/>
                <a:gd name="T24" fmla="*/ 62 w 207"/>
                <a:gd name="T25" fmla="*/ 158 h 343"/>
                <a:gd name="T26" fmla="*/ 74 w 207"/>
                <a:gd name="T27" fmla="*/ 164 h 343"/>
                <a:gd name="T28" fmla="*/ 96 w 207"/>
                <a:gd name="T29" fmla="*/ 164 h 343"/>
                <a:gd name="T30" fmla="*/ 155 w 207"/>
                <a:gd name="T31" fmla="*/ 247 h 343"/>
                <a:gd name="T32" fmla="*/ 99 w 207"/>
                <a:gd name="T33" fmla="*/ 329 h 343"/>
                <a:gd name="T34" fmla="*/ 23 w 207"/>
                <a:gd name="T35" fmla="*/ 291 h 343"/>
                <a:gd name="T36" fmla="*/ 55 w 207"/>
                <a:gd name="T37" fmla="*/ 264 h 343"/>
                <a:gd name="T38" fmla="*/ 28 w 207"/>
                <a:gd name="T39" fmla="*/ 236 h 343"/>
                <a:gd name="T40" fmla="*/ 0 w 207"/>
                <a:gd name="T41" fmla="*/ 265 h 343"/>
                <a:gd name="T42" fmla="*/ 100 w 207"/>
                <a:gd name="T43" fmla="*/ 343 h 343"/>
                <a:gd name="T44" fmla="*/ 207 w 207"/>
                <a:gd name="T45" fmla="*/ 247 h 343"/>
                <a:gd name="T46" fmla="*/ 123 w 207"/>
                <a:gd name="T47" fmla="*/ 15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343">
                  <a:moveTo>
                    <a:pt x="123" y="156"/>
                  </a:moveTo>
                  <a:cubicBezTo>
                    <a:pt x="164" y="143"/>
                    <a:pt x="193" y="108"/>
                    <a:pt x="193" y="69"/>
                  </a:cubicBezTo>
                  <a:cubicBezTo>
                    <a:pt x="193" y="28"/>
                    <a:pt x="149" y="0"/>
                    <a:pt x="101" y="0"/>
                  </a:cubicBezTo>
                  <a:cubicBezTo>
                    <a:pt x="51" y="0"/>
                    <a:pt x="13" y="30"/>
                    <a:pt x="13" y="68"/>
                  </a:cubicBezTo>
                  <a:cubicBezTo>
                    <a:pt x="13" y="84"/>
                    <a:pt x="24" y="94"/>
                    <a:pt x="38" y="94"/>
                  </a:cubicBezTo>
                  <a:cubicBezTo>
                    <a:pt x="54" y="94"/>
                    <a:pt x="64" y="83"/>
                    <a:pt x="64" y="68"/>
                  </a:cubicBezTo>
                  <a:cubicBezTo>
                    <a:pt x="64" y="43"/>
                    <a:pt x="41" y="43"/>
                    <a:pt x="33" y="43"/>
                  </a:cubicBezTo>
                  <a:cubicBezTo>
                    <a:pt x="48" y="19"/>
                    <a:pt x="81" y="12"/>
                    <a:pt x="99" y="12"/>
                  </a:cubicBezTo>
                  <a:cubicBezTo>
                    <a:pt x="120" y="12"/>
                    <a:pt x="147" y="23"/>
                    <a:pt x="147" y="68"/>
                  </a:cubicBezTo>
                  <a:cubicBezTo>
                    <a:pt x="147" y="74"/>
                    <a:pt x="146" y="103"/>
                    <a:pt x="133" y="125"/>
                  </a:cubicBezTo>
                  <a:cubicBezTo>
                    <a:pt x="118" y="149"/>
                    <a:pt x="101" y="150"/>
                    <a:pt x="89" y="151"/>
                  </a:cubicBezTo>
                  <a:cubicBezTo>
                    <a:pt x="85" y="151"/>
                    <a:pt x="73" y="152"/>
                    <a:pt x="69" y="152"/>
                  </a:cubicBezTo>
                  <a:cubicBezTo>
                    <a:pt x="65" y="153"/>
                    <a:pt x="62" y="153"/>
                    <a:pt x="62" y="158"/>
                  </a:cubicBezTo>
                  <a:cubicBezTo>
                    <a:pt x="62" y="164"/>
                    <a:pt x="65" y="164"/>
                    <a:pt x="74" y="164"/>
                  </a:cubicBezTo>
                  <a:lnTo>
                    <a:pt x="96" y="164"/>
                  </a:lnTo>
                  <a:cubicBezTo>
                    <a:pt x="137" y="164"/>
                    <a:pt x="155" y="198"/>
                    <a:pt x="155" y="247"/>
                  </a:cubicBezTo>
                  <a:cubicBezTo>
                    <a:pt x="155" y="314"/>
                    <a:pt x="121" y="329"/>
                    <a:pt x="99" y="329"/>
                  </a:cubicBezTo>
                  <a:cubicBezTo>
                    <a:pt x="77" y="329"/>
                    <a:pt x="40" y="320"/>
                    <a:pt x="23" y="291"/>
                  </a:cubicBezTo>
                  <a:cubicBezTo>
                    <a:pt x="40" y="294"/>
                    <a:pt x="55" y="283"/>
                    <a:pt x="55" y="264"/>
                  </a:cubicBezTo>
                  <a:cubicBezTo>
                    <a:pt x="55" y="246"/>
                    <a:pt x="42" y="236"/>
                    <a:pt x="28" y="236"/>
                  </a:cubicBezTo>
                  <a:cubicBezTo>
                    <a:pt x="16" y="236"/>
                    <a:pt x="0" y="243"/>
                    <a:pt x="0" y="265"/>
                  </a:cubicBezTo>
                  <a:cubicBezTo>
                    <a:pt x="0" y="310"/>
                    <a:pt x="46" y="343"/>
                    <a:pt x="100" y="343"/>
                  </a:cubicBezTo>
                  <a:cubicBezTo>
                    <a:pt x="161" y="343"/>
                    <a:pt x="207" y="298"/>
                    <a:pt x="207" y="247"/>
                  </a:cubicBezTo>
                  <a:cubicBezTo>
                    <a:pt x="207" y="206"/>
                    <a:pt x="175" y="167"/>
                    <a:pt x="123" y="15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46">
              <a:extLst>
                <a:ext uri="{FF2B5EF4-FFF2-40B4-BE49-F238E27FC236}">
                  <a16:creationId xmlns:a16="http://schemas.microsoft.com/office/drawing/2014/main" id="{C88889F0-7640-4D78-B32D-AC6583D00819}"/>
                </a:ext>
              </a:extLst>
            </p:cNvPr>
            <p:cNvSpPr>
              <a:spLocks/>
            </p:cNvSpPr>
            <p:nvPr>
              <p:custDataLst>
                <p:tags r:id="rId48"/>
              </p:custDataLst>
            </p:nvPr>
          </p:nvSpPr>
          <p:spPr bwMode="auto">
            <a:xfrm>
              <a:off x="4070350" y="3206750"/>
              <a:ext cx="157163" cy="261938"/>
            </a:xfrm>
            <a:custGeom>
              <a:avLst/>
              <a:gdLst>
                <a:gd name="T0" fmla="*/ 116 w 226"/>
                <a:gd name="T1" fmla="*/ 5 h 351"/>
                <a:gd name="T2" fmla="*/ 109 w 226"/>
                <a:gd name="T3" fmla="*/ 0 h 351"/>
                <a:gd name="T4" fmla="*/ 49 w 226"/>
                <a:gd name="T5" fmla="*/ 5 h 351"/>
                <a:gd name="T6" fmla="*/ 39 w 226"/>
                <a:gd name="T7" fmla="*/ 15 h 351"/>
                <a:gd name="T8" fmla="*/ 51 w 226"/>
                <a:gd name="T9" fmla="*/ 21 h 351"/>
                <a:gd name="T10" fmla="*/ 76 w 226"/>
                <a:gd name="T11" fmla="*/ 29 h 351"/>
                <a:gd name="T12" fmla="*/ 74 w 226"/>
                <a:gd name="T13" fmla="*/ 39 h 351"/>
                <a:gd name="T14" fmla="*/ 2 w 226"/>
                <a:gd name="T15" fmla="*/ 327 h 351"/>
                <a:gd name="T16" fmla="*/ 0 w 226"/>
                <a:gd name="T17" fmla="*/ 337 h 351"/>
                <a:gd name="T18" fmla="*/ 15 w 226"/>
                <a:gd name="T19" fmla="*/ 351 h 351"/>
                <a:gd name="T20" fmla="*/ 32 w 226"/>
                <a:gd name="T21" fmla="*/ 341 h 351"/>
                <a:gd name="T22" fmla="*/ 60 w 226"/>
                <a:gd name="T23" fmla="*/ 232 h 351"/>
                <a:gd name="T24" fmla="*/ 117 w 226"/>
                <a:gd name="T25" fmla="*/ 274 h 351"/>
                <a:gd name="T26" fmla="*/ 116 w 226"/>
                <a:gd name="T27" fmla="*/ 285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7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6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3"/>
                    <a:pt x="0" y="334"/>
                    <a:pt x="0" y="337"/>
                  </a:cubicBezTo>
                  <a:cubicBezTo>
                    <a:pt x="0" y="349"/>
                    <a:pt x="10" y="351"/>
                    <a:pt x="15" y="351"/>
                  </a:cubicBezTo>
                  <a:cubicBezTo>
                    <a:pt x="21" y="351"/>
                    <a:pt x="29" y="347"/>
                    <a:pt x="32" y="341"/>
                  </a:cubicBezTo>
                  <a:cubicBezTo>
                    <a:pt x="34" y="336"/>
                    <a:pt x="57" y="244"/>
                    <a:pt x="60" y="232"/>
                  </a:cubicBezTo>
                  <a:cubicBezTo>
                    <a:pt x="76" y="233"/>
                    <a:pt x="117" y="241"/>
                    <a:pt x="117" y="274"/>
                  </a:cubicBezTo>
                  <a:cubicBezTo>
                    <a:pt x="117" y="278"/>
                    <a:pt x="117" y="280"/>
                    <a:pt x="116" y="285"/>
                  </a:cubicBezTo>
                  <a:cubicBezTo>
                    <a:pt x="115" y="291"/>
                    <a:pt x="114" y="297"/>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4"/>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7"/>
                    <a:pt x="199" y="187"/>
                  </a:cubicBezTo>
                  <a:cubicBezTo>
                    <a:pt x="212" y="187"/>
                    <a:pt x="226" y="176"/>
                    <a:pt x="226" y="157"/>
                  </a:cubicBezTo>
                  <a:cubicBezTo>
                    <a:pt x="226" y="142"/>
                    <a:pt x="215" y="126"/>
                    <a:pt x="192" y="126"/>
                  </a:cubicBezTo>
                  <a:cubicBezTo>
                    <a:pt x="178" y="126"/>
                    <a:pt x="155" y="130"/>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47">
              <a:extLst>
                <a:ext uri="{FF2B5EF4-FFF2-40B4-BE49-F238E27FC236}">
                  <a16:creationId xmlns:a16="http://schemas.microsoft.com/office/drawing/2014/main" id="{8B1C78BE-94CC-4E04-843F-9A2EE6BB0E06}"/>
                </a:ext>
              </a:extLst>
            </p:cNvPr>
            <p:cNvSpPr>
              <a:spLocks/>
            </p:cNvSpPr>
            <p:nvPr>
              <p:custDataLst>
                <p:tags r:id="rId49"/>
              </p:custDataLst>
            </p:nvPr>
          </p:nvSpPr>
          <p:spPr bwMode="auto">
            <a:xfrm>
              <a:off x="4438650" y="2671763"/>
              <a:ext cx="171450" cy="892175"/>
            </a:xfrm>
            <a:custGeom>
              <a:avLst/>
              <a:gdLst>
                <a:gd name="T0" fmla="*/ 245 w 245"/>
                <a:gd name="T1" fmla="*/ 598 h 1196"/>
                <a:gd name="T2" fmla="*/ 74 w 245"/>
                <a:gd name="T3" fmla="*/ 56 h 1196"/>
                <a:gd name="T4" fmla="*/ 24 w 245"/>
                <a:gd name="T5" fmla="*/ 6 h 1196"/>
                <a:gd name="T6" fmla="*/ 10 w 245"/>
                <a:gd name="T7" fmla="*/ 0 h 1196"/>
                <a:gd name="T8" fmla="*/ 0 w 245"/>
                <a:gd name="T9" fmla="*/ 5 h 1196"/>
                <a:gd name="T10" fmla="*/ 3 w 245"/>
                <a:gd name="T11" fmla="*/ 10 h 1196"/>
                <a:gd name="T12" fmla="*/ 87 w 245"/>
                <a:gd name="T13" fmla="*/ 115 h 1196"/>
                <a:gd name="T14" fmla="*/ 204 w 245"/>
                <a:gd name="T15" fmla="*/ 598 h 1196"/>
                <a:gd name="T16" fmla="*/ 104 w 245"/>
                <a:gd name="T17" fmla="*/ 1053 h 1196"/>
                <a:gd name="T18" fmla="*/ 2 w 245"/>
                <a:gd name="T19" fmla="*/ 1187 h 1196"/>
                <a:gd name="T20" fmla="*/ 0 w 245"/>
                <a:gd name="T21" fmla="*/ 1191 h 1196"/>
                <a:gd name="T22" fmla="*/ 10 w 245"/>
                <a:gd name="T23" fmla="*/ 1196 h 1196"/>
                <a:gd name="T24" fmla="*/ 26 w 245"/>
                <a:gd name="T25" fmla="*/ 1189 h 1196"/>
                <a:gd name="T26" fmla="*/ 245 w 245"/>
                <a:gd name="T27" fmla="*/ 59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598"/>
                  </a:moveTo>
                  <a:cubicBezTo>
                    <a:pt x="245" y="402"/>
                    <a:pt x="200" y="205"/>
                    <a:pt x="74" y="56"/>
                  </a:cubicBezTo>
                  <a:cubicBezTo>
                    <a:pt x="64" y="44"/>
                    <a:pt x="45" y="24"/>
                    <a:pt x="24" y="6"/>
                  </a:cubicBezTo>
                  <a:cubicBezTo>
                    <a:pt x="18" y="0"/>
                    <a:pt x="17" y="0"/>
                    <a:pt x="10" y="0"/>
                  </a:cubicBezTo>
                  <a:cubicBezTo>
                    <a:pt x="4" y="0"/>
                    <a:pt x="0" y="0"/>
                    <a:pt x="0" y="5"/>
                  </a:cubicBezTo>
                  <a:cubicBezTo>
                    <a:pt x="0" y="7"/>
                    <a:pt x="2" y="9"/>
                    <a:pt x="3" y="10"/>
                  </a:cubicBezTo>
                  <a:cubicBezTo>
                    <a:pt x="20" y="28"/>
                    <a:pt x="54" y="61"/>
                    <a:pt x="87" y="115"/>
                  </a:cubicBezTo>
                  <a:cubicBezTo>
                    <a:pt x="168" y="244"/>
                    <a:pt x="204" y="406"/>
                    <a:pt x="204" y="598"/>
                  </a:cubicBezTo>
                  <a:cubicBezTo>
                    <a:pt x="204" y="732"/>
                    <a:pt x="186" y="905"/>
                    <a:pt x="104" y="1053"/>
                  </a:cubicBezTo>
                  <a:cubicBezTo>
                    <a:pt x="64" y="1124"/>
                    <a:pt x="23" y="1166"/>
                    <a:pt x="2" y="1187"/>
                  </a:cubicBezTo>
                  <a:cubicBezTo>
                    <a:pt x="1" y="1188"/>
                    <a:pt x="0" y="1190"/>
                    <a:pt x="0" y="1191"/>
                  </a:cubicBezTo>
                  <a:cubicBezTo>
                    <a:pt x="0" y="1196"/>
                    <a:pt x="4" y="1196"/>
                    <a:pt x="10" y="1196"/>
                  </a:cubicBezTo>
                  <a:cubicBezTo>
                    <a:pt x="17" y="1196"/>
                    <a:pt x="18" y="1196"/>
                    <a:pt x="26" y="1189"/>
                  </a:cubicBezTo>
                  <a:cubicBezTo>
                    <a:pt x="193" y="1037"/>
                    <a:pt x="245" y="808"/>
                    <a:pt x="245" y="59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48">
              <a:extLst>
                <a:ext uri="{FF2B5EF4-FFF2-40B4-BE49-F238E27FC236}">
                  <a16:creationId xmlns:a16="http://schemas.microsoft.com/office/drawing/2014/main" id="{4BBD6960-6733-4883-A750-ECA54760CF6D}"/>
                </a:ext>
              </a:extLst>
            </p:cNvPr>
            <p:cNvSpPr>
              <a:spLocks/>
            </p:cNvSpPr>
            <p:nvPr>
              <p:custDataLst>
                <p:tags r:id="rId50"/>
              </p:custDataLst>
            </p:nvPr>
          </p:nvSpPr>
          <p:spPr bwMode="auto">
            <a:xfrm>
              <a:off x="4767263" y="2540000"/>
              <a:ext cx="69850" cy="123825"/>
            </a:xfrm>
            <a:custGeom>
              <a:avLst/>
              <a:gdLst>
                <a:gd name="T0" fmla="*/ 63 w 102"/>
                <a:gd name="T1" fmla="*/ 7 h 165"/>
                <a:gd name="T2" fmla="*/ 54 w 102"/>
                <a:gd name="T3" fmla="*/ 0 h 165"/>
                <a:gd name="T4" fmla="*/ 4 w 102"/>
                <a:gd name="T5" fmla="*/ 16 h 165"/>
                <a:gd name="T6" fmla="*/ 0 w 102"/>
                <a:gd name="T7" fmla="*/ 16 h 165"/>
                <a:gd name="T8" fmla="*/ 0 w 102"/>
                <a:gd name="T9" fmla="*/ 27 h 165"/>
                <a:gd name="T10" fmla="*/ 4 w 102"/>
                <a:gd name="T11" fmla="*/ 27 h 165"/>
                <a:gd name="T12" fmla="*/ 40 w 102"/>
                <a:gd name="T13" fmla="*/ 20 h 165"/>
                <a:gd name="T14" fmla="*/ 40 w 102"/>
                <a:gd name="T15" fmla="*/ 144 h 165"/>
                <a:gd name="T16" fmla="*/ 14 w 102"/>
                <a:gd name="T17" fmla="*/ 154 h 165"/>
                <a:gd name="T18" fmla="*/ 1 w 102"/>
                <a:gd name="T19" fmla="*/ 154 h 165"/>
                <a:gd name="T20" fmla="*/ 1 w 102"/>
                <a:gd name="T21" fmla="*/ 165 h 165"/>
                <a:gd name="T22" fmla="*/ 51 w 102"/>
                <a:gd name="T23" fmla="*/ 164 h 165"/>
                <a:gd name="T24" fmla="*/ 102 w 102"/>
                <a:gd name="T25" fmla="*/ 165 h 165"/>
                <a:gd name="T26" fmla="*/ 102 w 102"/>
                <a:gd name="T27" fmla="*/ 154 h 165"/>
                <a:gd name="T28" fmla="*/ 89 w 102"/>
                <a:gd name="T29" fmla="*/ 154 h 165"/>
                <a:gd name="T30" fmla="*/ 63 w 102"/>
                <a:gd name="T31" fmla="*/ 144 h 165"/>
                <a:gd name="T32" fmla="*/ 63 w 102"/>
                <a:gd name="T33" fmla="*/ 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5">
                  <a:moveTo>
                    <a:pt x="63" y="7"/>
                  </a:moveTo>
                  <a:cubicBezTo>
                    <a:pt x="63" y="0"/>
                    <a:pt x="62" y="0"/>
                    <a:pt x="54" y="0"/>
                  </a:cubicBezTo>
                  <a:cubicBezTo>
                    <a:pt x="36" y="16"/>
                    <a:pt x="9" y="16"/>
                    <a:pt x="4" y="16"/>
                  </a:cubicBezTo>
                  <a:lnTo>
                    <a:pt x="0" y="16"/>
                  </a:lnTo>
                  <a:lnTo>
                    <a:pt x="0" y="27"/>
                  </a:lnTo>
                  <a:lnTo>
                    <a:pt x="4" y="27"/>
                  </a:lnTo>
                  <a:cubicBezTo>
                    <a:pt x="9" y="27"/>
                    <a:pt x="26" y="26"/>
                    <a:pt x="40" y="20"/>
                  </a:cubicBezTo>
                  <a:lnTo>
                    <a:pt x="40" y="144"/>
                  </a:lnTo>
                  <a:cubicBezTo>
                    <a:pt x="40" y="152"/>
                    <a:pt x="40" y="154"/>
                    <a:pt x="14" y="154"/>
                  </a:cubicBezTo>
                  <a:lnTo>
                    <a:pt x="1" y="154"/>
                  </a:lnTo>
                  <a:lnTo>
                    <a:pt x="1" y="165"/>
                  </a:lnTo>
                  <a:cubicBezTo>
                    <a:pt x="15" y="164"/>
                    <a:pt x="37" y="164"/>
                    <a:pt x="51" y="164"/>
                  </a:cubicBezTo>
                  <a:cubicBezTo>
                    <a:pt x="66" y="164"/>
                    <a:pt x="88" y="164"/>
                    <a:pt x="102" y="165"/>
                  </a:cubicBezTo>
                  <a:lnTo>
                    <a:pt x="102" y="154"/>
                  </a:lnTo>
                  <a:lnTo>
                    <a:pt x="89" y="154"/>
                  </a:lnTo>
                  <a:cubicBezTo>
                    <a:pt x="63" y="154"/>
                    <a:pt x="63" y="152"/>
                    <a:pt x="63" y="144"/>
                  </a:cubicBezTo>
                  <a:lnTo>
                    <a:pt x="63"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Rectangle 49">
              <a:extLst>
                <a:ext uri="{FF2B5EF4-FFF2-40B4-BE49-F238E27FC236}">
                  <a16:creationId xmlns:a16="http://schemas.microsoft.com/office/drawing/2014/main" id="{15507DEB-228F-4C4D-9552-2B60A7F29121}"/>
                </a:ext>
              </a:extLst>
            </p:cNvPr>
            <p:cNvSpPr>
              <a:spLocks noChangeArrowheads="1"/>
            </p:cNvSpPr>
            <p:nvPr>
              <p:custDataLst>
                <p:tags r:id="rId51"/>
              </p:custDataLst>
            </p:nvPr>
          </p:nvSpPr>
          <p:spPr bwMode="auto">
            <a:xfrm>
              <a:off x="4724400" y="2690813"/>
              <a:ext cx="1539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50">
              <a:extLst>
                <a:ext uri="{FF2B5EF4-FFF2-40B4-BE49-F238E27FC236}">
                  <a16:creationId xmlns:a16="http://schemas.microsoft.com/office/drawing/2014/main" id="{41050191-BC88-449E-A271-CEB05B2DD621}"/>
                </a:ext>
              </a:extLst>
            </p:cNvPr>
            <p:cNvSpPr>
              <a:spLocks/>
            </p:cNvSpPr>
            <p:nvPr>
              <p:custDataLst>
                <p:tags r:id="rId52"/>
              </p:custDataLst>
            </p:nvPr>
          </p:nvSpPr>
          <p:spPr bwMode="auto">
            <a:xfrm>
              <a:off x="4740275" y="2770188"/>
              <a:ext cx="120650" cy="84138"/>
            </a:xfrm>
            <a:custGeom>
              <a:avLst/>
              <a:gdLst>
                <a:gd name="T0" fmla="*/ 25 w 173"/>
                <a:gd name="T1" fmla="*/ 86 h 113"/>
                <a:gd name="T2" fmla="*/ 21 w 173"/>
                <a:gd name="T3" fmla="*/ 104 h 113"/>
                <a:gd name="T4" fmla="*/ 30 w 173"/>
                <a:gd name="T5" fmla="*/ 113 h 113"/>
                <a:gd name="T6" fmla="*/ 42 w 173"/>
                <a:gd name="T7" fmla="*/ 105 h 113"/>
                <a:gd name="T8" fmla="*/ 47 w 173"/>
                <a:gd name="T9" fmla="*/ 85 h 113"/>
                <a:gd name="T10" fmla="*/ 56 w 173"/>
                <a:gd name="T11" fmla="*/ 50 h 113"/>
                <a:gd name="T12" fmla="*/ 107 w 173"/>
                <a:gd name="T13" fmla="*/ 9 h 113"/>
                <a:gd name="T14" fmla="*/ 125 w 173"/>
                <a:gd name="T15" fmla="*/ 27 h 113"/>
                <a:gd name="T16" fmla="*/ 109 w 173"/>
                <a:gd name="T17" fmla="*/ 81 h 113"/>
                <a:gd name="T18" fmla="*/ 106 w 173"/>
                <a:gd name="T19" fmla="*/ 91 h 113"/>
                <a:gd name="T20" fmla="*/ 133 w 173"/>
                <a:gd name="T21" fmla="*/ 113 h 113"/>
                <a:gd name="T22" fmla="*/ 173 w 173"/>
                <a:gd name="T23" fmla="*/ 74 h 113"/>
                <a:gd name="T24" fmla="*/ 168 w 173"/>
                <a:gd name="T25" fmla="*/ 71 h 113"/>
                <a:gd name="T26" fmla="*/ 162 w 173"/>
                <a:gd name="T27" fmla="*/ 77 h 113"/>
                <a:gd name="T28" fmla="*/ 134 w 173"/>
                <a:gd name="T29" fmla="*/ 104 h 113"/>
                <a:gd name="T30" fmla="*/ 127 w 173"/>
                <a:gd name="T31" fmla="*/ 95 h 113"/>
                <a:gd name="T32" fmla="*/ 130 w 173"/>
                <a:gd name="T33" fmla="*/ 82 h 113"/>
                <a:gd name="T34" fmla="*/ 146 w 173"/>
                <a:gd name="T35" fmla="*/ 30 h 113"/>
                <a:gd name="T36" fmla="*/ 109 w 173"/>
                <a:gd name="T37" fmla="*/ 0 h 113"/>
                <a:gd name="T38" fmla="*/ 62 w 173"/>
                <a:gd name="T39" fmla="*/ 25 h 113"/>
                <a:gd name="T40" fmla="*/ 32 w 173"/>
                <a:gd name="T41" fmla="*/ 0 h 113"/>
                <a:gd name="T42" fmla="*/ 0 w 173"/>
                <a:gd name="T43" fmla="*/ 39 h 113"/>
                <a:gd name="T44" fmla="*/ 5 w 173"/>
                <a:gd name="T45" fmla="*/ 42 h 113"/>
                <a:gd name="T46" fmla="*/ 11 w 173"/>
                <a:gd name="T47" fmla="*/ 38 h 113"/>
                <a:gd name="T48" fmla="*/ 30 w 173"/>
                <a:gd name="T49" fmla="*/ 9 h 113"/>
                <a:gd name="T50" fmla="*/ 41 w 173"/>
                <a:gd name="T51" fmla="*/ 22 h 113"/>
                <a:gd name="T52" fmla="*/ 37 w 173"/>
                <a:gd name="T53" fmla="*/ 41 h 113"/>
                <a:gd name="T54" fmla="*/ 31 w 173"/>
                <a:gd name="T55" fmla="*/ 64 h 113"/>
                <a:gd name="T56" fmla="*/ 25 w 173"/>
                <a:gd name="T57" fmla="*/ 8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13">
                  <a:moveTo>
                    <a:pt x="25" y="86"/>
                  </a:moveTo>
                  <a:cubicBezTo>
                    <a:pt x="24" y="92"/>
                    <a:pt x="21" y="103"/>
                    <a:pt x="21" y="104"/>
                  </a:cubicBezTo>
                  <a:cubicBezTo>
                    <a:pt x="21" y="110"/>
                    <a:pt x="26" y="113"/>
                    <a:pt x="30" y="113"/>
                  </a:cubicBezTo>
                  <a:cubicBezTo>
                    <a:pt x="34" y="113"/>
                    <a:pt x="40" y="111"/>
                    <a:pt x="42" y="105"/>
                  </a:cubicBezTo>
                  <a:cubicBezTo>
                    <a:pt x="43" y="103"/>
                    <a:pt x="46" y="92"/>
                    <a:pt x="47" y="85"/>
                  </a:cubicBezTo>
                  <a:cubicBezTo>
                    <a:pt x="55" y="52"/>
                    <a:pt x="55" y="51"/>
                    <a:pt x="56" y="50"/>
                  </a:cubicBezTo>
                  <a:cubicBezTo>
                    <a:pt x="59" y="44"/>
                    <a:pt x="77" y="9"/>
                    <a:pt x="107" y="9"/>
                  </a:cubicBezTo>
                  <a:cubicBezTo>
                    <a:pt x="120" y="9"/>
                    <a:pt x="125" y="15"/>
                    <a:pt x="125" y="27"/>
                  </a:cubicBezTo>
                  <a:cubicBezTo>
                    <a:pt x="125" y="41"/>
                    <a:pt x="114" y="66"/>
                    <a:pt x="109" y="81"/>
                  </a:cubicBezTo>
                  <a:cubicBezTo>
                    <a:pt x="107" y="84"/>
                    <a:pt x="106" y="87"/>
                    <a:pt x="106" y="91"/>
                  </a:cubicBezTo>
                  <a:cubicBezTo>
                    <a:pt x="106" y="104"/>
                    <a:pt x="119" y="113"/>
                    <a:pt x="133" y="113"/>
                  </a:cubicBezTo>
                  <a:cubicBezTo>
                    <a:pt x="160" y="113"/>
                    <a:pt x="173" y="81"/>
                    <a:pt x="173" y="74"/>
                  </a:cubicBezTo>
                  <a:cubicBezTo>
                    <a:pt x="173" y="71"/>
                    <a:pt x="169" y="71"/>
                    <a:pt x="168" y="71"/>
                  </a:cubicBezTo>
                  <a:cubicBezTo>
                    <a:pt x="164" y="71"/>
                    <a:pt x="164" y="72"/>
                    <a:pt x="162" y="77"/>
                  </a:cubicBezTo>
                  <a:cubicBezTo>
                    <a:pt x="158" y="91"/>
                    <a:pt x="146" y="104"/>
                    <a:pt x="134" y="104"/>
                  </a:cubicBezTo>
                  <a:cubicBezTo>
                    <a:pt x="128" y="104"/>
                    <a:pt x="127" y="100"/>
                    <a:pt x="127" y="95"/>
                  </a:cubicBezTo>
                  <a:cubicBezTo>
                    <a:pt x="127" y="90"/>
                    <a:pt x="128" y="87"/>
                    <a:pt x="130" y="82"/>
                  </a:cubicBezTo>
                  <a:cubicBezTo>
                    <a:pt x="134" y="72"/>
                    <a:pt x="146" y="44"/>
                    <a:pt x="146" y="30"/>
                  </a:cubicBezTo>
                  <a:cubicBezTo>
                    <a:pt x="146" y="11"/>
                    <a:pt x="132" y="0"/>
                    <a:pt x="109" y="0"/>
                  </a:cubicBezTo>
                  <a:cubicBezTo>
                    <a:pt x="86" y="0"/>
                    <a:pt x="71" y="14"/>
                    <a:pt x="62" y="25"/>
                  </a:cubicBezTo>
                  <a:cubicBezTo>
                    <a:pt x="61" y="5"/>
                    <a:pt x="41" y="0"/>
                    <a:pt x="32" y="0"/>
                  </a:cubicBezTo>
                  <a:cubicBezTo>
                    <a:pt x="7" y="0"/>
                    <a:pt x="0" y="38"/>
                    <a:pt x="0" y="39"/>
                  </a:cubicBezTo>
                  <a:cubicBezTo>
                    <a:pt x="0" y="42"/>
                    <a:pt x="4" y="42"/>
                    <a:pt x="5" y="42"/>
                  </a:cubicBezTo>
                  <a:cubicBezTo>
                    <a:pt x="9" y="42"/>
                    <a:pt x="10" y="41"/>
                    <a:pt x="11" y="38"/>
                  </a:cubicBezTo>
                  <a:cubicBezTo>
                    <a:pt x="14" y="23"/>
                    <a:pt x="20" y="9"/>
                    <a:pt x="30" y="9"/>
                  </a:cubicBezTo>
                  <a:cubicBezTo>
                    <a:pt x="39" y="9"/>
                    <a:pt x="41" y="17"/>
                    <a:pt x="41" y="22"/>
                  </a:cubicBezTo>
                  <a:cubicBezTo>
                    <a:pt x="41" y="25"/>
                    <a:pt x="38" y="35"/>
                    <a:pt x="37" y="41"/>
                  </a:cubicBezTo>
                  <a:cubicBezTo>
                    <a:pt x="35" y="48"/>
                    <a:pt x="32" y="58"/>
                    <a:pt x="31" y="64"/>
                  </a:cubicBezTo>
                  <a:lnTo>
                    <a:pt x="25" y="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51">
              <a:extLst>
                <a:ext uri="{FF2B5EF4-FFF2-40B4-BE49-F238E27FC236}">
                  <a16:creationId xmlns:a16="http://schemas.microsoft.com/office/drawing/2014/main" id="{19677C2B-538B-4943-A2BB-AC4D606BF0E8}"/>
                </a:ext>
              </a:extLst>
            </p:cNvPr>
            <p:cNvSpPr>
              <a:spLocks/>
            </p:cNvSpPr>
            <p:nvPr>
              <p:custDataLst>
                <p:tags r:id="rId53"/>
              </p:custDataLst>
            </p:nvPr>
          </p:nvSpPr>
          <p:spPr bwMode="auto">
            <a:xfrm>
              <a:off x="5345113" y="2794000"/>
              <a:ext cx="190500" cy="169863"/>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8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8"/>
                    <a:pt x="25" y="210"/>
                    <a:pt x="25" y="212"/>
                  </a:cubicBezTo>
                  <a:cubicBezTo>
                    <a:pt x="25" y="221"/>
                    <a:pt x="32" y="226"/>
                    <a:pt x="40" y="226"/>
                  </a:cubicBezTo>
                  <a:cubicBezTo>
                    <a:pt x="46" y="226"/>
                    <a:pt x="55" y="222"/>
                    <a:pt x="58" y="212"/>
                  </a:cubicBezTo>
                  <a:cubicBezTo>
                    <a:pt x="59" y="211"/>
                    <a:pt x="65" y="187"/>
                    <a:pt x="68" y="175"/>
                  </a:cubicBezTo>
                  <a:lnTo>
                    <a:pt x="79" y="130"/>
                  </a:lnTo>
                  <a:cubicBezTo>
                    <a:pt x="82" y="119"/>
                    <a:pt x="85" y="108"/>
                    <a:pt x="87" y="97"/>
                  </a:cubicBezTo>
                  <a:cubicBezTo>
                    <a:pt x="89" y="88"/>
                    <a:pt x="93" y="74"/>
                    <a:pt x="94" y="72"/>
                  </a:cubicBezTo>
                  <a:cubicBezTo>
                    <a:pt x="101" y="56"/>
                    <a:pt x="128" y="11"/>
                    <a:pt x="175" y="11"/>
                  </a:cubicBezTo>
                  <a:cubicBezTo>
                    <a:pt x="197" y="11"/>
                    <a:pt x="202" y="29"/>
                    <a:pt x="202" y="46"/>
                  </a:cubicBezTo>
                  <a:cubicBezTo>
                    <a:pt x="202" y="77"/>
                    <a:pt x="177" y="141"/>
                    <a:pt x="169" y="162"/>
                  </a:cubicBezTo>
                  <a:cubicBezTo>
                    <a:pt x="165" y="173"/>
                    <a:pt x="164" y="179"/>
                    <a:pt x="164" y="185"/>
                  </a:cubicBezTo>
                  <a:cubicBezTo>
                    <a:pt x="164" y="208"/>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8"/>
                  </a:cubicBezTo>
                  <a:cubicBezTo>
                    <a:pt x="194" y="186"/>
                    <a:pt x="199" y="174"/>
                    <a:pt x="203" y="163"/>
                  </a:cubicBezTo>
                  <a:cubicBezTo>
                    <a:pt x="213" y="137"/>
                    <a:pt x="234" y="82"/>
                    <a:pt x="234" y="53"/>
                  </a:cubicBezTo>
                  <a:cubicBezTo>
                    <a:pt x="234" y="20"/>
                    <a:pt x="212" y="0"/>
                    <a:pt x="176" y="0"/>
                  </a:cubicBezTo>
                  <a:cubicBezTo>
                    <a:pt x="132" y="0"/>
                    <a:pt x="107" y="32"/>
                    <a:pt x="99" y="43"/>
                  </a:cubicBezTo>
                  <a:cubicBezTo>
                    <a:pt x="96" y="15"/>
                    <a:pt x="76" y="0"/>
                    <a:pt x="53" y="0"/>
                  </a:cubicBezTo>
                  <a:cubicBezTo>
                    <a:pt x="30" y="0"/>
                    <a:pt x="20" y="19"/>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7"/>
                    <a:pt x="67" y="34"/>
                  </a:cubicBezTo>
                  <a:cubicBezTo>
                    <a:pt x="67" y="44"/>
                    <a:pt x="65" y="50"/>
                    <a:pt x="59" y="76"/>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Rectangle 52">
              <a:extLst>
                <a:ext uri="{FF2B5EF4-FFF2-40B4-BE49-F238E27FC236}">
                  <a16:creationId xmlns:a16="http://schemas.microsoft.com/office/drawing/2014/main" id="{04AD4D56-A539-49D8-910B-DA57C8C964AA}"/>
                </a:ext>
              </a:extLst>
            </p:cNvPr>
            <p:cNvSpPr>
              <a:spLocks noChangeArrowheads="1"/>
            </p:cNvSpPr>
            <p:nvPr>
              <p:custDataLst>
                <p:tags r:id="rId54"/>
              </p:custDataLst>
            </p:nvPr>
          </p:nvSpPr>
          <p:spPr bwMode="auto">
            <a:xfrm>
              <a:off x="5035550" y="3109913"/>
              <a:ext cx="80962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53">
              <a:extLst>
                <a:ext uri="{FF2B5EF4-FFF2-40B4-BE49-F238E27FC236}">
                  <a16:creationId xmlns:a16="http://schemas.microsoft.com/office/drawing/2014/main" id="{25B94069-DBB5-493B-BFBF-B93E862CA868}"/>
                </a:ext>
              </a:extLst>
            </p:cNvPr>
            <p:cNvSpPr>
              <a:spLocks/>
            </p:cNvSpPr>
            <p:nvPr>
              <p:custDataLst>
                <p:tags r:id="rId55"/>
              </p:custDataLst>
            </p:nvPr>
          </p:nvSpPr>
          <p:spPr bwMode="auto">
            <a:xfrm>
              <a:off x="5053013" y="3217863"/>
              <a:ext cx="139700" cy="247650"/>
            </a:xfrm>
            <a:custGeom>
              <a:avLst/>
              <a:gdLst>
                <a:gd name="T0" fmla="*/ 38 w 199"/>
                <a:gd name="T1" fmla="*/ 294 h 332"/>
                <a:gd name="T2" fmla="*/ 91 w 199"/>
                <a:gd name="T3" fmla="*/ 242 h 332"/>
                <a:gd name="T4" fmla="*/ 199 w 199"/>
                <a:gd name="T5" fmla="*/ 97 h 332"/>
                <a:gd name="T6" fmla="*/ 93 w 199"/>
                <a:gd name="T7" fmla="*/ 0 h 332"/>
                <a:gd name="T8" fmla="*/ 0 w 199"/>
                <a:gd name="T9" fmla="*/ 90 h 332"/>
                <a:gd name="T10" fmla="*/ 26 w 199"/>
                <a:gd name="T11" fmla="*/ 118 h 332"/>
                <a:gd name="T12" fmla="*/ 52 w 199"/>
                <a:gd name="T13" fmla="*/ 92 h 332"/>
                <a:gd name="T14" fmla="*/ 26 w 199"/>
                <a:gd name="T15" fmla="*/ 66 h 332"/>
                <a:gd name="T16" fmla="*/ 19 w 199"/>
                <a:gd name="T17" fmla="*/ 66 h 332"/>
                <a:gd name="T18" fmla="*/ 87 w 199"/>
                <a:gd name="T19" fmla="*/ 15 h 332"/>
                <a:gd name="T20" fmla="*/ 153 w 199"/>
                <a:gd name="T21" fmla="*/ 97 h 332"/>
                <a:gd name="T22" fmla="*/ 101 w 199"/>
                <a:gd name="T23" fmla="*/ 207 h 332"/>
                <a:gd name="T24" fmla="*/ 5 w 199"/>
                <a:gd name="T25" fmla="*/ 313 h 332"/>
                <a:gd name="T26" fmla="*/ 0 w 199"/>
                <a:gd name="T27" fmla="*/ 332 h 332"/>
                <a:gd name="T28" fmla="*/ 185 w 199"/>
                <a:gd name="T29" fmla="*/ 332 h 332"/>
                <a:gd name="T30" fmla="*/ 199 w 199"/>
                <a:gd name="T31" fmla="*/ 245 h 332"/>
                <a:gd name="T32" fmla="*/ 186 w 199"/>
                <a:gd name="T33" fmla="*/ 245 h 332"/>
                <a:gd name="T34" fmla="*/ 175 w 199"/>
                <a:gd name="T35" fmla="*/ 290 h 332"/>
                <a:gd name="T36" fmla="*/ 128 w 199"/>
                <a:gd name="T37" fmla="*/ 294 h 332"/>
                <a:gd name="T38" fmla="*/ 38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8" y="294"/>
                  </a:moveTo>
                  <a:lnTo>
                    <a:pt x="91" y="242"/>
                  </a:lnTo>
                  <a:cubicBezTo>
                    <a:pt x="169" y="173"/>
                    <a:pt x="199" y="146"/>
                    <a:pt x="199" y="97"/>
                  </a:cubicBezTo>
                  <a:cubicBezTo>
                    <a:pt x="199" y="40"/>
                    <a:pt x="154" y="0"/>
                    <a:pt x="93" y="0"/>
                  </a:cubicBezTo>
                  <a:cubicBezTo>
                    <a:pt x="37" y="0"/>
                    <a:pt x="0" y="46"/>
                    <a:pt x="0" y="90"/>
                  </a:cubicBezTo>
                  <a:cubicBezTo>
                    <a:pt x="0" y="118"/>
                    <a:pt x="25" y="118"/>
                    <a:pt x="26" y="118"/>
                  </a:cubicBezTo>
                  <a:cubicBezTo>
                    <a:pt x="35" y="118"/>
                    <a:pt x="52" y="112"/>
                    <a:pt x="52" y="92"/>
                  </a:cubicBezTo>
                  <a:cubicBezTo>
                    <a:pt x="52" y="79"/>
                    <a:pt x="43" y="66"/>
                    <a:pt x="26" y="66"/>
                  </a:cubicBezTo>
                  <a:cubicBezTo>
                    <a:pt x="22" y="66"/>
                    <a:pt x="21" y="66"/>
                    <a:pt x="19" y="66"/>
                  </a:cubicBezTo>
                  <a:cubicBezTo>
                    <a:pt x="31" y="34"/>
                    <a:pt x="58" y="15"/>
                    <a:pt x="87" y="15"/>
                  </a:cubicBezTo>
                  <a:cubicBezTo>
                    <a:pt x="132" y="15"/>
                    <a:pt x="153" y="56"/>
                    <a:pt x="153" y="97"/>
                  </a:cubicBezTo>
                  <a:cubicBezTo>
                    <a:pt x="153" y="136"/>
                    <a:pt x="129" y="176"/>
                    <a:pt x="101" y="207"/>
                  </a:cubicBezTo>
                  <a:lnTo>
                    <a:pt x="5" y="313"/>
                  </a:lnTo>
                  <a:cubicBezTo>
                    <a:pt x="0" y="319"/>
                    <a:pt x="0" y="320"/>
                    <a:pt x="0" y="332"/>
                  </a:cubicBezTo>
                  <a:lnTo>
                    <a:pt x="185" y="332"/>
                  </a:lnTo>
                  <a:lnTo>
                    <a:pt x="199" y="245"/>
                  </a:lnTo>
                  <a:lnTo>
                    <a:pt x="186" y="245"/>
                  </a:lnTo>
                  <a:cubicBezTo>
                    <a:pt x="184" y="260"/>
                    <a:pt x="180" y="282"/>
                    <a:pt x="175" y="290"/>
                  </a:cubicBezTo>
                  <a:cubicBezTo>
                    <a:pt x="172" y="294"/>
                    <a:pt x="139" y="294"/>
                    <a:pt x="128" y="294"/>
                  </a:cubicBezTo>
                  <a:lnTo>
                    <a:pt x="38"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54">
              <a:extLst>
                <a:ext uri="{FF2B5EF4-FFF2-40B4-BE49-F238E27FC236}">
                  <a16:creationId xmlns:a16="http://schemas.microsoft.com/office/drawing/2014/main" id="{88CDFA45-5BEF-41DB-8565-0BD94057640B}"/>
                </a:ext>
              </a:extLst>
            </p:cNvPr>
            <p:cNvSpPr>
              <a:spLocks/>
            </p:cNvSpPr>
            <p:nvPr>
              <p:custDataLst>
                <p:tags r:id="rId56"/>
              </p:custDataLst>
            </p:nvPr>
          </p:nvSpPr>
          <p:spPr bwMode="auto">
            <a:xfrm>
              <a:off x="5316538" y="3363913"/>
              <a:ext cx="212725"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55">
              <a:extLst>
                <a:ext uri="{FF2B5EF4-FFF2-40B4-BE49-F238E27FC236}">
                  <a16:creationId xmlns:a16="http://schemas.microsoft.com/office/drawing/2014/main" id="{B7B61692-65E3-4A88-9619-88E25F43E020}"/>
                </a:ext>
              </a:extLst>
            </p:cNvPr>
            <p:cNvSpPr>
              <a:spLocks/>
            </p:cNvSpPr>
            <p:nvPr>
              <p:custDataLst>
                <p:tags r:id="rId57"/>
              </p:custDataLst>
            </p:nvPr>
          </p:nvSpPr>
          <p:spPr bwMode="auto">
            <a:xfrm>
              <a:off x="5645150" y="3300413"/>
              <a:ext cx="188913" cy="168275"/>
            </a:xfrm>
            <a:custGeom>
              <a:avLst/>
              <a:gdLst>
                <a:gd name="T0" fmla="*/ 30 w 271"/>
                <a:gd name="T1" fmla="*/ 191 h 225"/>
                <a:gd name="T2" fmla="*/ 25 w 271"/>
                <a:gd name="T3" fmla="*/ 212 h 225"/>
                <a:gd name="T4" fmla="*/ 40 w 271"/>
                <a:gd name="T5" fmla="*/ 225 h 225"/>
                <a:gd name="T6" fmla="*/ 58 w 271"/>
                <a:gd name="T7" fmla="*/ 211 h 225"/>
                <a:gd name="T8" fmla="*/ 68 w 271"/>
                <a:gd name="T9" fmla="*/ 175 h 225"/>
                <a:gd name="T10" fmla="*/ 79 w 271"/>
                <a:gd name="T11" fmla="*/ 130 h 225"/>
                <a:gd name="T12" fmla="*/ 87 w 271"/>
                <a:gd name="T13" fmla="*/ 96 h 225"/>
                <a:gd name="T14" fmla="*/ 94 w 271"/>
                <a:gd name="T15" fmla="*/ 71 h 225"/>
                <a:gd name="T16" fmla="*/ 175 w 271"/>
                <a:gd name="T17" fmla="*/ 11 h 225"/>
                <a:gd name="T18" fmla="*/ 202 w 271"/>
                <a:gd name="T19" fmla="*/ 45 h 225"/>
                <a:gd name="T20" fmla="*/ 169 w 271"/>
                <a:gd name="T21" fmla="*/ 162 h 225"/>
                <a:gd name="T22" fmla="*/ 164 w 271"/>
                <a:gd name="T23" fmla="*/ 185 h 225"/>
                <a:gd name="T24" fmla="*/ 205 w 271"/>
                <a:gd name="T25" fmla="*/ 225 h 225"/>
                <a:gd name="T26" fmla="*/ 271 w 271"/>
                <a:gd name="T27" fmla="*/ 149 h 225"/>
                <a:gd name="T28" fmla="*/ 265 w 271"/>
                <a:gd name="T29" fmla="*/ 144 h 225"/>
                <a:gd name="T30" fmla="*/ 257 w 271"/>
                <a:gd name="T31" fmla="*/ 153 h 225"/>
                <a:gd name="T32" fmla="*/ 206 w 271"/>
                <a:gd name="T33" fmla="*/ 214 h 225"/>
                <a:gd name="T34" fmla="*/ 194 w 271"/>
                <a:gd name="T35" fmla="*/ 198 h 225"/>
                <a:gd name="T36" fmla="*/ 203 w 271"/>
                <a:gd name="T37" fmla="*/ 163 h 225"/>
                <a:gd name="T38" fmla="*/ 234 w 271"/>
                <a:gd name="T39" fmla="*/ 53 h 225"/>
                <a:gd name="T40" fmla="*/ 176 w 271"/>
                <a:gd name="T41" fmla="*/ 0 h 225"/>
                <a:gd name="T42" fmla="*/ 99 w 271"/>
                <a:gd name="T43" fmla="*/ 43 h 225"/>
                <a:gd name="T44" fmla="*/ 53 w 271"/>
                <a:gd name="T45" fmla="*/ 0 h 225"/>
                <a:gd name="T46" fmla="*/ 15 w 271"/>
                <a:gd name="T47" fmla="*/ 28 h 225"/>
                <a:gd name="T48" fmla="*/ 0 w 271"/>
                <a:gd name="T49" fmla="*/ 76 h 225"/>
                <a:gd name="T50" fmla="*/ 6 w 271"/>
                <a:gd name="T51" fmla="*/ 81 h 225"/>
                <a:gd name="T52" fmla="*/ 15 w 271"/>
                <a:gd name="T53" fmla="*/ 70 h 225"/>
                <a:gd name="T54" fmla="*/ 51 w 271"/>
                <a:gd name="T55" fmla="*/ 11 h 225"/>
                <a:gd name="T56" fmla="*/ 67 w 271"/>
                <a:gd name="T57" fmla="*/ 33 h 225"/>
                <a:gd name="T58" fmla="*/ 59 w 271"/>
                <a:gd name="T59" fmla="*/ 75 h 225"/>
                <a:gd name="T60" fmla="*/ 30 w 271"/>
                <a:gd name="T61" fmla="*/ 19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5">
                  <a:moveTo>
                    <a:pt x="30" y="191"/>
                  </a:moveTo>
                  <a:cubicBezTo>
                    <a:pt x="28" y="198"/>
                    <a:pt x="25" y="209"/>
                    <a:pt x="25" y="212"/>
                  </a:cubicBezTo>
                  <a:cubicBezTo>
                    <a:pt x="25" y="221"/>
                    <a:pt x="32" y="225"/>
                    <a:pt x="40" y="225"/>
                  </a:cubicBezTo>
                  <a:cubicBezTo>
                    <a:pt x="46" y="225"/>
                    <a:pt x="55" y="221"/>
                    <a:pt x="58" y="211"/>
                  </a:cubicBezTo>
                  <a:cubicBezTo>
                    <a:pt x="59" y="210"/>
                    <a:pt x="65" y="187"/>
                    <a:pt x="68" y="175"/>
                  </a:cubicBezTo>
                  <a:lnTo>
                    <a:pt x="79" y="130"/>
                  </a:lnTo>
                  <a:cubicBezTo>
                    <a:pt x="82" y="119"/>
                    <a:pt x="85" y="108"/>
                    <a:pt x="87" y="96"/>
                  </a:cubicBezTo>
                  <a:cubicBezTo>
                    <a:pt x="89" y="88"/>
                    <a:pt x="93" y="73"/>
                    <a:pt x="94" y="71"/>
                  </a:cubicBezTo>
                  <a:cubicBezTo>
                    <a:pt x="101" y="56"/>
                    <a:pt x="128" y="11"/>
                    <a:pt x="175" y="11"/>
                  </a:cubicBezTo>
                  <a:cubicBezTo>
                    <a:pt x="197" y="11"/>
                    <a:pt x="202" y="29"/>
                    <a:pt x="202" y="45"/>
                  </a:cubicBezTo>
                  <a:cubicBezTo>
                    <a:pt x="202" y="76"/>
                    <a:pt x="177" y="140"/>
                    <a:pt x="169" y="162"/>
                  </a:cubicBezTo>
                  <a:cubicBezTo>
                    <a:pt x="165" y="173"/>
                    <a:pt x="164" y="179"/>
                    <a:pt x="164" y="185"/>
                  </a:cubicBezTo>
                  <a:cubicBezTo>
                    <a:pt x="164" y="208"/>
                    <a:pt x="182" y="225"/>
                    <a:pt x="205" y="225"/>
                  </a:cubicBezTo>
                  <a:cubicBezTo>
                    <a:pt x="252" y="225"/>
                    <a:pt x="271" y="153"/>
                    <a:pt x="271" y="149"/>
                  </a:cubicBezTo>
                  <a:cubicBezTo>
                    <a:pt x="271" y="144"/>
                    <a:pt x="266" y="144"/>
                    <a:pt x="265" y="144"/>
                  </a:cubicBezTo>
                  <a:cubicBezTo>
                    <a:pt x="260" y="144"/>
                    <a:pt x="260" y="145"/>
                    <a:pt x="257" y="153"/>
                  </a:cubicBezTo>
                  <a:cubicBezTo>
                    <a:pt x="247" y="187"/>
                    <a:pt x="231" y="214"/>
                    <a:pt x="206" y="214"/>
                  </a:cubicBezTo>
                  <a:cubicBezTo>
                    <a:pt x="198" y="214"/>
                    <a:pt x="194" y="209"/>
                    <a:pt x="194" y="198"/>
                  </a:cubicBezTo>
                  <a:cubicBezTo>
                    <a:pt x="194" y="186"/>
                    <a:pt x="199" y="174"/>
                    <a:pt x="203" y="163"/>
                  </a:cubicBezTo>
                  <a:cubicBezTo>
                    <a:pt x="213" y="136"/>
                    <a:pt x="234" y="81"/>
                    <a:pt x="234" y="53"/>
                  </a:cubicBezTo>
                  <a:cubicBezTo>
                    <a:pt x="234" y="20"/>
                    <a:pt x="212" y="0"/>
                    <a:pt x="176" y="0"/>
                  </a:cubicBezTo>
                  <a:cubicBezTo>
                    <a:pt x="132" y="0"/>
                    <a:pt x="107" y="31"/>
                    <a:pt x="99" y="43"/>
                  </a:cubicBezTo>
                  <a:cubicBezTo>
                    <a:pt x="96" y="15"/>
                    <a:pt x="76" y="0"/>
                    <a:pt x="53" y="0"/>
                  </a:cubicBezTo>
                  <a:cubicBezTo>
                    <a:pt x="30" y="0"/>
                    <a:pt x="20" y="19"/>
                    <a:pt x="15" y="28"/>
                  </a:cubicBezTo>
                  <a:cubicBezTo>
                    <a:pt x="7" y="45"/>
                    <a:pt x="0" y="74"/>
                    <a:pt x="0" y="76"/>
                  </a:cubicBezTo>
                  <a:cubicBezTo>
                    <a:pt x="0" y="81"/>
                    <a:pt x="5" y="81"/>
                    <a:pt x="6" y="81"/>
                  </a:cubicBezTo>
                  <a:cubicBezTo>
                    <a:pt x="11" y="81"/>
                    <a:pt x="12" y="81"/>
                    <a:pt x="15" y="70"/>
                  </a:cubicBezTo>
                  <a:cubicBezTo>
                    <a:pt x="23" y="34"/>
                    <a:pt x="33" y="11"/>
                    <a:pt x="51" y="11"/>
                  </a:cubicBezTo>
                  <a:cubicBezTo>
                    <a:pt x="61" y="11"/>
                    <a:pt x="67" y="17"/>
                    <a:pt x="67" y="33"/>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56">
              <a:extLst>
                <a:ext uri="{FF2B5EF4-FFF2-40B4-BE49-F238E27FC236}">
                  <a16:creationId xmlns:a16="http://schemas.microsoft.com/office/drawing/2014/main" id="{A00BB94B-B3D6-4382-80F3-4B24FEB98DB5}"/>
                </a:ext>
              </a:extLst>
            </p:cNvPr>
            <p:cNvSpPr>
              <a:spLocks noEditPoints="1"/>
            </p:cNvSpPr>
            <p:nvPr>
              <p:custDataLst>
                <p:tags r:id="rId58"/>
              </p:custDataLst>
            </p:nvPr>
          </p:nvSpPr>
          <p:spPr bwMode="auto">
            <a:xfrm>
              <a:off x="5900738" y="3046413"/>
              <a:ext cx="158750" cy="168275"/>
            </a:xfrm>
            <a:custGeom>
              <a:avLst/>
              <a:gdLst>
                <a:gd name="T0" fmla="*/ 166 w 228"/>
                <a:gd name="T1" fmla="*/ 32 h 226"/>
                <a:gd name="T2" fmla="*/ 120 w 228"/>
                <a:gd name="T3" fmla="*/ 0 h 226"/>
                <a:gd name="T4" fmla="*/ 0 w 228"/>
                <a:gd name="T5" fmla="*/ 146 h 226"/>
                <a:gd name="T6" fmla="*/ 66 w 228"/>
                <a:gd name="T7" fmla="*/ 226 h 226"/>
                <a:gd name="T8" fmla="*/ 131 w 228"/>
                <a:gd name="T9" fmla="*/ 188 h 226"/>
                <a:gd name="T10" fmla="*/ 176 w 228"/>
                <a:gd name="T11" fmla="*/ 226 h 226"/>
                <a:gd name="T12" fmla="*/ 213 w 228"/>
                <a:gd name="T13" fmla="*/ 198 h 226"/>
                <a:gd name="T14" fmla="*/ 228 w 228"/>
                <a:gd name="T15" fmla="*/ 149 h 226"/>
                <a:gd name="T16" fmla="*/ 222 w 228"/>
                <a:gd name="T17" fmla="*/ 144 h 226"/>
                <a:gd name="T18" fmla="*/ 215 w 228"/>
                <a:gd name="T19" fmla="*/ 153 h 226"/>
                <a:gd name="T20" fmla="*/ 177 w 228"/>
                <a:gd name="T21" fmla="*/ 215 h 226"/>
                <a:gd name="T22" fmla="*/ 162 w 228"/>
                <a:gd name="T23" fmla="*/ 192 h 226"/>
                <a:gd name="T24" fmla="*/ 169 w 228"/>
                <a:gd name="T25" fmla="*/ 155 h 226"/>
                <a:gd name="T26" fmla="*/ 180 w 228"/>
                <a:gd name="T27" fmla="*/ 110 h 226"/>
                <a:gd name="T28" fmla="*/ 198 w 228"/>
                <a:gd name="T29" fmla="*/ 40 h 226"/>
                <a:gd name="T30" fmla="*/ 201 w 228"/>
                <a:gd name="T31" fmla="*/ 23 h 226"/>
                <a:gd name="T32" fmla="*/ 187 w 228"/>
                <a:gd name="T33" fmla="*/ 10 h 226"/>
                <a:gd name="T34" fmla="*/ 166 w 228"/>
                <a:gd name="T35" fmla="*/ 32 h 226"/>
                <a:gd name="T36" fmla="*/ 133 w 228"/>
                <a:gd name="T37" fmla="*/ 161 h 226"/>
                <a:gd name="T38" fmla="*/ 123 w 228"/>
                <a:gd name="T39" fmla="*/ 179 h 226"/>
                <a:gd name="T40" fmla="*/ 67 w 228"/>
                <a:gd name="T41" fmla="*/ 215 h 226"/>
                <a:gd name="T42" fmla="*/ 35 w 228"/>
                <a:gd name="T43" fmla="*/ 168 h 226"/>
                <a:gd name="T44" fmla="*/ 63 w 228"/>
                <a:gd name="T45" fmla="*/ 59 h 226"/>
                <a:gd name="T46" fmla="*/ 120 w 228"/>
                <a:gd name="T47" fmla="*/ 11 h 226"/>
                <a:gd name="T48" fmla="*/ 160 w 228"/>
                <a:gd name="T49" fmla="*/ 55 h 226"/>
                <a:gd name="T50" fmla="*/ 158 w 228"/>
                <a:gd name="T51" fmla="*/ 63 h 226"/>
                <a:gd name="T52" fmla="*/ 133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3"/>
                    <a:pt x="142" y="0"/>
                    <a:pt x="120" y="0"/>
                  </a:cubicBezTo>
                  <a:cubicBezTo>
                    <a:pt x="62" y="0"/>
                    <a:pt x="0" y="73"/>
                    <a:pt x="0" y="146"/>
                  </a:cubicBezTo>
                  <a:cubicBezTo>
                    <a:pt x="0" y="193"/>
                    <a:pt x="27" y="226"/>
                    <a:pt x="66" y="226"/>
                  </a:cubicBezTo>
                  <a:cubicBezTo>
                    <a:pt x="76" y="226"/>
                    <a:pt x="101" y="224"/>
                    <a:pt x="131" y="188"/>
                  </a:cubicBezTo>
                  <a:cubicBezTo>
                    <a:pt x="135" y="209"/>
                    <a:pt x="152" y="226"/>
                    <a:pt x="176" y="226"/>
                  </a:cubicBezTo>
                  <a:cubicBezTo>
                    <a:pt x="194" y="226"/>
                    <a:pt x="205" y="214"/>
                    <a:pt x="213" y="198"/>
                  </a:cubicBezTo>
                  <a:cubicBezTo>
                    <a:pt x="222" y="180"/>
                    <a:pt x="228" y="150"/>
                    <a:pt x="228" y="149"/>
                  </a:cubicBezTo>
                  <a:cubicBezTo>
                    <a:pt x="228" y="144"/>
                    <a:pt x="224" y="144"/>
                    <a:pt x="222" y="144"/>
                  </a:cubicBezTo>
                  <a:cubicBezTo>
                    <a:pt x="217" y="144"/>
                    <a:pt x="217" y="146"/>
                    <a:pt x="215" y="153"/>
                  </a:cubicBezTo>
                  <a:cubicBezTo>
                    <a:pt x="207" y="185"/>
                    <a:pt x="198" y="215"/>
                    <a:pt x="177" y="215"/>
                  </a:cubicBezTo>
                  <a:cubicBezTo>
                    <a:pt x="164" y="215"/>
                    <a:pt x="162" y="202"/>
                    <a:pt x="162" y="192"/>
                  </a:cubicBezTo>
                  <a:cubicBezTo>
                    <a:pt x="162" y="181"/>
                    <a:pt x="163" y="177"/>
                    <a:pt x="169" y="155"/>
                  </a:cubicBezTo>
                  <a:cubicBezTo>
                    <a:pt x="174" y="134"/>
                    <a:pt x="175" y="129"/>
                    <a:pt x="180" y="110"/>
                  </a:cubicBezTo>
                  <a:lnTo>
                    <a:pt x="198" y="40"/>
                  </a:lnTo>
                  <a:cubicBezTo>
                    <a:pt x="201" y="26"/>
                    <a:pt x="201" y="25"/>
                    <a:pt x="201" y="23"/>
                  </a:cubicBezTo>
                  <a:cubicBezTo>
                    <a:pt x="201" y="15"/>
                    <a:pt x="195" y="10"/>
                    <a:pt x="187" y="10"/>
                  </a:cubicBezTo>
                  <a:cubicBezTo>
                    <a:pt x="175" y="10"/>
                    <a:pt x="167" y="21"/>
                    <a:pt x="166" y="32"/>
                  </a:cubicBezTo>
                  <a:close/>
                  <a:moveTo>
                    <a:pt x="133" y="161"/>
                  </a:moveTo>
                  <a:cubicBezTo>
                    <a:pt x="131" y="170"/>
                    <a:pt x="131" y="171"/>
                    <a:pt x="123" y="179"/>
                  </a:cubicBezTo>
                  <a:cubicBezTo>
                    <a:pt x="101" y="207"/>
                    <a:pt x="81" y="215"/>
                    <a:pt x="67" y="215"/>
                  </a:cubicBezTo>
                  <a:cubicBezTo>
                    <a:pt x="42" y="215"/>
                    <a:pt x="35" y="187"/>
                    <a:pt x="35" y="168"/>
                  </a:cubicBezTo>
                  <a:cubicBezTo>
                    <a:pt x="35" y="143"/>
                    <a:pt x="51" y="82"/>
                    <a:pt x="63" y="59"/>
                  </a:cubicBezTo>
                  <a:cubicBezTo>
                    <a:pt x="78" y="29"/>
                    <a:pt x="100" y="11"/>
                    <a:pt x="120" y="11"/>
                  </a:cubicBezTo>
                  <a:cubicBezTo>
                    <a:pt x="153" y="11"/>
                    <a:pt x="160" y="52"/>
                    <a:pt x="160" y="55"/>
                  </a:cubicBezTo>
                  <a:cubicBezTo>
                    <a:pt x="160" y="58"/>
                    <a:pt x="159" y="61"/>
                    <a:pt x="158" y="63"/>
                  </a:cubicBezTo>
                  <a:lnTo>
                    <a:pt x="133"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57">
              <a:extLst>
                <a:ext uri="{FF2B5EF4-FFF2-40B4-BE49-F238E27FC236}">
                  <a16:creationId xmlns:a16="http://schemas.microsoft.com/office/drawing/2014/main" id="{96CBCCAF-E147-4163-9F39-4779FD5C0694}"/>
                </a:ext>
              </a:extLst>
            </p:cNvPr>
            <p:cNvSpPr>
              <a:spLocks/>
            </p:cNvSpPr>
            <p:nvPr>
              <p:custDataLst>
                <p:tags r:id="rId59"/>
              </p:custDataLst>
            </p:nvPr>
          </p:nvSpPr>
          <p:spPr bwMode="auto">
            <a:xfrm>
              <a:off x="6127750" y="2860675"/>
              <a:ext cx="120650" cy="82550"/>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6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8 w 174"/>
                <a:gd name="T31" fmla="*/ 94 h 112"/>
                <a:gd name="T32" fmla="*/ 131 w 174"/>
                <a:gd name="T33" fmla="*/ 81 h 112"/>
                <a:gd name="T34" fmla="*/ 147 w 174"/>
                <a:gd name="T35" fmla="*/ 29 h 112"/>
                <a:gd name="T36" fmla="*/ 110 w 174"/>
                <a:gd name="T37" fmla="*/ 0 h 112"/>
                <a:gd name="T38" fmla="*/ 63 w 174"/>
                <a:gd name="T39" fmla="*/ 24 h 112"/>
                <a:gd name="T40" fmla="*/ 32 w 174"/>
                <a:gd name="T41" fmla="*/ 0 h 112"/>
                <a:gd name="T42" fmla="*/ 0 w 174"/>
                <a:gd name="T43" fmla="*/ 38 h 112"/>
                <a:gd name="T44" fmla="*/ 6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6" y="15"/>
                    <a:pt x="126" y="26"/>
                  </a:cubicBezTo>
                  <a:cubicBezTo>
                    <a:pt x="126" y="40"/>
                    <a:pt x="115" y="66"/>
                    <a:pt x="109" y="80"/>
                  </a:cubicBezTo>
                  <a:cubicBezTo>
                    <a:pt x="108" y="83"/>
                    <a:pt x="107" y="86"/>
                    <a:pt x="107" y="90"/>
                  </a:cubicBezTo>
                  <a:cubicBezTo>
                    <a:pt x="107" y="103"/>
                    <a:pt x="119" y="112"/>
                    <a:pt x="134" y="112"/>
                  </a:cubicBezTo>
                  <a:cubicBezTo>
                    <a:pt x="161" y="112"/>
                    <a:pt x="174" y="80"/>
                    <a:pt x="174" y="74"/>
                  </a:cubicBezTo>
                  <a:cubicBezTo>
                    <a:pt x="174" y="70"/>
                    <a:pt x="170" y="70"/>
                    <a:pt x="169" y="70"/>
                  </a:cubicBezTo>
                  <a:cubicBezTo>
                    <a:pt x="165" y="70"/>
                    <a:pt x="165" y="71"/>
                    <a:pt x="163" y="76"/>
                  </a:cubicBezTo>
                  <a:cubicBezTo>
                    <a:pt x="158" y="91"/>
                    <a:pt x="147" y="104"/>
                    <a:pt x="135" y="104"/>
                  </a:cubicBezTo>
                  <a:cubicBezTo>
                    <a:pt x="129" y="104"/>
                    <a:pt x="128" y="100"/>
                    <a:pt x="128" y="94"/>
                  </a:cubicBezTo>
                  <a:cubicBezTo>
                    <a:pt x="128" y="89"/>
                    <a:pt x="129" y="87"/>
                    <a:pt x="131" y="81"/>
                  </a:cubicBezTo>
                  <a:cubicBezTo>
                    <a:pt x="135" y="71"/>
                    <a:pt x="147" y="43"/>
                    <a:pt x="147" y="29"/>
                  </a:cubicBezTo>
                  <a:cubicBezTo>
                    <a:pt x="147" y="11"/>
                    <a:pt x="133" y="0"/>
                    <a:pt x="110" y="0"/>
                  </a:cubicBezTo>
                  <a:cubicBezTo>
                    <a:pt x="87" y="0"/>
                    <a:pt x="72" y="13"/>
                    <a:pt x="63" y="24"/>
                  </a:cubicBezTo>
                  <a:cubicBezTo>
                    <a:pt x="62" y="4"/>
                    <a:pt x="42" y="0"/>
                    <a:pt x="32" y="0"/>
                  </a:cubicBezTo>
                  <a:cubicBezTo>
                    <a:pt x="8" y="0"/>
                    <a:pt x="0" y="38"/>
                    <a:pt x="0" y="38"/>
                  </a:cubicBezTo>
                  <a:cubicBezTo>
                    <a:pt x="0" y="42"/>
                    <a:pt x="4" y="42"/>
                    <a:pt x="6" y="42"/>
                  </a:cubicBezTo>
                  <a:cubicBezTo>
                    <a:pt x="10" y="42"/>
                    <a:pt x="10" y="40"/>
                    <a:pt x="11" y="37"/>
                  </a:cubicBezTo>
                  <a:cubicBezTo>
                    <a:pt x="15" y="23"/>
                    <a:pt x="21" y="8"/>
                    <a:pt x="31" y="8"/>
                  </a:cubicBezTo>
                  <a:cubicBezTo>
                    <a:pt x="40" y="8"/>
                    <a:pt x="41" y="16"/>
                    <a:pt x="41" y="21"/>
                  </a:cubicBezTo>
                  <a:cubicBezTo>
                    <a:pt x="41" y="25"/>
                    <a:pt x="39" y="34"/>
                    <a:pt x="37" y="41"/>
                  </a:cubicBezTo>
                  <a:cubicBezTo>
                    <a:pt x="36" y="47"/>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58">
              <a:extLst>
                <a:ext uri="{FF2B5EF4-FFF2-40B4-BE49-F238E27FC236}">
                  <a16:creationId xmlns:a16="http://schemas.microsoft.com/office/drawing/2014/main" id="{9D22B4E9-2281-4E3C-B983-63787CF3ECC7}"/>
                </a:ext>
              </a:extLst>
            </p:cNvPr>
            <p:cNvSpPr>
              <a:spLocks/>
            </p:cNvSpPr>
            <p:nvPr>
              <p:custDataLst>
                <p:tags r:id="rId60"/>
              </p:custDataLst>
            </p:nvPr>
          </p:nvSpPr>
          <p:spPr bwMode="auto">
            <a:xfrm>
              <a:off x="6281738" y="2817813"/>
              <a:ext cx="144463" cy="155575"/>
            </a:xfrm>
            <a:custGeom>
              <a:avLst/>
              <a:gdLst>
                <a:gd name="T0" fmla="*/ 111 w 207"/>
                <a:gd name="T1" fmla="*/ 110 h 207"/>
                <a:gd name="T2" fmla="*/ 197 w 207"/>
                <a:gd name="T3" fmla="*/ 110 h 207"/>
                <a:gd name="T4" fmla="*/ 207 w 207"/>
                <a:gd name="T5" fmla="*/ 103 h 207"/>
                <a:gd name="T6" fmla="*/ 197 w 207"/>
                <a:gd name="T7" fmla="*/ 96 h 207"/>
                <a:gd name="T8" fmla="*/ 111 w 207"/>
                <a:gd name="T9" fmla="*/ 96 h 207"/>
                <a:gd name="T10" fmla="*/ 111 w 207"/>
                <a:gd name="T11" fmla="*/ 10 h 207"/>
                <a:gd name="T12" fmla="*/ 104 w 207"/>
                <a:gd name="T13" fmla="*/ 0 h 207"/>
                <a:gd name="T14" fmla="*/ 97 w 207"/>
                <a:gd name="T15" fmla="*/ 10 h 207"/>
                <a:gd name="T16" fmla="*/ 97 w 207"/>
                <a:gd name="T17" fmla="*/ 96 h 207"/>
                <a:gd name="T18" fmla="*/ 10 w 207"/>
                <a:gd name="T19" fmla="*/ 96 h 207"/>
                <a:gd name="T20" fmla="*/ 0 w 207"/>
                <a:gd name="T21" fmla="*/ 103 h 207"/>
                <a:gd name="T22" fmla="*/ 10 w 207"/>
                <a:gd name="T23" fmla="*/ 110 h 207"/>
                <a:gd name="T24" fmla="*/ 97 w 207"/>
                <a:gd name="T25" fmla="*/ 110 h 207"/>
                <a:gd name="T26" fmla="*/ 97 w 207"/>
                <a:gd name="T27" fmla="*/ 197 h 207"/>
                <a:gd name="T28" fmla="*/ 104 w 207"/>
                <a:gd name="T29" fmla="*/ 207 h 207"/>
                <a:gd name="T30" fmla="*/ 111 w 207"/>
                <a:gd name="T31" fmla="*/ 197 h 207"/>
                <a:gd name="T32" fmla="*/ 111 w 207"/>
                <a:gd name="T33" fmla="*/ 1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207">
                  <a:moveTo>
                    <a:pt x="111" y="110"/>
                  </a:moveTo>
                  <a:lnTo>
                    <a:pt x="197" y="110"/>
                  </a:lnTo>
                  <a:cubicBezTo>
                    <a:pt x="201" y="110"/>
                    <a:pt x="207" y="110"/>
                    <a:pt x="207" y="103"/>
                  </a:cubicBezTo>
                  <a:cubicBezTo>
                    <a:pt x="207" y="96"/>
                    <a:pt x="201" y="96"/>
                    <a:pt x="197" y="96"/>
                  </a:cubicBezTo>
                  <a:lnTo>
                    <a:pt x="111" y="96"/>
                  </a:lnTo>
                  <a:lnTo>
                    <a:pt x="111" y="10"/>
                  </a:lnTo>
                  <a:cubicBezTo>
                    <a:pt x="111" y="7"/>
                    <a:pt x="111" y="0"/>
                    <a:pt x="104" y="0"/>
                  </a:cubicBezTo>
                  <a:cubicBezTo>
                    <a:pt x="97" y="0"/>
                    <a:pt x="97" y="7"/>
                    <a:pt x="97" y="10"/>
                  </a:cubicBezTo>
                  <a:lnTo>
                    <a:pt x="97" y="96"/>
                  </a:lnTo>
                  <a:lnTo>
                    <a:pt x="10" y="96"/>
                  </a:lnTo>
                  <a:cubicBezTo>
                    <a:pt x="7" y="96"/>
                    <a:pt x="0" y="96"/>
                    <a:pt x="0" y="103"/>
                  </a:cubicBezTo>
                  <a:cubicBezTo>
                    <a:pt x="0" y="110"/>
                    <a:pt x="7" y="110"/>
                    <a:pt x="10" y="110"/>
                  </a:cubicBezTo>
                  <a:lnTo>
                    <a:pt x="97" y="110"/>
                  </a:lnTo>
                  <a:lnTo>
                    <a:pt x="97" y="197"/>
                  </a:lnTo>
                  <a:cubicBezTo>
                    <a:pt x="97" y="200"/>
                    <a:pt x="97" y="207"/>
                    <a:pt x="104" y="207"/>
                  </a:cubicBezTo>
                  <a:cubicBezTo>
                    <a:pt x="111" y="207"/>
                    <a:pt x="111" y="200"/>
                    <a:pt x="111" y="197"/>
                  </a:cubicBezTo>
                  <a:lnTo>
                    <a:pt x="111" y="1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59">
              <a:extLst>
                <a:ext uri="{FF2B5EF4-FFF2-40B4-BE49-F238E27FC236}">
                  <a16:creationId xmlns:a16="http://schemas.microsoft.com/office/drawing/2014/main" id="{74B75245-E1A6-44F8-BCC0-60CEEC42A7A6}"/>
                </a:ext>
              </a:extLst>
            </p:cNvPr>
            <p:cNvSpPr>
              <a:spLocks/>
            </p:cNvSpPr>
            <p:nvPr>
              <p:custDataLst>
                <p:tags r:id="rId61"/>
              </p:custDataLst>
            </p:nvPr>
          </p:nvSpPr>
          <p:spPr bwMode="auto">
            <a:xfrm>
              <a:off x="6469063" y="2817813"/>
              <a:ext cx="71438" cy="123825"/>
            </a:xfrm>
            <a:custGeom>
              <a:avLst/>
              <a:gdLst>
                <a:gd name="T0" fmla="*/ 63 w 102"/>
                <a:gd name="T1" fmla="*/ 8 h 166"/>
                <a:gd name="T2" fmla="*/ 54 w 102"/>
                <a:gd name="T3" fmla="*/ 0 h 166"/>
                <a:gd name="T4" fmla="*/ 4 w 102"/>
                <a:gd name="T5" fmla="*/ 16 h 166"/>
                <a:gd name="T6" fmla="*/ 0 w 102"/>
                <a:gd name="T7" fmla="*/ 16 h 166"/>
                <a:gd name="T8" fmla="*/ 0 w 102"/>
                <a:gd name="T9" fmla="*/ 27 h 166"/>
                <a:gd name="T10" fmla="*/ 4 w 102"/>
                <a:gd name="T11" fmla="*/ 27 h 166"/>
                <a:gd name="T12" fmla="*/ 40 w 102"/>
                <a:gd name="T13" fmla="*/ 20 h 166"/>
                <a:gd name="T14" fmla="*/ 40 w 102"/>
                <a:gd name="T15" fmla="*/ 144 h 166"/>
                <a:gd name="T16" fmla="*/ 14 w 102"/>
                <a:gd name="T17" fmla="*/ 155 h 166"/>
                <a:gd name="T18" fmla="*/ 1 w 102"/>
                <a:gd name="T19" fmla="*/ 155 h 166"/>
                <a:gd name="T20" fmla="*/ 1 w 102"/>
                <a:gd name="T21" fmla="*/ 166 h 166"/>
                <a:gd name="T22" fmla="*/ 52 w 102"/>
                <a:gd name="T23" fmla="*/ 165 h 166"/>
                <a:gd name="T24" fmla="*/ 102 w 102"/>
                <a:gd name="T25" fmla="*/ 166 h 166"/>
                <a:gd name="T26" fmla="*/ 102 w 102"/>
                <a:gd name="T27" fmla="*/ 155 h 166"/>
                <a:gd name="T28" fmla="*/ 89 w 102"/>
                <a:gd name="T29" fmla="*/ 155 h 166"/>
                <a:gd name="T30" fmla="*/ 63 w 102"/>
                <a:gd name="T31" fmla="*/ 144 h 166"/>
                <a:gd name="T32" fmla="*/ 63 w 102"/>
                <a:gd name="T33" fmla="*/ 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6">
                  <a:moveTo>
                    <a:pt x="63" y="8"/>
                  </a:moveTo>
                  <a:cubicBezTo>
                    <a:pt x="63" y="0"/>
                    <a:pt x="62" y="0"/>
                    <a:pt x="54" y="0"/>
                  </a:cubicBezTo>
                  <a:cubicBezTo>
                    <a:pt x="37" y="16"/>
                    <a:pt x="9" y="16"/>
                    <a:pt x="4" y="16"/>
                  </a:cubicBezTo>
                  <a:lnTo>
                    <a:pt x="0" y="16"/>
                  </a:lnTo>
                  <a:lnTo>
                    <a:pt x="0" y="27"/>
                  </a:lnTo>
                  <a:lnTo>
                    <a:pt x="4" y="27"/>
                  </a:lnTo>
                  <a:cubicBezTo>
                    <a:pt x="10" y="27"/>
                    <a:pt x="26" y="26"/>
                    <a:pt x="40" y="20"/>
                  </a:cubicBezTo>
                  <a:lnTo>
                    <a:pt x="40" y="144"/>
                  </a:lnTo>
                  <a:cubicBezTo>
                    <a:pt x="40" y="152"/>
                    <a:pt x="40" y="155"/>
                    <a:pt x="14" y="155"/>
                  </a:cubicBezTo>
                  <a:lnTo>
                    <a:pt x="1" y="155"/>
                  </a:lnTo>
                  <a:lnTo>
                    <a:pt x="1" y="166"/>
                  </a:lnTo>
                  <a:cubicBezTo>
                    <a:pt x="15" y="165"/>
                    <a:pt x="37" y="165"/>
                    <a:pt x="52" y="165"/>
                  </a:cubicBezTo>
                  <a:cubicBezTo>
                    <a:pt x="66" y="165"/>
                    <a:pt x="88" y="165"/>
                    <a:pt x="102" y="166"/>
                  </a:cubicBezTo>
                  <a:lnTo>
                    <a:pt x="102" y="155"/>
                  </a:lnTo>
                  <a:lnTo>
                    <a:pt x="89" y="155"/>
                  </a:lnTo>
                  <a:cubicBezTo>
                    <a:pt x="63" y="155"/>
                    <a:pt x="63" y="152"/>
                    <a:pt x="63" y="144"/>
                  </a:cubicBezTo>
                  <a:lnTo>
                    <a:pt x="63" y="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Rectangle 60">
              <a:extLst>
                <a:ext uri="{FF2B5EF4-FFF2-40B4-BE49-F238E27FC236}">
                  <a16:creationId xmlns:a16="http://schemas.microsoft.com/office/drawing/2014/main" id="{34E29A6C-D5EC-49CC-91E1-72D8A8C8554E}"/>
                </a:ext>
              </a:extLst>
            </p:cNvPr>
            <p:cNvSpPr>
              <a:spLocks noChangeArrowheads="1"/>
            </p:cNvSpPr>
            <p:nvPr>
              <p:custDataLst>
                <p:tags r:id="rId62"/>
              </p:custDataLst>
            </p:nvPr>
          </p:nvSpPr>
          <p:spPr bwMode="auto">
            <a:xfrm>
              <a:off x="6111875" y="2986088"/>
              <a:ext cx="4508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61">
              <a:extLst>
                <a:ext uri="{FF2B5EF4-FFF2-40B4-BE49-F238E27FC236}">
                  <a16:creationId xmlns:a16="http://schemas.microsoft.com/office/drawing/2014/main" id="{ADBFDD63-4A7B-4DFA-89B1-E569DEA90B96}"/>
                </a:ext>
              </a:extLst>
            </p:cNvPr>
            <p:cNvSpPr>
              <a:spLocks/>
            </p:cNvSpPr>
            <p:nvPr>
              <p:custDataLst>
                <p:tags r:id="rId63"/>
              </p:custDataLst>
            </p:nvPr>
          </p:nvSpPr>
          <p:spPr bwMode="auto">
            <a:xfrm>
              <a:off x="6276975" y="3063875"/>
              <a:ext cx="120650" cy="84138"/>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5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7 w 174"/>
                <a:gd name="T31" fmla="*/ 94 h 112"/>
                <a:gd name="T32" fmla="*/ 131 w 174"/>
                <a:gd name="T33" fmla="*/ 81 h 112"/>
                <a:gd name="T34" fmla="*/ 146 w 174"/>
                <a:gd name="T35" fmla="*/ 29 h 112"/>
                <a:gd name="T36" fmla="*/ 110 w 174"/>
                <a:gd name="T37" fmla="*/ 0 h 112"/>
                <a:gd name="T38" fmla="*/ 63 w 174"/>
                <a:gd name="T39" fmla="*/ 24 h 112"/>
                <a:gd name="T40" fmla="*/ 32 w 174"/>
                <a:gd name="T41" fmla="*/ 0 h 112"/>
                <a:gd name="T42" fmla="*/ 0 w 174"/>
                <a:gd name="T43" fmla="*/ 38 h 112"/>
                <a:gd name="T44" fmla="*/ 5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5" y="15"/>
                    <a:pt x="125" y="26"/>
                  </a:cubicBezTo>
                  <a:cubicBezTo>
                    <a:pt x="125" y="40"/>
                    <a:pt x="115" y="66"/>
                    <a:pt x="109" y="80"/>
                  </a:cubicBezTo>
                  <a:cubicBezTo>
                    <a:pt x="108" y="83"/>
                    <a:pt x="107" y="86"/>
                    <a:pt x="107" y="90"/>
                  </a:cubicBezTo>
                  <a:cubicBezTo>
                    <a:pt x="107" y="103"/>
                    <a:pt x="119" y="112"/>
                    <a:pt x="134" y="112"/>
                  </a:cubicBezTo>
                  <a:cubicBezTo>
                    <a:pt x="160" y="112"/>
                    <a:pt x="174" y="80"/>
                    <a:pt x="174" y="74"/>
                  </a:cubicBezTo>
                  <a:cubicBezTo>
                    <a:pt x="174" y="70"/>
                    <a:pt x="170" y="70"/>
                    <a:pt x="169" y="70"/>
                  </a:cubicBezTo>
                  <a:cubicBezTo>
                    <a:pt x="165" y="70"/>
                    <a:pt x="164" y="71"/>
                    <a:pt x="163" y="76"/>
                  </a:cubicBezTo>
                  <a:cubicBezTo>
                    <a:pt x="158" y="91"/>
                    <a:pt x="147" y="104"/>
                    <a:pt x="135" y="104"/>
                  </a:cubicBezTo>
                  <a:cubicBezTo>
                    <a:pt x="129" y="104"/>
                    <a:pt x="127" y="100"/>
                    <a:pt x="127" y="94"/>
                  </a:cubicBezTo>
                  <a:cubicBezTo>
                    <a:pt x="127" y="89"/>
                    <a:pt x="128" y="87"/>
                    <a:pt x="131" y="81"/>
                  </a:cubicBezTo>
                  <a:cubicBezTo>
                    <a:pt x="135" y="71"/>
                    <a:pt x="146" y="43"/>
                    <a:pt x="146" y="29"/>
                  </a:cubicBezTo>
                  <a:cubicBezTo>
                    <a:pt x="146" y="11"/>
                    <a:pt x="133" y="0"/>
                    <a:pt x="110" y="0"/>
                  </a:cubicBezTo>
                  <a:cubicBezTo>
                    <a:pt x="87" y="0"/>
                    <a:pt x="71" y="13"/>
                    <a:pt x="63" y="24"/>
                  </a:cubicBezTo>
                  <a:cubicBezTo>
                    <a:pt x="61" y="4"/>
                    <a:pt x="41" y="0"/>
                    <a:pt x="32" y="0"/>
                  </a:cubicBezTo>
                  <a:cubicBezTo>
                    <a:pt x="7" y="0"/>
                    <a:pt x="0" y="38"/>
                    <a:pt x="0" y="38"/>
                  </a:cubicBezTo>
                  <a:cubicBezTo>
                    <a:pt x="0" y="42"/>
                    <a:pt x="4" y="42"/>
                    <a:pt x="5" y="42"/>
                  </a:cubicBezTo>
                  <a:cubicBezTo>
                    <a:pt x="10" y="42"/>
                    <a:pt x="10" y="40"/>
                    <a:pt x="11" y="37"/>
                  </a:cubicBezTo>
                  <a:cubicBezTo>
                    <a:pt x="15" y="23"/>
                    <a:pt x="21" y="8"/>
                    <a:pt x="31" y="8"/>
                  </a:cubicBezTo>
                  <a:cubicBezTo>
                    <a:pt x="39" y="8"/>
                    <a:pt x="41" y="16"/>
                    <a:pt x="41" y="21"/>
                  </a:cubicBezTo>
                  <a:cubicBezTo>
                    <a:pt x="41" y="25"/>
                    <a:pt x="39" y="34"/>
                    <a:pt x="37" y="41"/>
                  </a:cubicBezTo>
                  <a:cubicBezTo>
                    <a:pt x="36" y="48"/>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7" name="グループ化 126" descr="\documentclass{article}&#10;\usepackage{color}&#10;\usepackage{amsmath}&#10;\pagestyle{empty}&#10;\begin{document}&#10;\begin{equation*}&#10;\mu_U\sim k \left(\frac{U_T}{a}\right)^{n-1}&#10;\end{equation*}&#10;\end{document}" title="IguanaTex Vector Display">
            <a:extLst>
              <a:ext uri="{FF2B5EF4-FFF2-40B4-BE49-F238E27FC236}">
                <a16:creationId xmlns:a16="http://schemas.microsoft.com/office/drawing/2014/main" id="{A4AE1566-1FC7-4B5F-AC02-A177F5211A86}"/>
              </a:ext>
            </a:extLst>
          </p:cNvPr>
          <p:cNvGrpSpPr>
            <a:grpSpLocks noChangeAspect="1"/>
          </p:cNvGrpSpPr>
          <p:nvPr>
            <p:custDataLst>
              <p:tags r:id="rId2"/>
            </p:custDataLst>
          </p:nvPr>
        </p:nvGrpSpPr>
        <p:grpSpPr>
          <a:xfrm>
            <a:off x="3310225" y="3831904"/>
            <a:ext cx="2705100" cy="962025"/>
            <a:chOff x="2541587" y="2540000"/>
            <a:chExt cx="2705100" cy="962025"/>
          </a:xfrm>
        </p:grpSpPr>
        <p:sp>
          <p:nvSpPr>
            <p:cNvPr id="113" name="Freeform 68">
              <a:extLst>
                <a:ext uri="{FF2B5EF4-FFF2-40B4-BE49-F238E27FC236}">
                  <a16:creationId xmlns:a16="http://schemas.microsoft.com/office/drawing/2014/main" id="{5CF1EEEF-62CF-4DCA-9F79-B22E90F9CEFD}"/>
                </a:ext>
              </a:extLst>
            </p:cNvPr>
            <p:cNvSpPr>
              <a:spLocks/>
            </p:cNvSpPr>
            <p:nvPr>
              <p:custDataLst>
                <p:tags r:id="rId26"/>
              </p:custDataLst>
            </p:nvPr>
          </p:nvSpPr>
          <p:spPr bwMode="auto">
            <a:xfrm>
              <a:off x="2541587" y="2989263"/>
              <a:ext cx="190500" cy="241300"/>
            </a:xfrm>
            <a:custGeom>
              <a:avLst/>
              <a:gdLst>
                <a:gd name="T0" fmla="*/ 101 w 271"/>
                <a:gd name="T1" fmla="*/ 45 h 328"/>
                <a:gd name="T2" fmla="*/ 108 w 271"/>
                <a:gd name="T3" fmla="*/ 14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1 h 328"/>
                <a:gd name="T18" fmla="*/ 107 w 271"/>
                <a:gd name="T19" fmla="*/ 226 h 328"/>
                <a:gd name="T20" fmla="*/ 174 w 271"/>
                <a:gd name="T21" fmla="*/ 190 h 328"/>
                <a:gd name="T22" fmla="*/ 219 w 271"/>
                <a:gd name="T23" fmla="*/ 226 h 328"/>
                <a:gd name="T24" fmla="*/ 256 w 271"/>
                <a:gd name="T25" fmla="*/ 199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6 h 328"/>
                <a:gd name="T46" fmla="*/ 211 w 271"/>
                <a:gd name="T47" fmla="*/ 23 h 328"/>
                <a:gd name="T48" fmla="*/ 187 w 271"/>
                <a:gd name="T49" fmla="*/ 116 h 328"/>
                <a:gd name="T50" fmla="*/ 174 w 271"/>
                <a:gd name="T51" fmla="*/ 167 h 328"/>
                <a:gd name="T52" fmla="*/ 109 w 271"/>
                <a:gd name="T53" fmla="*/ 215 h 328"/>
                <a:gd name="T54" fmla="*/ 73 w 271"/>
                <a:gd name="T55" fmla="*/ 172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1"/>
                  </a:cubicBezTo>
                  <a:cubicBezTo>
                    <a:pt x="75" y="224"/>
                    <a:pt x="98" y="226"/>
                    <a:pt x="107" y="226"/>
                  </a:cubicBezTo>
                  <a:cubicBezTo>
                    <a:pt x="142" y="226"/>
                    <a:pt x="162" y="204"/>
                    <a:pt x="174" y="190"/>
                  </a:cubicBezTo>
                  <a:cubicBezTo>
                    <a:pt x="178" y="212"/>
                    <a:pt x="197" y="226"/>
                    <a:pt x="219" y="226"/>
                  </a:cubicBezTo>
                  <a:cubicBezTo>
                    <a:pt x="236" y="226"/>
                    <a:pt x="248" y="215"/>
                    <a:pt x="256" y="199"/>
                  </a:cubicBezTo>
                  <a:cubicBezTo>
                    <a:pt x="264" y="181"/>
                    <a:pt x="271" y="150"/>
                    <a:pt x="271" y="149"/>
                  </a:cubicBezTo>
                  <a:cubicBezTo>
                    <a:pt x="271" y="144"/>
                    <a:pt x="266" y="144"/>
                    <a:pt x="265" y="144"/>
                  </a:cubicBezTo>
                  <a:cubicBezTo>
                    <a:pt x="260" y="144"/>
                    <a:pt x="259" y="146"/>
                    <a:pt x="258" y="153"/>
                  </a:cubicBezTo>
                  <a:cubicBezTo>
                    <a:pt x="249" y="186"/>
                    <a:pt x="240" y="215"/>
                    <a:pt x="220" y="215"/>
                  </a:cubicBezTo>
                  <a:cubicBezTo>
                    <a:pt x="206" y="215"/>
                    <a:pt x="205" y="202"/>
                    <a:pt x="205" y="192"/>
                  </a:cubicBezTo>
                  <a:cubicBezTo>
                    <a:pt x="205" y="181"/>
                    <a:pt x="211" y="158"/>
                    <a:pt x="215" y="140"/>
                  </a:cubicBezTo>
                  <a:lnTo>
                    <a:pt x="229" y="86"/>
                  </a:lnTo>
                  <a:cubicBezTo>
                    <a:pt x="230" y="79"/>
                    <a:pt x="235" y="60"/>
                    <a:pt x="237" y="52"/>
                  </a:cubicBezTo>
                  <a:cubicBezTo>
                    <a:pt x="240" y="41"/>
                    <a:pt x="245" y="22"/>
                    <a:pt x="245" y="19"/>
                  </a:cubicBezTo>
                  <a:cubicBezTo>
                    <a:pt x="245" y="10"/>
                    <a:pt x="238" y="6"/>
                    <a:pt x="230" y="6"/>
                  </a:cubicBezTo>
                  <a:cubicBezTo>
                    <a:pt x="228" y="6"/>
                    <a:pt x="215" y="6"/>
                    <a:pt x="211" y="23"/>
                  </a:cubicBezTo>
                  <a:lnTo>
                    <a:pt x="187" y="116"/>
                  </a:lnTo>
                  <a:cubicBezTo>
                    <a:pt x="181" y="141"/>
                    <a:pt x="176" y="162"/>
                    <a:pt x="174" y="167"/>
                  </a:cubicBezTo>
                  <a:cubicBezTo>
                    <a:pt x="174" y="170"/>
                    <a:pt x="150" y="215"/>
                    <a:pt x="109" y="215"/>
                  </a:cubicBezTo>
                  <a:cubicBezTo>
                    <a:pt x="85" y="215"/>
                    <a:pt x="73" y="199"/>
                    <a:pt x="73" y="172"/>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69">
              <a:extLst>
                <a:ext uri="{FF2B5EF4-FFF2-40B4-BE49-F238E27FC236}">
                  <a16:creationId xmlns:a16="http://schemas.microsoft.com/office/drawing/2014/main" id="{82CB9310-1E5D-4314-9B73-0B0DE64C01FC}"/>
                </a:ext>
              </a:extLst>
            </p:cNvPr>
            <p:cNvSpPr>
              <a:spLocks/>
            </p:cNvSpPr>
            <p:nvPr>
              <p:custDataLst>
                <p:tags r:id="rId27"/>
              </p:custDataLst>
            </p:nvPr>
          </p:nvSpPr>
          <p:spPr bwMode="auto">
            <a:xfrm>
              <a:off x="2763837" y="3030538"/>
              <a:ext cx="180975" cy="1809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0 w 258"/>
                <a:gd name="T11" fmla="*/ 0 h 245"/>
                <a:gd name="T12" fmla="*/ 173 w 258"/>
                <a:gd name="T13" fmla="*/ 8 h 245"/>
                <a:gd name="T14" fmla="*/ 181 w 258"/>
                <a:gd name="T15" fmla="*/ 13 h 245"/>
                <a:gd name="T16" fmla="*/ 203 w 258"/>
                <a:gd name="T17" fmla="*/ 27 h 245"/>
                <a:gd name="T18" fmla="*/ 203 w 258"/>
                <a:gd name="T19" fmla="*/ 32 h 245"/>
                <a:gd name="T20" fmla="*/ 167 w 258"/>
                <a:gd name="T21" fmla="*/ 170 h 245"/>
                <a:gd name="T22" fmla="*/ 78 w 258"/>
                <a:gd name="T23" fmla="*/ 233 h 245"/>
                <a:gd name="T24" fmla="*/ 30 w 258"/>
                <a:gd name="T25" fmla="*/ 186 h 245"/>
                <a:gd name="T26" fmla="*/ 33 w 258"/>
                <a:gd name="T27" fmla="*/ 162 h 245"/>
                <a:gd name="T28" fmla="*/ 67 w 258"/>
                <a:gd name="T29" fmla="*/ 27 h 245"/>
                <a:gd name="T30" fmla="*/ 98 w 258"/>
                <a:gd name="T31" fmla="*/ 13 h 245"/>
                <a:gd name="T32" fmla="*/ 108 w 258"/>
                <a:gd name="T33" fmla="*/ 5 h 245"/>
                <a:gd name="T34" fmla="*/ 103 w 258"/>
                <a:gd name="T35" fmla="*/ 0 h 245"/>
                <a:gd name="T36" fmla="*/ 57 w 258"/>
                <a:gd name="T37" fmla="*/ 2 h 245"/>
                <a:gd name="T38" fmla="*/ 33 w 258"/>
                <a:gd name="T39" fmla="*/ 1 h 245"/>
                <a:gd name="T40" fmla="*/ 11 w 258"/>
                <a:gd name="T41" fmla="*/ 0 h 245"/>
                <a:gd name="T42" fmla="*/ 4 w 258"/>
                <a:gd name="T43" fmla="*/ 8 h 245"/>
                <a:gd name="T44" fmla="*/ 15 w 258"/>
                <a:gd name="T45" fmla="*/ 13 h 245"/>
                <a:gd name="T46" fmla="*/ 28 w 258"/>
                <a:gd name="T47" fmla="*/ 13 h 245"/>
                <a:gd name="T48" fmla="*/ 36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3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3" y="13"/>
                    <a:pt x="251" y="13"/>
                  </a:cubicBezTo>
                  <a:cubicBezTo>
                    <a:pt x="253" y="13"/>
                    <a:pt x="258" y="12"/>
                    <a:pt x="258" y="5"/>
                  </a:cubicBezTo>
                  <a:cubicBezTo>
                    <a:pt x="258" y="3"/>
                    <a:pt x="256" y="0"/>
                    <a:pt x="253" y="0"/>
                  </a:cubicBezTo>
                  <a:cubicBezTo>
                    <a:pt x="242" y="0"/>
                    <a:pt x="228" y="2"/>
                    <a:pt x="217" y="2"/>
                  </a:cubicBezTo>
                  <a:cubicBezTo>
                    <a:pt x="205" y="2"/>
                    <a:pt x="191" y="0"/>
                    <a:pt x="180" y="0"/>
                  </a:cubicBezTo>
                  <a:cubicBezTo>
                    <a:pt x="178" y="0"/>
                    <a:pt x="173" y="0"/>
                    <a:pt x="173" y="8"/>
                  </a:cubicBezTo>
                  <a:cubicBezTo>
                    <a:pt x="173" y="12"/>
                    <a:pt x="178" y="13"/>
                    <a:pt x="181" y="13"/>
                  </a:cubicBezTo>
                  <a:cubicBezTo>
                    <a:pt x="197" y="13"/>
                    <a:pt x="203" y="18"/>
                    <a:pt x="203" y="27"/>
                  </a:cubicBezTo>
                  <a:cubicBezTo>
                    <a:pt x="203" y="29"/>
                    <a:pt x="203" y="31"/>
                    <a:pt x="203" y="32"/>
                  </a:cubicBezTo>
                  <a:cubicBezTo>
                    <a:pt x="197" y="55"/>
                    <a:pt x="172" y="160"/>
                    <a:pt x="167" y="170"/>
                  </a:cubicBezTo>
                  <a:cubicBezTo>
                    <a:pt x="148" y="215"/>
                    <a:pt x="107" y="233"/>
                    <a:pt x="78" y="233"/>
                  </a:cubicBezTo>
                  <a:cubicBezTo>
                    <a:pt x="55" y="233"/>
                    <a:pt x="30" y="221"/>
                    <a:pt x="30" y="186"/>
                  </a:cubicBezTo>
                  <a:cubicBezTo>
                    <a:pt x="30" y="178"/>
                    <a:pt x="31" y="170"/>
                    <a:pt x="33" y="162"/>
                  </a:cubicBezTo>
                  <a:lnTo>
                    <a:pt x="67" y="27"/>
                  </a:lnTo>
                  <a:cubicBezTo>
                    <a:pt x="70" y="16"/>
                    <a:pt x="71" y="13"/>
                    <a:pt x="98" y="13"/>
                  </a:cubicBezTo>
                  <a:cubicBezTo>
                    <a:pt x="104" y="13"/>
                    <a:pt x="108" y="13"/>
                    <a:pt x="108" y="5"/>
                  </a:cubicBezTo>
                  <a:cubicBezTo>
                    <a:pt x="108" y="4"/>
                    <a:pt x="107" y="0"/>
                    <a:pt x="103" y="0"/>
                  </a:cubicBezTo>
                  <a:cubicBezTo>
                    <a:pt x="93" y="0"/>
                    <a:pt x="67" y="2"/>
                    <a:pt x="57" y="2"/>
                  </a:cubicBezTo>
                  <a:cubicBezTo>
                    <a:pt x="51" y="2"/>
                    <a:pt x="39" y="2"/>
                    <a:pt x="33" y="1"/>
                  </a:cubicBezTo>
                  <a:cubicBezTo>
                    <a:pt x="26" y="1"/>
                    <a:pt x="18" y="0"/>
                    <a:pt x="11" y="0"/>
                  </a:cubicBezTo>
                  <a:cubicBezTo>
                    <a:pt x="9" y="0"/>
                    <a:pt x="4" y="0"/>
                    <a:pt x="4" y="8"/>
                  </a:cubicBezTo>
                  <a:cubicBezTo>
                    <a:pt x="4" y="13"/>
                    <a:pt x="8" y="13"/>
                    <a:pt x="15" y="13"/>
                  </a:cubicBezTo>
                  <a:cubicBezTo>
                    <a:pt x="15" y="13"/>
                    <a:pt x="22" y="13"/>
                    <a:pt x="28" y="13"/>
                  </a:cubicBezTo>
                  <a:cubicBezTo>
                    <a:pt x="36" y="14"/>
                    <a:pt x="36" y="15"/>
                    <a:pt x="36" y="18"/>
                  </a:cubicBezTo>
                  <a:cubicBezTo>
                    <a:pt x="36" y="20"/>
                    <a:pt x="33" y="34"/>
                    <a:pt x="31" y="42"/>
                  </a:cubicBezTo>
                  <a:lnTo>
                    <a:pt x="23" y="72"/>
                  </a:lnTo>
                  <a:lnTo>
                    <a:pt x="3" y="152"/>
                  </a:lnTo>
                  <a:cubicBezTo>
                    <a:pt x="0" y="167"/>
                    <a:pt x="0" y="169"/>
                    <a:pt x="0" y="176"/>
                  </a:cubicBezTo>
                  <a:cubicBezTo>
                    <a:pt x="0" y="220"/>
                    <a:pt x="35" y="245"/>
                    <a:pt x="77" y="245"/>
                  </a:cubicBezTo>
                  <a:cubicBezTo>
                    <a:pt x="125" y="245"/>
                    <a:pt x="172" y="206"/>
                    <a:pt x="183"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Freeform 70">
              <a:extLst>
                <a:ext uri="{FF2B5EF4-FFF2-40B4-BE49-F238E27FC236}">
                  <a16:creationId xmlns:a16="http://schemas.microsoft.com/office/drawing/2014/main" id="{73E0D8B4-5C36-4307-A9C6-929A96CF7EC6}"/>
                </a:ext>
              </a:extLst>
            </p:cNvPr>
            <p:cNvSpPr>
              <a:spLocks/>
            </p:cNvSpPr>
            <p:nvPr>
              <p:custDataLst>
                <p:tags r:id="rId28"/>
              </p:custDataLst>
            </p:nvPr>
          </p:nvSpPr>
          <p:spPr bwMode="auto">
            <a:xfrm>
              <a:off x="3090862" y="3017838"/>
              <a:ext cx="231775" cy="84138"/>
            </a:xfrm>
            <a:custGeom>
              <a:avLst/>
              <a:gdLst>
                <a:gd name="T0" fmla="*/ 333 w 333"/>
                <a:gd name="T1" fmla="*/ 16 h 116"/>
                <a:gd name="T2" fmla="*/ 326 w 333"/>
                <a:gd name="T3" fmla="*/ 0 h 116"/>
                <a:gd name="T4" fmla="*/ 319 w 333"/>
                <a:gd name="T5" fmla="*/ 13 h 116"/>
                <a:gd name="T6" fmla="*/ 249 w 333"/>
                <a:gd name="T7" fmla="*/ 88 h 116"/>
                <a:gd name="T8" fmla="*/ 169 w 333"/>
                <a:gd name="T9" fmla="*/ 45 h 116"/>
                <a:gd name="T10" fmla="*/ 84 w 333"/>
                <a:gd name="T11" fmla="*/ 0 h 116"/>
                <a:gd name="T12" fmla="*/ 0 w 333"/>
                <a:gd name="T13" fmla="*/ 100 h 116"/>
                <a:gd name="T14" fmla="*/ 7 w 333"/>
                <a:gd name="T15" fmla="*/ 116 h 116"/>
                <a:gd name="T16" fmla="*/ 14 w 333"/>
                <a:gd name="T17" fmla="*/ 104 h 116"/>
                <a:gd name="T18" fmla="*/ 84 w 333"/>
                <a:gd name="T19" fmla="*/ 27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5"/>
                  </a:cubicBezTo>
                  <a:cubicBezTo>
                    <a:pt x="144" y="22"/>
                    <a:pt x="118" y="0"/>
                    <a:pt x="84" y="0"/>
                  </a:cubicBezTo>
                  <a:cubicBezTo>
                    <a:pt x="30" y="0"/>
                    <a:pt x="0" y="54"/>
                    <a:pt x="0" y="100"/>
                  </a:cubicBezTo>
                  <a:cubicBezTo>
                    <a:pt x="0" y="116"/>
                    <a:pt x="7" y="116"/>
                    <a:pt x="7" y="116"/>
                  </a:cubicBezTo>
                  <a:cubicBezTo>
                    <a:pt x="13" y="116"/>
                    <a:pt x="14" y="106"/>
                    <a:pt x="14" y="104"/>
                  </a:cubicBezTo>
                  <a:cubicBezTo>
                    <a:pt x="16" y="49"/>
                    <a:pt x="53" y="27"/>
                    <a:pt x="84" y="27"/>
                  </a:cubicBezTo>
                  <a:cubicBezTo>
                    <a:pt x="115" y="27"/>
                    <a:pt x="139" y="49"/>
                    <a:pt x="164" y="70"/>
                  </a:cubicBezTo>
                  <a:cubicBezTo>
                    <a:pt x="189" y="93"/>
                    <a:pt x="215" y="116"/>
                    <a:pt x="249" y="116"/>
                  </a:cubicBezTo>
                  <a:cubicBezTo>
                    <a:pt x="303"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71">
              <a:extLst>
                <a:ext uri="{FF2B5EF4-FFF2-40B4-BE49-F238E27FC236}">
                  <a16:creationId xmlns:a16="http://schemas.microsoft.com/office/drawing/2014/main" id="{81E27DB9-C7D9-4EBC-80C3-2744FC1A6D22}"/>
                </a:ext>
              </a:extLst>
            </p:cNvPr>
            <p:cNvSpPr>
              <a:spLocks/>
            </p:cNvSpPr>
            <p:nvPr>
              <p:custDataLst>
                <p:tags r:id="rId29"/>
              </p:custDataLst>
            </p:nvPr>
          </p:nvSpPr>
          <p:spPr bwMode="auto">
            <a:xfrm>
              <a:off x="3457575" y="2895600"/>
              <a:ext cx="158750" cy="260350"/>
            </a:xfrm>
            <a:custGeom>
              <a:avLst/>
              <a:gdLst>
                <a:gd name="T0" fmla="*/ 116 w 226"/>
                <a:gd name="T1" fmla="*/ 6 h 352"/>
                <a:gd name="T2" fmla="*/ 109 w 226"/>
                <a:gd name="T3" fmla="*/ 0 h 352"/>
                <a:gd name="T4" fmla="*/ 48 w 226"/>
                <a:gd name="T5" fmla="*/ 5 h 352"/>
                <a:gd name="T6" fmla="*/ 39 w 226"/>
                <a:gd name="T7" fmla="*/ 15 h 352"/>
                <a:gd name="T8" fmla="*/ 51 w 226"/>
                <a:gd name="T9" fmla="*/ 21 h 352"/>
                <a:gd name="T10" fmla="*/ 76 w 226"/>
                <a:gd name="T11" fmla="*/ 30 h 352"/>
                <a:gd name="T12" fmla="*/ 74 w 226"/>
                <a:gd name="T13" fmla="*/ 40 h 352"/>
                <a:gd name="T14" fmla="*/ 2 w 226"/>
                <a:gd name="T15" fmla="*/ 327 h 352"/>
                <a:gd name="T16" fmla="*/ 0 w 226"/>
                <a:gd name="T17" fmla="*/ 338 h 352"/>
                <a:gd name="T18" fmla="*/ 14 w 226"/>
                <a:gd name="T19" fmla="*/ 352 h 352"/>
                <a:gd name="T20" fmla="*/ 31 w 226"/>
                <a:gd name="T21" fmla="*/ 342 h 352"/>
                <a:gd name="T22" fmla="*/ 59 w 226"/>
                <a:gd name="T23" fmla="*/ 232 h 352"/>
                <a:gd name="T24" fmla="*/ 117 w 226"/>
                <a:gd name="T25" fmla="*/ 275 h 352"/>
                <a:gd name="T26" fmla="*/ 116 w 226"/>
                <a:gd name="T27" fmla="*/ 285 h 352"/>
                <a:gd name="T28" fmla="*/ 114 w 226"/>
                <a:gd name="T29" fmla="*/ 303 h 352"/>
                <a:gd name="T30" fmla="*/ 159 w 226"/>
                <a:gd name="T31" fmla="*/ 352 h 352"/>
                <a:gd name="T32" fmla="*/ 199 w 226"/>
                <a:gd name="T33" fmla="*/ 326 h 352"/>
                <a:gd name="T34" fmla="*/ 217 w 226"/>
                <a:gd name="T35" fmla="*/ 275 h 352"/>
                <a:gd name="T36" fmla="*/ 211 w 226"/>
                <a:gd name="T37" fmla="*/ 270 h 352"/>
                <a:gd name="T38" fmla="*/ 204 w 226"/>
                <a:gd name="T39" fmla="*/ 279 h 352"/>
                <a:gd name="T40" fmla="*/ 160 w 226"/>
                <a:gd name="T41" fmla="*/ 341 h 352"/>
                <a:gd name="T42" fmla="*/ 145 w 226"/>
                <a:gd name="T43" fmla="*/ 318 h 352"/>
                <a:gd name="T44" fmla="*/ 149 w 226"/>
                <a:gd name="T45" fmla="*/ 290 h 352"/>
                <a:gd name="T46" fmla="*/ 151 w 226"/>
                <a:gd name="T47" fmla="*/ 274 h 352"/>
                <a:gd name="T48" fmla="*/ 77 w 226"/>
                <a:gd name="T49" fmla="*/ 222 h 352"/>
                <a:gd name="T50" fmla="*/ 120 w 226"/>
                <a:gd name="T51" fmla="*/ 185 h 352"/>
                <a:gd name="T52" fmla="*/ 191 w 226"/>
                <a:gd name="T53" fmla="*/ 137 h 352"/>
                <a:gd name="T54" fmla="*/ 195 w 226"/>
                <a:gd name="T55" fmla="*/ 138 h 352"/>
                <a:gd name="T56" fmla="*/ 206 w 226"/>
                <a:gd name="T57" fmla="*/ 142 h 352"/>
                <a:gd name="T58" fmla="*/ 208 w 226"/>
                <a:gd name="T59" fmla="*/ 144 h 352"/>
                <a:gd name="T60" fmla="*/ 179 w 226"/>
                <a:gd name="T61" fmla="*/ 170 h 352"/>
                <a:gd name="T62" fmla="*/ 198 w 226"/>
                <a:gd name="T63" fmla="*/ 188 h 352"/>
                <a:gd name="T64" fmla="*/ 226 w 226"/>
                <a:gd name="T65" fmla="*/ 158 h 352"/>
                <a:gd name="T66" fmla="*/ 192 w 226"/>
                <a:gd name="T67" fmla="*/ 126 h 352"/>
                <a:gd name="T68" fmla="*/ 119 w 226"/>
                <a:gd name="T69" fmla="*/ 170 h 352"/>
                <a:gd name="T70" fmla="*/ 64 w 226"/>
                <a:gd name="T71" fmla="*/ 216 h 352"/>
                <a:gd name="T72" fmla="*/ 116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6"/>
                  </a:moveTo>
                  <a:cubicBezTo>
                    <a:pt x="116" y="5"/>
                    <a:pt x="116" y="0"/>
                    <a:pt x="109" y="0"/>
                  </a:cubicBezTo>
                  <a:cubicBezTo>
                    <a:pt x="98" y="0"/>
                    <a:pt x="61" y="4"/>
                    <a:pt x="48" y="5"/>
                  </a:cubicBezTo>
                  <a:cubicBezTo>
                    <a:pt x="44" y="6"/>
                    <a:pt x="39" y="6"/>
                    <a:pt x="39" y="15"/>
                  </a:cubicBezTo>
                  <a:cubicBezTo>
                    <a:pt x="39" y="21"/>
                    <a:pt x="43" y="21"/>
                    <a:pt x="51" y="21"/>
                  </a:cubicBezTo>
                  <a:cubicBezTo>
                    <a:pt x="75" y="21"/>
                    <a:pt x="76" y="25"/>
                    <a:pt x="76" y="30"/>
                  </a:cubicBezTo>
                  <a:lnTo>
                    <a:pt x="74" y="40"/>
                  </a:lnTo>
                  <a:lnTo>
                    <a:pt x="2" y="327"/>
                  </a:lnTo>
                  <a:cubicBezTo>
                    <a:pt x="0" y="334"/>
                    <a:pt x="0" y="335"/>
                    <a:pt x="0" y="338"/>
                  </a:cubicBezTo>
                  <a:cubicBezTo>
                    <a:pt x="0" y="350"/>
                    <a:pt x="10" y="352"/>
                    <a:pt x="14" y="352"/>
                  </a:cubicBezTo>
                  <a:cubicBezTo>
                    <a:pt x="21" y="352"/>
                    <a:pt x="28" y="348"/>
                    <a:pt x="31" y="342"/>
                  </a:cubicBezTo>
                  <a:cubicBezTo>
                    <a:pt x="34" y="337"/>
                    <a:pt x="56" y="245"/>
                    <a:pt x="59" y="232"/>
                  </a:cubicBezTo>
                  <a:cubicBezTo>
                    <a:pt x="76" y="234"/>
                    <a:pt x="117" y="242"/>
                    <a:pt x="117" y="275"/>
                  </a:cubicBezTo>
                  <a:cubicBezTo>
                    <a:pt x="117" y="278"/>
                    <a:pt x="117" y="280"/>
                    <a:pt x="116" y="285"/>
                  </a:cubicBezTo>
                  <a:cubicBezTo>
                    <a:pt x="115" y="291"/>
                    <a:pt x="114" y="297"/>
                    <a:pt x="114" y="303"/>
                  </a:cubicBezTo>
                  <a:cubicBezTo>
                    <a:pt x="114" y="332"/>
                    <a:pt x="134" y="352"/>
                    <a:pt x="159" y="352"/>
                  </a:cubicBezTo>
                  <a:cubicBezTo>
                    <a:pt x="174" y="352"/>
                    <a:pt x="188" y="344"/>
                    <a:pt x="199" y="326"/>
                  </a:cubicBezTo>
                  <a:cubicBezTo>
                    <a:pt x="211" y="304"/>
                    <a:pt x="217" y="276"/>
                    <a:pt x="217" y="275"/>
                  </a:cubicBezTo>
                  <a:cubicBezTo>
                    <a:pt x="217" y="270"/>
                    <a:pt x="212" y="270"/>
                    <a:pt x="211" y="270"/>
                  </a:cubicBezTo>
                  <a:cubicBezTo>
                    <a:pt x="206" y="270"/>
                    <a:pt x="205" y="272"/>
                    <a:pt x="204" y="279"/>
                  </a:cubicBezTo>
                  <a:cubicBezTo>
                    <a:pt x="194" y="316"/>
                    <a:pt x="182" y="341"/>
                    <a:pt x="160" y="341"/>
                  </a:cubicBezTo>
                  <a:cubicBezTo>
                    <a:pt x="151" y="341"/>
                    <a:pt x="145" y="336"/>
                    <a:pt x="145" y="318"/>
                  </a:cubicBezTo>
                  <a:cubicBezTo>
                    <a:pt x="145" y="309"/>
                    <a:pt x="147" y="298"/>
                    <a:pt x="149" y="290"/>
                  </a:cubicBezTo>
                  <a:cubicBezTo>
                    <a:pt x="151" y="281"/>
                    <a:pt x="151" y="279"/>
                    <a:pt x="151" y="274"/>
                  </a:cubicBezTo>
                  <a:cubicBezTo>
                    <a:pt x="151" y="242"/>
                    <a:pt x="119" y="227"/>
                    <a:pt x="77" y="222"/>
                  </a:cubicBezTo>
                  <a:cubicBezTo>
                    <a:pt x="92" y="213"/>
                    <a:pt x="108" y="197"/>
                    <a:pt x="120" y="185"/>
                  </a:cubicBezTo>
                  <a:cubicBezTo>
                    <a:pt x="144" y="159"/>
                    <a:pt x="166" y="137"/>
                    <a:pt x="191" y="137"/>
                  </a:cubicBezTo>
                  <a:cubicBezTo>
                    <a:pt x="194" y="137"/>
                    <a:pt x="194" y="137"/>
                    <a:pt x="195" y="138"/>
                  </a:cubicBezTo>
                  <a:cubicBezTo>
                    <a:pt x="201" y="139"/>
                    <a:pt x="202" y="139"/>
                    <a:pt x="206" y="142"/>
                  </a:cubicBezTo>
                  <a:cubicBezTo>
                    <a:pt x="207" y="142"/>
                    <a:pt x="207" y="143"/>
                    <a:pt x="208" y="144"/>
                  </a:cubicBezTo>
                  <a:cubicBezTo>
                    <a:pt x="184" y="145"/>
                    <a:pt x="179" y="165"/>
                    <a:pt x="179" y="170"/>
                  </a:cubicBezTo>
                  <a:cubicBezTo>
                    <a:pt x="179" y="178"/>
                    <a:pt x="185" y="188"/>
                    <a:pt x="198" y="188"/>
                  </a:cubicBezTo>
                  <a:cubicBezTo>
                    <a:pt x="211" y="188"/>
                    <a:pt x="226" y="177"/>
                    <a:pt x="226" y="158"/>
                  </a:cubicBezTo>
                  <a:cubicBezTo>
                    <a:pt x="226" y="143"/>
                    <a:pt x="214" y="126"/>
                    <a:pt x="192" y="126"/>
                  </a:cubicBezTo>
                  <a:cubicBezTo>
                    <a:pt x="178" y="126"/>
                    <a:pt x="155" y="130"/>
                    <a:pt x="119" y="170"/>
                  </a:cubicBezTo>
                  <a:cubicBezTo>
                    <a:pt x="102" y="189"/>
                    <a:pt x="83" y="209"/>
                    <a:pt x="64" y="216"/>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72">
              <a:extLst>
                <a:ext uri="{FF2B5EF4-FFF2-40B4-BE49-F238E27FC236}">
                  <a16:creationId xmlns:a16="http://schemas.microsoft.com/office/drawing/2014/main" id="{077D9D54-B086-4B40-BFD2-BC5133D2786A}"/>
                </a:ext>
              </a:extLst>
            </p:cNvPr>
            <p:cNvSpPr>
              <a:spLocks/>
            </p:cNvSpPr>
            <p:nvPr>
              <p:custDataLst>
                <p:tags r:id="rId30"/>
              </p:custDataLst>
            </p:nvPr>
          </p:nvSpPr>
          <p:spPr bwMode="auto">
            <a:xfrm>
              <a:off x="3760787" y="2619375"/>
              <a:ext cx="173038" cy="882650"/>
            </a:xfrm>
            <a:custGeom>
              <a:avLst/>
              <a:gdLst>
                <a:gd name="T0" fmla="*/ 246 w 246"/>
                <a:gd name="T1" fmla="*/ 1192 h 1197"/>
                <a:gd name="T2" fmla="*/ 244 w 246"/>
                <a:gd name="T3" fmla="*/ 1187 h 1197"/>
                <a:gd name="T4" fmla="*/ 158 w 246"/>
                <a:gd name="T5" fmla="*/ 1081 h 1197"/>
                <a:gd name="T6" fmla="*/ 42 w 246"/>
                <a:gd name="T7" fmla="*/ 599 h 1197"/>
                <a:gd name="T8" fmla="*/ 142 w 246"/>
                <a:gd name="T9" fmla="*/ 143 h 1197"/>
                <a:gd name="T10" fmla="*/ 244 w 246"/>
                <a:gd name="T11" fmla="*/ 9 h 1197"/>
                <a:gd name="T12" fmla="*/ 246 w 246"/>
                <a:gd name="T13" fmla="*/ 5 h 1197"/>
                <a:gd name="T14" fmla="*/ 235 w 246"/>
                <a:gd name="T15" fmla="*/ 0 h 1197"/>
                <a:gd name="T16" fmla="*/ 220 w 246"/>
                <a:gd name="T17" fmla="*/ 7 h 1197"/>
                <a:gd name="T18" fmla="*/ 0 w 246"/>
                <a:gd name="T19" fmla="*/ 598 h 1197"/>
                <a:gd name="T20" fmla="*/ 172 w 246"/>
                <a:gd name="T21" fmla="*/ 1141 h 1197"/>
                <a:gd name="T22" fmla="*/ 221 w 246"/>
                <a:gd name="T23" fmla="*/ 1191 h 1197"/>
                <a:gd name="T24" fmla="*/ 235 w 246"/>
                <a:gd name="T25" fmla="*/ 1197 h 1197"/>
                <a:gd name="T26" fmla="*/ 246 w 246"/>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1192"/>
                  </a:moveTo>
                  <a:cubicBezTo>
                    <a:pt x="246" y="1190"/>
                    <a:pt x="245" y="1189"/>
                    <a:pt x="244" y="1187"/>
                  </a:cubicBezTo>
                  <a:cubicBezTo>
                    <a:pt x="225" y="1169"/>
                    <a:pt x="192" y="1135"/>
                    <a:pt x="158" y="1081"/>
                  </a:cubicBezTo>
                  <a:cubicBezTo>
                    <a:pt x="78" y="953"/>
                    <a:pt x="42" y="791"/>
                    <a:pt x="42" y="599"/>
                  </a:cubicBezTo>
                  <a:cubicBezTo>
                    <a:pt x="42" y="464"/>
                    <a:pt x="60" y="291"/>
                    <a:pt x="142" y="143"/>
                  </a:cubicBezTo>
                  <a:cubicBezTo>
                    <a:pt x="181" y="72"/>
                    <a:pt x="222" y="31"/>
                    <a:pt x="244" y="9"/>
                  </a:cubicBezTo>
                  <a:cubicBezTo>
                    <a:pt x="246" y="7"/>
                    <a:pt x="246" y="7"/>
                    <a:pt x="246" y="5"/>
                  </a:cubicBezTo>
                  <a:cubicBezTo>
                    <a:pt x="246" y="0"/>
                    <a:pt x="242" y="0"/>
                    <a:pt x="235" y="0"/>
                  </a:cubicBezTo>
                  <a:cubicBezTo>
                    <a:pt x="228" y="0"/>
                    <a:pt x="227" y="0"/>
                    <a:pt x="220" y="7"/>
                  </a:cubicBezTo>
                  <a:cubicBezTo>
                    <a:pt x="53" y="160"/>
                    <a:pt x="0" y="388"/>
                    <a:pt x="0" y="598"/>
                  </a:cubicBezTo>
                  <a:cubicBezTo>
                    <a:pt x="0" y="794"/>
                    <a:pt x="45" y="992"/>
                    <a:pt x="172" y="1141"/>
                  </a:cubicBezTo>
                  <a:cubicBezTo>
                    <a:pt x="182" y="1152"/>
                    <a:pt x="201" y="1173"/>
                    <a:pt x="221" y="1191"/>
                  </a:cubicBezTo>
                  <a:cubicBezTo>
                    <a:pt x="227" y="1197"/>
                    <a:pt x="228" y="1197"/>
                    <a:pt x="235" y="1197"/>
                  </a:cubicBezTo>
                  <a:cubicBezTo>
                    <a:pt x="242" y="1197"/>
                    <a:pt x="246" y="1197"/>
                    <a:pt x="246"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73">
              <a:extLst>
                <a:ext uri="{FF2B5EF4-FFF2-40B4-BE49-F238E27FC236}">
                  <a16:creationId xmlns:a16="http://schemas.microsoft.com/office/drawing/2014/main" id="{74734966-57CE-4E41-8468-6ED4198F1DA4}"/>
                </a:ext>
              </a:extLst>
            </p:cNvPr>
            <p:cNvSpPr>
              <a:spLocks/>
            </p:cNvSpPr>
            <p:nvPr>
              <p:custDataLst>
                <p:tags r:id="rId31"/>
              </p:custDataLst>
            </p:nvPr>
          </p:nvSpPr>
          <p:spPr bwMode="auto">
            <a:xfrm>
              <a:off x="4011612" y="2652713"/>
              <a:ext cx="239713"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3 w 345"/>
                <a:gd name="T21" fmla="*/ 226 h 352"/>
                <a:gd name="T22" fmla="*/ 99 w 345"/>
                <a:gd name="T23" fmla="*/ 336 h 352"/>
                <a:gd name="T24" fmla="*/ 38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0 w 345"/>
                <a:gd name="T43" fmla="*/ 15 h 352"/>
                <a:gd name="T44" fmla="*/ 39 w 345"/>
                <a:gd name="T45" fmla="*/ 16 h 352"/>
                <a:gd name="T46" fmla="*/ 53 w 345"/>
                <a:gd name="T47" fmla="*/ 24 h 352"/>
                <a:gd name="T48" fmla="*/ 44 w 345"/>
                <a:gd name="T49" fmla="*/ 60 h 352"/>
                <a:gd name="T50" fmla="*/ 33 w 345"/>
                <a:gd name="T51" fmla="*/ 104 h 352"/>
                <a:gd name="T52" fmla="*/ 3 w 345"/>
                <a:gd name="T53" fmla="*/ 227 h 352"/>
                <a:gd name="T54" fmla="*/ 0 w 345"/>
                <a:gd name="T55" fmla="*/ 256 h 352"/>
                <a:gd name="T56" fmla="*/ 97 w 345"/>
                <a:gd name="T57" fmla="*/ 352 h 352"/>
                <a:gd name="T58" fmla="*/ 238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3" y="226"/>
                  </a:lnTo>
                  <a:cubicBezTo>
                    <a:pt x="206" y="293"/>
                    <a:pt x="149" y="336"/>
                    <a:pt x="99" y="336"/>
                  </a:cubicBezTo>
                  <a:cubicBezTo>
                    <a:pt x="65" y="336"/>
                    <a:pt x="38" y="314"/>
                    <a:pt x="38" y="271"/>
                  </a:cubicBezTo>
                  <a:cubicBezTo>
                    <a:pt x="38" y="270"/>
                    <a:pt x="38"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0" y="0"/>
                    <a:pt x="16" y="0"/>
                  </a:cubicBezTo>
                  <a:cubicBezTo>
                    <a:pt x="12" y="0"/>
                    <a:pt x="7" y="0"/>
                    <a:pt x="7" y="10"/>
                  </a:cubicBezTo>
                  <a:cubicBezTo>
                    <a:pt x="7" y="15"/>
                    <a:pt x="11" y="15"/>
                    <a:pt x="20" y="15"/>
                  </a:cubicBezTo>
                  <a:cubicBezTo>
                    <a:pt x="21" y="15"/>
                    <a:pt x="31" y="15"/>
                    <a:pt x="39" y="16"/>
                  </a:cubicBezTo>
                  <a:cubicBezTo>
                    <a:pt x="48" y="17"/>
                    <a:pt x="53" y="18"/>
                    <a:pt x="53" y="24"/>
                  </a:cubicBezTo>
                  <a:cubicBezTo>
                    <a:pt x="53" y="27"/>
                    <a:pt x="47" y="48"/>
                    <a:pt x="44" y="60"/>
                  </a:cubicBezTo>
                  <a:lnTo>
                    <a:pt x="33" y="104"/>
                  </a:lnTo>
                  <a:cubicBezTo>
                    <a:pt x="29" y="123"/>
                    <a:pt x="5" y="217"/>
                    <a:pt x="3" y="227"/>
                  </a:cubicBezTo>
                  <a:cubicBezTo>
                    <a:pt x="0" y="241"/>
                    <a:pt x="0" y="248"/>
                    <a:pt x="0" y="256"/>
                  </a:cubicBezTo>
                  <a:cubicBezTo>
                    <a:pt x="0" y="317"/>
                    <a:pt x="45" y="352"/>
                    <a:pt x="97" y="352"/>
                  </a:cubicBezTo>
                  <a:cubicBezTo>
                    <a:pt x="160" y="352"/>
                    <a:pt x="222" y="295"/>
                    <a:pt x="238"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Freeform 74">
              <a:extLst>
                <a:ext uri="{FF2B5EF4-FFF2-40B4-BE49-F238E27FC236}">
                  <a16:creationId xmlns:a16="http://schemas.microsoft.com/office/drawing/2014/main" id="{7F61284C-B8BF-4861-B098-44A50B3AC865}"/>
                </a:ext>
              </a:extLst>
            </p:cNvPr>
            <p:cNvSpPr>
              <a:spLocks/>
            </p:cNvSpPr>
            <p:nvPr>
              <p:custDataLst>
                <p:tags r:id="rId32"/>
              </p:custDataLst>
            </p:nvPr>
          </p:nvSpPr>
          <p:spPr bwMode="auto">
            <a:xfrm>
              <a:off x="4235450" y="2784475"/>
              <a:ext cx="182563" cy="173038"/>
            </a:xfrm>
            <a:custGeom>
              <a:avLst/>
              <a:gdLst>
                <a:gd name="T0" fmla="*/ 155 w 261"/>
                <a:gd name="T1" fmla="*/ 25 h 236"/>
                <a:gd name="T2" fmla="*/ 166 w 261"/>
                <a:gd name="T3" fmla="*/ 13 h 236"/>
                <a:gd name="T4" fmla="*/ 186 w 261"/>
                <a:gd name="T5" fmla="*/ 13 h 236"/>
                <a:gd name="T6" fmla="*/ 226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4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6" y="16"/>
                  </a:cubicBezTo>
                  <a:cubicBezTo>
                    <a:pt x="241" y="21"/>
                    <a:pt x="242" y="31"/>
                    <a:pt x="242" y="43"/>
                  </a:cubicBezTo>
                  <a:cubicBezTo>
                    <a:pt x="242" y="49"/>
                    <a:pt x="242" y="53"/>
                    <a:pt x="239" y="72"/>
                  </a:cubicBezTo>
                  <a:lnTo>
                    <a:pt x="239" y="75"/>
                  </a:lnTo>
                  <a:cubicBezTo>
                    <a:pt x="239" y="79"/>
                    <a:pt x="241" y="81"/>
                    <a:pt x="245" y="81"/>
                  </a:cubicBezTo>
                  <a:cubicBezTo>
                    <a:pt x="250" y="81"/>
                    <a:pt x="251" y="78"/>
                    <a:pt x="251" y="72"/>
                  </a:cubicBezTo>
                  <a:lnTo>
                    <a:pt x="261" y="5"/>
                  </a:lnTo>
                  <a:cubicBezTo>
                    <a:pt x="261" y="0"/>
                    <a:pt x="257"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4"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2"/>
                    <a:pt x="21"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0" name="Rectangle 75">
              <a:extLst>
                <a:ext uri="{FF2B5EF4-FFF2-40B4-BE49-F238E27FC236}">
                  <a16:creationId xmlns:a16="http://schemas.microsoft.com/office/drawing/2014/main" id="{F20079D0-3BCA-4967-B2AB-CF2010552C6D}"/>
                </a:ext>
              </a:extLst>
            </p:cNvPr>
            <p:cNvSpPr>
              <a:spLocks noChangeArrowheads="1"/>
            </p:cNvSpPr>
            <p:nvPr>
              <p:custDataLst>
                <p:tags r:id="rId33"/>
              </p:custDataLst>
            </p:nvPr>
          </p:nvSpPr>
          <p:spPr bwMode="auto">
            <a:xfrm>
              <a:off x="3987800" y="3052763"/>
              <a:ext cx="457200"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Freeform 76">
              <a:extLst>
                <a:ext uri="{FF2B5EF4-FFF2-40B4-BE49-F238E27FC236}">
                  <a16:creationId xmlns:a16="http://schemas.microsoft.com/office/drawing/2014/main" id="{4B16BF4B-275A-4DCE-A795-359C77D311B9}"/>
                </a:ext>
              </a:extLst>
            </p:cNvPr>
            <p:cNvSpPr>
              <a:spLocks noEditPoints="1"/>
            </p:cNvSpPr>
            <p:nvPr>
              <p:custDataLst>
                <p:tags r:id="rId34"/>
              </p:custDataLst>
            </p:nvPr>
          </p:nvSpPr>
          <p:spPr bwMode="auto">
            <a:xfrm>
              <a:off x="4137025" y="3241675"/>
              <a:ext cx="160338" cy="166688"/>
            </a:xfrm>
            <a:custGeom>
              <a:avLst/>
              <a:gdLst>
                <a:gd name="T0" fmla="*/ 166 w 229"/>
                <a:gd name="T1" fmla="*/ 32 h 226"/>
                <a:gd name="T2" fmla="*/ 121 w 229"/>
                <a:gd name="T3" fmla="*/ 0 h 226"/>
                <a:gd name="T4" fmla="*/ 0 w 229"/>
                <a:gd name="T5" fmla="*/ 146 h 226"/>
                <a:gd name="T6" fmla="*/ 67 w 229"/>
                <a:gd name="T7" fmla="*/ 226 h 226"/>
                <a:gd name="T8" fmla="*/ 132 w 229"/>
                <a:gd name="T9" fmla="*/ 189 h 226"/>
                <a:gd name="T10" fmla="*/ 177 w 229"/>
                <a:gd name="T11" fmla="*/ 226 h 226"/>
                <a:gd name="T12" fmla="*/ 214 w 229"/>
                <a:gd name="T13" fmla="*/ 198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0 h 226"/>
                <a:gd name="T30" fmla="*/ 202 w 229"/>
                <a:gd name="T31" fmla="*/ 23 h 226"/>
                <a:gd name="T32" fmla="*/ 187 w 229"/>
                <a:gd name="T33" fmla="*/ 10 h 226"/>
                <a:gd name="T34" fmla="*/ 166 w 229"/>
                <a:gd name="T35" fmla="*/ 32 h 226"/>
                <a:gd name="T36" fmla="*/ 134 w 229"/>
                <a:gd name="T37" fmla="*/ 161 h 226"/>
                <a:gd name="T38" fmla="*/ 124 w 229"/>
                <a:gd name="T39" fmla="*/ 180 h 226"/>
                <a:gd name="T40" fmla="*/ 68 w 229"/>
                <a:gd name="T41" fmla="*/ 215 h 226"/>
                <a:gd name="T42" fmla="*/ 36 w 229"/>
                <a:gd name="T43" fmla="*/ 168 h 226"/>
                <a:gd name="T44" fmla="*/ 63 w 229"/>
                <a:gd name="T45" fmla="*/ 59 h 226"/>
                <a:gd name="T46" fmla="*/ 121 w 229"/>
                <a:gd name="T47" fmla="*/ 11 h 226"/>
                <a:gd name="T48" fmla="*/ 161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8" y="13"/>
                    <a:pt x="143" y="0"/>
                    <a:pt x="121" y="0"/>
                  </a:cubicBezTo>
                  <a:cubicBezTo>
                    <a:pt x="62" y="0"/>
                    <a:pt x="0" y="73"/>
                    <a:pt x="0" y="146"/>
                  </a:cubicBezTo>
                  <a:cubicBezTo>
                    <a:pt x="0" y="193"/>
                    <a:pt x="28" y="226"/>
                    <a:pt x="67" y="226"/>
                  </a:cubicBezTo>
                  <a:cubicBezTo>
                    <a:pt x="77" y="226"/>
                    <a:pt x="102" y="224"/>
                    <a:pt x="132" y="189"/>
                  </a:cubicBezTo>
                  <a:cubicBezTo>
                    <a:pt x="136" y="209"/>
                    <a:pt x="153" y="226"/>
                    <a:pt x="177" y="226"/>
                  </a:cubicBezTo>
                  <a:cubicBezTo>
                    <a:pt x="194" y="226"/>
                    <a:pt x="206" y="214"/>
                    <a:pt x="214" y="198"/>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0"/>
                  </a:lnTo>
                  <a:cubicBezTo>
                    <a:pt x="202" y="26"/>
                    <a:pt x="202" y="25"/>
                    <a:pt x="202" y="23"/>
                  </a:cubicBezTo>
                  <a:cubicBezTo>
                    <a:pt x="202" y="15"/>
                    <a:pt x="196" y="10"/>
                    <a:pt x="187" y="10"/>
                  </a:cubicBezTo>
                  <a:cubicBezTo>
                    <a:pt x="175" y="10"/>
                    <a:pt x="168" y="21"/>
                    <a:pt x="166" y="32"/>
                  </a:cubicBezTo>
                  <a:close/>
                  <a:moveTo>
                    <a:pt x="134" y="161"/>
                  </a:moveTo>
                  <a:cubicBezTo>
                    <a:pt x="132" y="170"/>
                    <a:pt x="132" y="171"/>
                    <a:pt x="124" y="180"/>
                  </a:cubicBezTo>
                  <a:cubicBezTo>
                    <a:pt x="102" y="207"/>
                    <a:pt x="82" y="215"/>
                    <a:pt x="68" y="215"/>
                  </a:cubicBezTo>
                  <a:cubicBezTo>
                    <a:pt x="43" y="215"/>
                    <a:pt x="36" y="188"/>
                    <a:pt x="36" y="168"/>
                  </a:cubicBezTo>
                  <a:cubicBezTo>
                    <a:pt x="36" y="143"/>
                    <a:pt x="52" y="82"/>
                    <a:pt x="63" y="59"/>
                  </a:cubicBezTo>
                  <a:cubicBezTo>
                    <a:pt x="79" y="29"/>
                    <a:pt x="101" y="11"/>
                    <a:pt x="121" y="11"/>
                  </a:cubicBezTo>
                  <a:cubicBezTo>
                    <a:pt x="154" y="11"/>
                    <a:pt x="161" y="52"/>
                    <a:pt x="161" y="55"/>
                  </a:cubicBezTo>
                  <a:cubicBezTo>
                    <a:pt x="161"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Freeform 77">
              <a:extLst>
                <a:ext uri="{FF2B5EF4-FFF2-40B4-BE49-F238E27FC236}">
                  <a16:creationId xmlns:a16="http://schemas.microsoft.com/office/drawing/2014/main" id="{8E9C43FD-0E3A-4679-A0D9-4DBC2D7A63BB}"/>
                </a:ext>
              </a:extLst>
            </p:cNvPr>
            <p:cNvSpPr>
              <a:spLocks/>
            </p:cNvSpPr>
            <p:nvPr>
              <p:custDataLst>
                <p:tags r:id="rId35"/>
              </p:custDataLst>
            </p:nvPr>
          </p:nvSpPr>
          <p:spPr bwMode="auto">
            <a:xfrm>
              <a:off x="4497387" y="2619375"/>
              <a:ext cx="173038" cy="882650"/>
            </a:xfrm>
            <a:custGeom>
              <a:avLst/>
              <a:gdLst>
                <a:gd name="T0" fmla="*/ 246 w 246"/>
                <a:gd name="T1" fmla="*/ 599 h 1197"/>
                <a:gd name="T2" fmla="*/ 74 w 246"/>
                <a:gd name="T3" fmla="*/ 56 h 1197"/>
                <a:gd name="T4" fmla="*/ 25 w 246"/>
                <a:gd name="T5" fmla="*/ 6 h 1197"/>
                <a:gd name="T6" fmla="*/ 11 w 246"/>
                <a:gd name="T7" fmla="*/ 0 h 1197"/>
                <a:gd name="T8" fmla="*/ 0 w 246"/>
                <a:gd name="T9" fmla="*/ 5 h 1197"/>
                <a:gd name="T10" fmla="*/ 3 w 246"/>
                <a:gd name="T11" fmla="*/ 10 h 1197"/>
                <a:gd name="T12" fmla="*/ 88 w 246"/>
                <a:gd name="T13" fmla="*/ 115 h 1197"/>
                <a:gd name="T14" fmla="*/ 204 w 246"/>
                <a:gd name="T15" fmla="*/ 598 h 1197"/>
                <a:gd name="T16" fmla="*/ 104 w 246"/>
                <a:gd name="T17" fmla="*/ 1054 h 1197"/>
                <a:gd name="T18" fmla="*/ 2 w 246"/>
                <a:gd name="T19" fmla="*/ 1187 h 1197"/>
                <a:gd name="T20" fmla="*/ 0 w 246"/>
                <a:gd name="T21" fmla="*/ 1192 h 1197"/>
                <a:gd name="T22" fmla="*/ 11 w 246"/>
                <a:gd name="T23" fmla="*/ 1197 h 1197"/>
                <a:gd name="T24" fmla="*/ 26 w 246"/>
                <a:gd name="T25" fmla="*/ 1189 h 1197"/>
                <a:gd name="T26" fmla="*/ 246 w 246"/>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599"/>
                  </a:moveTo>
                  <a:cubicBezTo>
                    <a:pt x="246" y="403"/>
                    <a:pt x="201" y="205"/>
                    <a:pt x="74" y="56"/>
                  </a:cubicBezTo>
                  <a:cubicBezTo>
                    <a:pt x="64" y="44"/>
                    <a:pt x="45" y="24"/>
                    <a:pt x="25" y="6"/>
                  </a:cubicBezTo>
                  <a:cubicBezTo>
                    <a:pt x="19" y="0"/>
                    <a:pt x="18" y="0"/>
                    <a:pt x="11" y="0"/>
                  </a:cubicBezTo>
                  <a:cubicBezTo>
                    <a:pt x="5" y="0"/>
                    <a:pt x="0" y="0"/>
                    <a:pt x="0" y="5"/>
                  </a:cubicBezTo>
                  <a:cubicBezTo>
                    <a:pt x="0" y="7"/>
                    <a:pt x="2" y="9"/>
                    <a:pt x="3" y="10"/>
                  </a:cubicBezTo>
                  <a:cubicBezTo>
                    <a:pt x="21" y="28"/>
                    <a:pt x="54" y="61"/>
                    <a:pt x="88" y="115"/>
                  </a:cubicBezTo>
                  <a:cubicBezTo>
                    <a:pt x="168" y="244"/>
                    <a:pt x="204" y="406"/>
                    <a:pt x="204" y="598"/>
                  </a:cubicBezTo>
                  <a:cubicBezTo>
                    <a:pt x="204" y="732"/>
                    <a:pt x="186" y="905"/>
                    <a:pt x="104" y="1054"/>
                  </a:cubicBezTo>
                  <a:cubicBezTo>
                    <a:pt x="65" y="1125"/>
                    <a:pt x="23" y="1166"/>
                    <a:pt x="2" y="1187"/>
                  </a:cubicBezTo>
                  <a:cubicBezTo>
                    <a:pt x="1" y="1189"/>
                    <a:pt x="0" y="1190"/>
                    <a:pt x="0" y="1192"/>
                  </a:cubicBezTo>
                  <a:cubicBezTo>
                    <a:pt x="0" y="1197"/>
                    <a:pt x="5" y="1197"/>
                    <a:pt x="11" y="1197"/>
                  </a:cubicBezTo>
                  <a:cubicBezTo>
                    <a:pt x="18" y="1197"/>
                    <a:pt x="19" y="1197"/>
                    <a:pt x="26" y="1189"/>
                  </a:cubicBezTo>
                  <a:cubicBezTo>
                    <a:pt x="193" y="1037"/>
                    <a:pt x="246" y="809"/>
                    <a:pt x="246"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3" name="Freeform 78">
              <a:extLst>
                <a:ext uri="{FF2B5EF4-FFF2-40B4-BE49-F238E27FC236}">
                  <a16:creationId xmlns:a16="http://schemas.microsoft.com/office/drawing/2014/main" id="{3872B997-0CB0-499C-B23A-5D18C3F0C56A}"/>
                </a:ext>
              </a:extLst>
            </p:cNvPr>
            <p:cNvSpPr>
              <a:spLocks/>
            </p:cNvSpPr>
            <p:nvPr>
              <p:custDataLst>
                <p:tags r:id="rId36"/>
              </p:custDataLst>
            </p:nvPr>
          </p:nvSpPr>
          <p:spPr bwMode="auto">
            <a:xfrm>
              <a:off x="4752975" y="2595563"/>
              <a:ext cx="149225" cy="11747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8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8"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Freeform 79">
              <a:extLst>
                <a:ext uri="{FF2B5EF4-FFF2-40B4-BE49-F238E27FC236}">
                  <a16:creationId xmlns:a16="http://schemas.microsoft.com/office/drawing/2014/main" id="{061417D0-58E5-4719-BD23-554B2A82FA75}"/>
                </a:ext>
              </a:extLst>
            </p:cNvPr>
            <p:cNvSpPr>
              <a:spLocks/>
            </p:cNvSpPr>
            <p:nvPr>
              <p:custDataLst>
                <p:tags r:id="rId37"/>
              </p:custDataLst>
            </p:nvPr>
          </p:nvSpPr>
          <p:spPr bwMode="auto">
            <a:xfrm>
              <a:off x="4940300" y="2638425"/>
              <a:ext cx="165100" cy="12700"/>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Freeform 80">
              <a:extLst>
                <a:ext uri="{FF2B5EF4-FFF2-40B4-BE49-F238E27FC236}">
                  <a16:creationId xmlns:a16="http://schemas.microsoft.com/office/drawing/2014/main" id="{4B7B700F-3DEE-4EB8-95BF-38481A2056DD}"/>
                </a:ext>
              </a:extLst>
            </p:cNvPr>
            <p:cNvSpPr>
              <a:spLocks/>
            </p:cNvSpPr>
            <p:nvPr>
              <p:custDataLst>
                <p:tags r:id="rId38"/>
              </p:custDataLst>
            </p:nvPr>
          </p:nvSpPr>
          <p:spPr bwMode="auto">
            <a:xfrm>
              <a:off x="5157787" y="2540000"/>
              <a:ext cx="88900" cy="169863"/>
            </a:xfrm>
            <a:custGeom>
              <a:avLst/>
              <a:gdLst>
                <a:gd name="T0" fmla="*/ 79 w 127"/>
                <a:gd name="T1" fmla="*/ 9 h 231"/>
                <a:gd name="T2" fmla="*/ 69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5"/>
                  </a:lnTo>
                  <a:cubicBezTo>
                    <a:pt x="9" y="35"/>
                    <a:pt x="32" y="35"/>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331" name="グループ化 330" descr="\documentclass{article}&#10;\usepackage{color}&#10;\usepackage{amsmath}&#10;\pagestyle{empty}&#10;\begin{document}&#10;\begin{equation*}&#10;\frac{U_{ON}}{U_{OFF}}-1\sim\frac{\mu_U}{\mu_{ABL}}\frac{\delta}{a}&#10;\end{equation*}&#10;\end{document}" title="IguanaTex Vector Display">
            <a:extLst>
              <a:ext uri="{FF2B5EF4-FFF2-40B4-BE49-F238E27FC236}">
                <a16:creationId xmlns:a16="http://schemas.microsoft.com/office/drawing/2014/main" id="{1DF76541-11AA-4011-86C9-5046EA093C0D}"/>
              </a:ext>
            </a:extLst>
          </p:cNvPr>
          <p:cNvGrpSpPr>
            <a:grpSpLocks noChangeAspect="1"/>
          </p:cNvGrpSpPr>
          <p:nvPr>
            <p:custDataLst>
              <p:tags r:id="rId3"/>
            </p:custDataLst>
          </p:nvPr>
        </p:nvGrpSpPr>
        <p:grpSpPr>
          <a:xfrm>
            <a:off x="6376988" y="3989401"/>
            <a:ext cx="3165476" cy="839788"/>
            <a:chOff x="4108450" y="4294187"/>
            <a:chExt cx="3165476" cy="839788"/>
          </a:xfrm>
        </p:grpSpPr>
        <p:sp>
          <p:nvSpPr>
            <p:cNvPr id="309" name="Freeform 192">
              <a:extLst>
                <a:ext uri="{FF2B5EF4-FFF2-40B4-BE49-F238E27FC236}">
                  <a16:creationId xmlns:a16="http://schemas.microsoft.com/office/drawing/2014/main" id="{328BBDC5-4CAC-4214-9EC1-9D14F9C99406}"/>
                </a:ext>
              </a:extLst>
            </p:cNvPr>
            <p:cNvSpPr>
              <a:spLocks/>
            </p:cNvSpPr>
            <p:nvPr>
              <p:custDataLst>
                <p:tags r:id="rId5"/>
              </p:custDataLst>
            </p:nvPr>
          </p:nvSpPr>
          <p:spPr bwMode="auto">
            <a:xfrm>
              <a:off x="4222750" y="4305300"/>
              <a:ext cx="241300"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4 w 345"/>
                <a:gd name="T21" fmla="*/ 226 h 352"/>
                <a:gd name="T22" fmla="*/ 99 w 345"/>
                <a:gd name="T23" fmla="*/ 336 h 352"/>
                <a:gd name="T24" fmla="*/ 39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1 w 345"/>
                <a:gd name="T43" fmla="*/ 15 h 352"/>
                <a:gd name="T44" fmla="*/ 40 w 345"/>
                <a:gd name="T45" fmla="*/ 16 h 352"/>
                <a:gd name="T46" fmla="*/ 53 w 345"/>
                <a:gd name="T47" fmla="*/ 24 h 352"/>
                <a:gd name="T48" fmla="*/ 45 w 345"/>
                <a:gd name="T49" fmla="*/ 60 h 352"/>
                <a:gd name="T50" fmla="*/ 34 w 345"/>
                <a:gd name="T51" fmla="*/ 104 h 352"/>
                <a:gd name="T52" fmla="*/ 3 w 345"/>
                <a:gd name="T53" fmla="*/ 227 h 352"/>
                <a:gd name="T54" fmla="*/ 0 w 345"/>
                <a:gd name="T55" fmla="*/ 256 h 352"/>
                <a:gd name="T56" fmla="*/ 97 w 345"/>
                <a:gd name="T57" fmla="*/ 352 h 352"/>
                <a:gd name="T58" fmla="*/ 239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4" y="226"/>
                  </a:lnTo>
                  <a:cubicBezTo>
                    <a:pt x="207" y="293"/>
                    <a:pt x="149" y="336"/>
                    <a:pt x="99" y="336"/>
                  </a:cubicBezTo>
                  <a:cubicBezTo>
                    <a:pt x="65" y="336"/>
                    <a:pt x="39" y="314"/>
                    <a:pt x="39" y="271"/>
                  </a:cubicBezTo>
                  <a:cubicBezTo>
                    <a:pt x="39" y="270"/>
                    <a:pt x="39"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7" y="352"/>
                  </a:cubicBezTo>
                  <a:cubicBezTo>
                    <a:pt x="160"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0" name="Freeform 193">
              <a:extLst>
                <a:ext uri="{FF2B5EF4-FFF2-40B4-BE49-F238E27FC236}">
                  <a16:creationId xmlns:a16="http://schemas.microsoft.com/office/drawing/2014/main" id="{E0F6E1FE-88B7-4A36-AAEE-E100B6F3AE32}"/>
                </a:ext>
              </a:extLst>
            </p:cNvPr>
            <p:cNvSpPr>
              <a:spLocks noEditPoints="1"/>
            </p:cNvSpPr>
            <p:nvPr>
              <p:custDataLst>
                <p:tags r:id="rId6"/>
              </p:custDataLst>
            </p:nvPr>
          </p:nvSpPr>
          <p:spPr bwMode="auto">
            <a:xfrm>
              <a:off x="4452938" y="4429125"/>
              <a:ext cx="185738" cy="185738"/>
            </a:xfrm>
            <a:custGeom>
              <a:avLst/>
              <a:gdLst>
                <a:gd name="T0" fmla="*/ 265 w 265"/>
                <a:gd name="T1" fmla="*/ 97 h 252"/>
                <a:gd name="T2" fmla="*/ 164 w 265"/>
                <a:gd name="T3" fmla="*/ 0 h 252"/>
                <a:gd name="T4" fmla="*/ 0 w 265"/>
                <a:gd name="T5" fmla="*/ 157 h 252"/>
                <a:gd name="T6" fmla="*/ 102 w 265"/>
                <a:gd name="T7" fmla="*/ 252 h 252"/>
                <a:gd name="T8" fmla="*/ 265 w 265"/>
                <a:gd name="T9" fmla="*/ 97 h 252"/>
                <a:gd name="T10" fmla="*/ 105 w 265"/>
                <a:gd name="T11" fmla="*/ 241 h 252"/>
                <a:gd name="T12" fmla="*/ 36 w 265"/>
                <a:gd name="T13" fmla="*/ 164 h 252"/>
                <a:gd name="T14" fmla="*/ 73 w 265"/>
                <a:gd name="T15" fmla="*/ 57 h 252"/>
                <a:gd name="T16" fmla="*/ 162 w 265"/>
                <a:gd name="T17" fmla="*/ 11 h 252"/>
                <a:gd name="T18" fmla="*/ 231 w 265"/>
                <a:gd name="T19" fmla="*/ 85 h 252"/>
                <a:gd name="T20" fmla="*/ 188 w 265"/>
                <a:gd name="T21" fmla="*/ 199 h 252"/>
                <a:gd name="T22" fmla="*/ 105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6" y="0"/>
                    <a:pt x="164" y="0"/>
                  </a:cubicBezTo>
                  <a:cubicBezTo>
                    <a:pt x="81" y="0"/>
                    <a:pt x="0" y="78"/>
                    <a:pt x="0" y="157"/>
                  </a:cubicBezTo>
                  <a:cubicBezTo>
                    <a:pt x="0" y="213"/>
                    <a:pt x="42" y="252"/>
                    <a:pt x="102" y="252"/>
                  </a:cubicBezTo>
                  <a:cubicBezTo>
                    <a:pt x="185" y="252"/>
                    <a:pt x="265" y="176"/>
                    <a:pt x="265" y="97"/>
                  </a:cubicBezTo>
                  <a:close/>
                  <a:moveTo>
                    <a:pt x="105" y="241"/>
                  </a:moveTo>
                  <a:cubicBezTo>
                    <a:pt x="68" y="241"/>
                    <a:pt x="36" y="216"/>
                    <a:pt x="36" y="164"/>
                  </a:cubicBezTo>
                  <a:cubicBezTo>
                    <a:pt x="36" y="146"/>
                    <a:pt x="41" y="97"/>
                    <a:pt x="73" y="57"/>
                  </a:cubicBezTo>
                  <a:cubicBezTo>
                    <a:pt x="97" y="28"/>
                    <a:pt x="130" y="11"/>
                    <a:pt x="162" y="11"/>
                  </a:cubicBezTo>
                  <a:cubicBezTo>
                    <a:pt x="198" y="11"/>
                    <a:pt x="231" y="34"/>
                    <a:pt x="231" y="85"/>
                  </a:cubicBezTo>
                  <a:cubicBezTo>
                    <a:pt x="231" y="110"/>
                    <a:pt x="220" y="161"/>
                    <a:pt x="188" y="199"/>
                  </a:cubicBezTo>
                  <a:cubicBezTo>
                    <a:pt x="164" y="227"/>
                    <a:pt x="132" y="241"/>
                    <a:pt x="105"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1" name="Freeform 194">
              <a:extLst>
                <a:ext uri="{FF2B5EF4-FFF2-40B4-BE49-F238E27FC236}">
                  <a16:creationId xmlns:a16="http://schemas.microsoft.com/office/drawing/2014/main" id="{811C5F51-D9AB-41FA-AB79-F09FBB256212}"/>
                </a:ext>
              </a:extLst>
            </p:cNvPr>
            <p:cNvSpPr>
              <a:spLocks/>
            </p:cNvSpPr>
            <p:nvPr>
              <p:custDataLst>
                <p:tags r:id="rId7"/>
              </p:custDataLst>
            </p:nvPr>
          </p:nvSpPr>
          <p:spPr bwMode="auto">
            <a:xfrm>
              <a:off x="4672013" y="4435475"/>
              <a:ext cx="217488" cy="174625"/>
            </a:xfrm>
            <a:custGeom>
              <a:avLst/>
              <a:gdLst>
                <a:gd name="T0" fmla="*/ 267 w 311"/>
                <a:gd name="T1" fmla="*/ 38 h 238"/>
                <a:gd name="T2" fmla="*/ 304 w 311"/>
                <a:gd name="T3" fmla="*/ 13 h 238"/>
                <a:gd name="T4" fmla="*/ 311 w 311"/>
                <a:gd name="T5" fmla="*/ 5 h 238"/>
                <a:gd name="T6" fmla="*/ 305 w 311"/>
                <a:gd name="T7" fmla="*/ 0 h 238"/>
                <a:gd name="T8" fmla="*/ 269 w 311"/>
                <a:gd name="T9" fmla="*/ 2 h 238"/>
                <a:gd name="T10" fmla="*/ 232 w 311"/>
                <a:gd name="T11" fmla="*/ 0 h 238"/>
                <a:gd name="T12" fmla="*/ 225 w 311"/>
                <a:gd name="T13" fmla="*/ 8 h 238"/>
                <a:gd name="T14" fmla="*/ 233 w 311"/>
                <a:gd name="T15" fmla="*/ 13 h 238"/>
                <a:gd name="T16" fmla="*/ 255 w 311"/>
                <a:gd name="T17" fmla="*/ 27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6 w 311"/>
                <a:gd name="T29" fmla="*/ 8 h 238"/>
                <a:gd name="T30" fmla="*/ 68 w 311"/>
                <a:gd name="T31" fmla="*/ 13 h 238"/>
                <a:gd name="T32" fmla="*/ 90 w 311"/>
                <a:gd name="T33" fmla="*/ 14 h 238"/>
                <a:gd name="T34" fmla="*/ 44 w 311"/>
                <a:gd name="T35" fmla="*/ 201 h 238"/>
                <a:gd name="T36" fmla="*/ 7 w 311"/>
                <a:gd name="T37" fmla="*/ 226 h 238"/>
                <a:gd name="T38" fmla="*/ 0 w 311"/>
                <a:gd name="T39" fmla="*/ 233 h 238"/>
                <a:gd name="T40" fmla="*/ 5 w 311"/>
                <a:gd name="T41" fmla="*/ 238 h 238"/>
                <a:gd name="T42" fmla="*/ 41 w 311"/>
                <a:gd name="T43" fmla="*/ 237 h 238"/>
                <a:gd name="T44" fmla="*/ 78 w 311"/>
                <a:gd name="T45" fmla="*/ 238 h 238"/>
                <a:gd name="T46" fmla="*/ 85 w 311"/>
                <a:gd name="T47" fmla="*/ 231 h 238"/>
                <a:gd name="T48" fmla="*/ 77 w 311"/>
                <a:gd name="T49" fmla="*/ 226 h 238"/>
                <a:gd name="T50" fmla="*/ 55 w 311"/>
                <a:gd name="T51" fmla="*/ 211 h 238"/>
                <a:gd name="T52" fmla="*/ 57 w 311"/>
                <a:gd name="T53" fmla="*/ 202 h 238"/>
                <a:gd name="T54" fmla="*/ 101 w 311"/>
                <a:gd name="T55" fmla="*/ 24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5"/>
                    <a:pt x="276" y="13"/>
                    <a:pt x="304" y="13"/>
                  </a:cubicBezTo>
                  <a:cubicBezTo>
                    <a:pt x="305" y="13"/>
                    <a:pt x="311" y="12"/>
                    <a:pt x="311" y="5"/>
                  </a:cubicBezTo>
                  <a:cubicBezTo>
                    <a:pt x="311" y="3"/>
                    <a:pt x="309" y="0"/>
                    <a:pt x="305" y="0"/>
                  </a:cubicBezTo>
                  <a:cubicBezTo>
                    <a:pt x="294" y="0"/>
                    <a:pt x="281" y="2"/>
                    <a:pt x="269" y="2"/>
                  </a:cubicBezTo>
                  <a:cubicBezTo>
                    <a:pt x="261" y="2"/>
                    <a:pt x="241" y="0"/>
                    <a:pt x="232" y="0"/>
                  </a:cubicBezTo>
                  <a:cubicBezTo>
                    <a:pt x="230" y="0"/>
                    <a:pt x="225" y="0"/>
                    <a:pt x="225" y="8"/>
                  </a:cubicBezTo>
                  <a:cubicBezTo>
                    <a:pt x="225" y="12"/>
                    <a:pt x="230" y="13"/>
                    <a:pt x="233" y="13"/>
                  </a:cubicBezTo>
                  <a:cubicBezTo>
                    <a:pt x="249" y="13"/>
                    <a:pt x="255" y="18"/>
                    <a:pt x="255" y="27"/>
                  </a:cubicBezTo>
                  <a:cubicBezTo>
                    <a:pt x="255" y="30"/>
                    <a:pt x="255" y="32"/>
                    <a:pt x="254" y="35"/>
                  </a:cubicBezTo>
                  <a:lnTo>
                    <a:pt x="216" y="187"/>
                  </a:lnTo>
                  <a:lnTo>
                    <a:pt x="127" y="6"/>
                  </a:lnTo>
                  <a:cubicBezTo>
                    <a:pt x="124" y="0"/>
                    <a:pt x="124" y="0"/>
                    <a:pt x="115" y="0"/>
                  </a:cubicBezTo>
                  <a:lnTo>
                    <a:pt x="68" y="0"/>
                  </a:lnTo>
                  <a:cubicBezTo>
                    <a:pt x="61" y="0"/>
                    <a:pt x="56" y="0"/>
                    <a:pt x="56" y="8"/>
                  </a:cubicBezTo>
                  <a:cubicBezTo>
                    <a:pt x="56" y="13"/>
                    <a:pt x="61" y="13"/>
                    <a:pt x="68" y="13"/>
                  </a:cubicBezTo>
                  <a:cubicBezTo>
                    <a:pt x="75" y="13"/>
                    <a:pt x="83" y="13"/>
                    <a:pt x="90" y="14"/>
                  </a:cubicBezTo>
                  <a:lnTo>
                    <a:pt x="44" y="201"/>
                  </a:lnTo>
                  <a:cubicBezTo>
                    <a:pt x="40" y="214"/>
                    <a:pt x="34" y="225"/>
                    <a:pt x="7" y="226"/>
                  </a:cubicBezTo>
                  <a:cubicBezTo>
                    <a:pt x="5" y="226"/>
                    <a:pt x="0" y="226"/>
                    <a:pt x="0" y="233"/>
                  </a:cubicBezTo>
                  <a:cubicBezTo>
                    <a:pt x="0" y="237"/>
                    <a:pt x="3" y="238"/>
                    <a:pt x="5" y="238"/>
                  </a:cubicBezTo>
                  <a:cubicBezTo>
                    <a:pt x="17" y="238"/>
                    <a:pt x="30"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2"/>
                  </a:cubicBezTo>
                  <a:lnTo>
                    <a:pt x="101" y="24"/>
                  </a:lnTo>
                  <a:lnTo>
                    <a:pt x="203" y="232"/>
                  </a:lnTo>
                  <a:cubicBezTo>
                    <a:pt x="206" y="238"/>
                    <a:pt x="207" y="238"/>
                    <a:pt x="211" y="238"/>
                  </a:cubicBezTo>
                  <a:cubicBezTo>
                    <a:pt x="216" y="238"/>
                    <a:pt x="216"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2" name="Rectangle 195">
              <a:extLst>
                <a:ext uri="{FF2B5EF4-FFF2-40B4-BE49-F238E27FC236}">
                  <a16:creationId xmlns:a16="http://schemas.microsoft.com/office/drawing/2014/main" id="{E1E41352-4276-4717-90B3-697EFEDD487C}"/>
                </a:ext>
              </a:extLst>
            </p:cNvPr>
            <p:cNvSpPr>
              <a:spLocks noChangeArrowheads="1"/>
            </p:cNvSpPr>
            <p:nvPr>
              <p:custDataLst>
                <p:tags r:id="rId8"/>
              </p:custDataLst>
            </p:nvPr>
          </p:nvSpPr>
          <p:spPr bwMode="auto">
            <a:xfrm>
              <a:off x="4108450" y="4703762"/>
              <a:ext cx="90170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3" name="Freeform 196">
              <a:extLst>
                <a:ext uri="{FF2B5EF4-FFF2-40B4-BE49-F238E27FC236}">
                  <a16:creationId xmlns:a16="http://schemas.microsoft.com/office/drawing/2014/main" id="{54930AC5-AA4C-4C95-B5B9-0B7AA32F1D27}"/>
                </a:ext>
              </a:extLst>
            </p:cNvPr>
            <p:cNvSpPr>
              <a:spLocks/>
            </p:cNvSpPr>
            <p:nvPr>
              <p:custDataLst>
                <p:tags r:id="rId9"/>
              </p:custDataLst>
            </p:nvPr>
          </p:nvSpPr>
          <p:spPr bwMode="auto">
            <a:xfrm>
              <a:off x="4132263" y="4803775"/>
              <a:ext cx="241300" cy="260350"/>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6 w 346"/>
                <a:gd name="T11" fmla="*/ 0 h 352"/>
                <a:gd name="T12" fmla="*/ 227 w 346"/>
                <a:gd name="T13" fmla="*/ 10 h 352"/>
                <a:gd name="T14" fmla="*/ 236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4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6 w 346"/>
                <a:gd name="T39" fmla="*/ 0 h 352"/>
                <a:gd name="T40" fmla="*/ 7 w 346"/>
                <a:gd name="T41" fmla="*/ 10 h 352"/>
                <a:gd name="T42" fmla="*/ 21 w 346"/>
                <a:gd name="T43" fmla="*/ 15 h 352"/>
                <a:gd name="T44" fmla="*/ 40 w 346"/>
                <a:gd name="T45" fmla="*/ 16 h 352"/>
                <a:gd name="T46" fmla="*/ 53 w 346"/>
                <a:gd name="T47" fmla="*/ 24 h 352"/>
                <a:gd name="T48" fmla="*/ 45 w 346"/>
                <a:gd name="T49" fmla="*/ 60 h 352"/>
                <a:gd name="T50" fmla="*/ 34 w 346"/>
                <a:gd name="T51" fmla="*/ 104 h 352"/>
                <a:gd name="T52" fmla="*/ 3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8" y="352"/>
                  </a:cubicBezTo>
                  <a:cubicBezTo>
                    <a:pt x="161"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4" name="Freeform 197">
              <a:extLst>
                <a:ext uri="{FF2B5EF4-FFF2-40B4-BE49-F238E27FC236}">
                  <a16:creationId xmlns:a16="http://schemas.microsoft.com/office/drawing/2014/main" id="{200D8B28-04C9-48D9-9B52-2DF64CB66129}"/>
                </a:ext>
              </a:extLst>
            </p:cNvPr>
            <p:cNvSpPr>
              <a:spLocks noEditPoints="1"/>
            </p:cNvSpPr>
            <p:nvPr>
              <p:custDataLst>
                <p:tags r:id="rId10"/>
              </p:custDataLst>
            </p:nvPr>
          </p:nvSpPr>
          <p:spPr bwMode="auto">
            <a:xfrm>
              <a:off x="4364038" y="4929187"/>
              <a:ext cx="184150" cy="185738"/>
            </a:xfrm>
            <a:custGeom>
              <a:avLst/>
              <a:gdLst>
                <a:gd name="T0" fmla="*/ 265 w 265"/>
                <a:gd name="T1" fmla="*/ 97 h 252"/>
                <a:gd name="T2" fmla="*/ 164 w 265"/>
                <a:gd name="T3" fmla="*/ 0 h 252"/>
                <a:gd name="T4" fmla="*/ 0 w 265"/>
                <a:gd name="T5" fmla="*/ 157 h 252"/>
                <a:gd name="T6" fmla="*/ 101 w 265"/>
                <a:gd name="T7" fmla="*/ 252 h 252"/>
                <a:gd name="T8" fmla="*/ 265 w 265"/>
                <a:gd name="T9" fmla="*/ 97 h 252"/>
                <a:gd name="T10" fmla="*/ 104 w 265"/>
                <a:gd name="T11" fmla="*/ 241 h 252"/>
                <a:gd name="T12" fmla="*/ 36 w 265"/>
                <a:gd name="T13" fmla="*/ 164 h 252"/>
                <a:gd name="T14" fmla="*/ 73 w 265"/>
                <a:gd name="T15" fmla="*/ 57 h 252"/>
                <a:gd name="T16" fmla="*/ 161 w 265"/>
                <a:gd name="T17" fmla="*/ 11 h 252"/>
                <a:gd name="T18" fmla="*/ 231 w 265"/>
                <a:gd name="T19" fmla="*/ 85 h 252"/>
                <a:gd name="T20" fmla="*/ 187 w 265"/>
                <a:gd name="T21" fmla="*/ 199 h 252"/>
                <a:gd name="T22" fmla="*/ 104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5" y="0"/>
                    <a:pt x="164" y="0"/>
                  </a:cubicBezTo>
                  <a:cubicBezTo>
                    <a:pt x="80" y="0"/>
                    <a:pt x="0" y="78"/>
                    <a:pt x="0" y="157"/>
                  </a:cubicBezTo>
                  <a:cubicBezTo>
                    <a:pt x="0" y="213"/>
                    <a:pt x="41" y="252"/>
                    <a:pt x="101" y="252"/>
                  </a:cubicBezTo>
                  <a:cubicBezTo>
                    <a:pt x="184" y="252"/>
                    <a:pt x="265" y="176"/>
                    <a:pt x="265" y="97"/>
                  </a:cubicBezTo>
                  <a:close/>
                  <a:moveTo>
                    <a:pt x="104" y="241"/>
                  </a:moveTo>
                  <a:cubicBezTo>
                    <a:pt x="67" y="241"/>
                    <a:pt x="36" y="216"/>
                    <a:pt x="36" y="164"/>
                  </a:cubicBezTo>
                  <a:cubicBezTo>
                    <a:pt x="36" y="146"/>
                    <a:pt x="41" y="97"/>
                    <a:pt x="73" y="57"/>
                  </a:cubicBezTo>
                  <a:cubicBezTo>
                    <a:pt x="96" y="28"/>
                    <a:pt x="130" y="11"/>
                    <a:pt x="161" y="11"/>
                  </a:cubicBezTo>
                  <a:cubicBezTo>
                    <a:pt x="197" y="11"/>
                    <a:pt x="231" y="34"/>
                    <a:pt x="231" y="85"/>
                  </a:cubicBezTo>
                  <a:cubicBezTo>
                    <a:pt x="231" y="110"/>
                    <a:pt x="220" y="161"/>
                    <a:pt x="187" y="199"/>
                  </a:cubicBezTo>
                  <a:cubicBezTo>
                    <a:pt x="163" y="226"/>
                    <a:pt x="131" y="241"/>
                    <a:pt x="104"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5" name="Freeform 198">
              <a:extLst>
                <a:ext uri="{FF2B5EF4-FFF2-40B4-BE49-F238E27FC236}">
                  <a16:creationId xmlns:a16="http://schemas.microsoft.com/office/drawing/2014/main" id="{3C3A2DA6-487D-4F59-8A64-62BE4704CA04}"/>
                </a:ext>
              </a:extLst>
            </p:cNvPr>
            <p:cNvSpPr>
              <a:spLocks/>
            </p:cNvSpPr>
            <p:nvPr>
              <p:custDataLst>
                <p:tags r:id="rId11"/>
              </p:custDataLst>
            </p:nvPr>
          </p:nvSpPr>
          <p:spPr bwMode="auto">
            <a:xfrm>
              <a:off x="4581525" y="4935537"/>
              <a:ext cx="185738" cy="174625"/>
            </a:xfrm>
            <a:custGeom>
              <a:avLst/>
              <a:gdLst>
                <a:gd name="T0" fmla="*/ 95 w 265"/>
                <a:gd name="T1" fmla="*/ 125 h 237"/>
                <a:gd name="T2" fmla="*/ 133 w 265"/>
                <a:gd name="T3" fmla="*/ 125 h 237"/>
                <a:gd name="T4" fmla="*/ 164 w 265"/>
                <a:gd name="T5" fmla="*/ 141 h 237"/>
                <a:gd name="T6" fmla="*/ 161 w 265"/>
                <a:gd name="T7" fmla="*/ 156 h 237"/>
                <a:gd name="T8" fmla="*/ 160 w 265"/>
                <a:gd name="T9" fmla="*/ 161 h 237"/>
                <a:gd name="T10" fmla="*/ 166 w 265"/>
                <a:gd name="T11" fmla="*/ 166 h 237"/>
                <a:gd name="T12" fmla="*/ 173 w 265"/>
                <a:gd name="T13" fmla="*/ 158 h 237"/>
                <a:gd name="T14" fmla="*/ 192 w 265"/>
                <a:gd name="T15" fmla="*/ 84 h 237"/>
                <a:gd name="T16" fmla="*/ 193 w 265"/>
                <a:gd name="T17" fmla="*/ 77 h 237"/>
                <a:gd name="T18" fmla="*/ 187 w 265"/>
                <a:gd name="T19" fmla="*/ 72 h 237"/>
                <a:gd name="T20" fmla="*/ 180 w 265"/>
                <a:gd name="T21" fmla="*/ 80 h 237"/>
                <a:gd name="T22" fmla="*/ 133 w 265"/>
                <a:gd name="T23" fmla="*/ 112 h 237"/>
                <a:gd name="T24" fmla="*/ 98 w 265"/>
                <a:gd name="T25" fmla="*/ 112 h 237"/>
                <a:gd name="T26" fmla="*/ 120 w 265"/>
                <a:gd name="T27" fmla="*/ 25 h 237"/>
                <a:gd name="T28" fmla="*/ 138 w 265"/>
                <a:gd name="T29" fmla="*/ 13 h 237"/>
                <a:gd name="T30" fmla="*/ 192 w 265"/>
                <a:gd name="T31" fmla="*/ 13 h 237"/>
                <a:gd name="T32" fmla="*/ 247 w 265"/>
                <a:gd name="T33" fmla="*/ 53 h 237"/>
                <a:gd name="T34" fmla="*/ 245 w 265"/>
                <a:gd name="T35" fmla="*/ 75 h 237"/>
                <a:gd name="T36" fmla="*/ 251 w 265"/>
                <a:gd name="T37" fmla="*/ 81 h 237"/>
                <a:gd name="T38" fmla="*/ 257 w 265"/>
                <a:gd name="T39" fmla="*/ 72 h 237"/>
                <a:gd name="T40" fmla="*/ 264 w 265"/>
                <a:gd name="T41" fmla="*/ 11 h 237"/>
                <a:gd name="T42" fmla="*/ 254 w 265"/>
                <a:gd name="T43" fmla="*/ 0 h 237"/>
                <a:gd name="T44" fmla="*/ 67 w 265"/>
                <a:gd name="T45" fmla="*/ 0 h 237"/>
                <a:gd name="T46" fmla="*/ 56 w 265"/>
                <a:gd name="T47" fmla="*/ 8 h 237"/>
                <a:gd name="T48" fmla="*/ 67 w 265"/>
                <a:gd name="T49" fmla="*/ 13 h 237"/>
                <a:gd name="T50" fmla="*/ 81 w 265"/>
                <a:gd name="T51" fmla="*/ 14 h 237"/>
                <a:gd name="T52" fmla="*/ 89 w 265"/>
                <a:gd name="T53" fmla="*/ 19 h 237"/>
                <a:gd name="T54" fmla="*/ 87 w 265"/>
                <a:gd name="T55" fmla="*/ 26 h 237"/>
                <a:gd name="T56" fmla="*/ 42 w 265"/>
                <a:gd name="T57" fmla="*/ 209 h 237"/>
                <a:gd name="T58" fmla="*/ 11 w 265"/>
                <a:gd name="T59" fmla="*/ 225 h 237"/>
                <a:gd name="T60" fmla="*/ 0 w 265"/>
                <a:gd name="T61" fmla="*/ 232 h 237"/>
                <a:gd name="T62" fmla="*/ 6 w 265"/>
                <a:gd name="T63" fmla="*/ 237 h 237"/>
                <a:gd name="T64" fmla="*/ 52 w 265"/>
                <a:gd name="T65" fmla="*/ 236 h 237"/>
                <a:gd name="T66" fmla="*/ 79 w 265"/>
                <a:gd name="T67" fmla="*/ 236 h 237"/>
                <a:gd name="T68" fmla="*/ 106 w 265"/>
                <a:gd name="T69" fmla="*/ 237 h 237"/>
                <a:gd name="T70" fmla="*/ 114 w 265"/>
                <a:gd name="T71" fmla="*/ 230 h 237"/>
                <a:gd name="T72" fmla="*/ 102 w 265"/>
                <a:gd name="T73" fmla="*/ 225 h 237"/>
                <a:gd name="T74" fmla="*/ 83 w 265"/>
                <a:gd name="T75" fmla="*/ 224 h 237"/>
                <a:gd name="T76" fmla="*/ 73 w 265"/>
                <a:gd name="T77" fmla="*/ 218 h 237"/>
                <a:gd name="T78" fmla="*/ 74 w 265"/>
                <a:gd name="T79" fmla="*/ 212 h 237"/>
                <a:gd name="T80" fmla="*/ 95 w 265"/>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237">
                  <a:moveTo>
                    <a:pt x="95" y="125"/>
                  </a:moveTo>
                  <a:lnTo>
                    <a:pt x="133" y="125"/>
                  </a:lnTo>
                  <a:cubicBezTo>
                    <a:pt x="159" y="125"/>
                    <a:pt x="164" y="129"/>
                    <a:pt x="164" y="141"/>
                  </a:cubicBezTo>
                  <a:cubicBezTo>
                    <a:pt x="164" y="146"/>
                    <a:pt x="164" y="147"/>
                    <a:pt x="161" y="156"/>
                  </a:cubicBezTo>
                  <a:cubicBezTo>
                    <a:pt x="160" y="158"/>
                    <a:pt x="160" y="159"/>
                    <a:pt x="160" y="161"/>
                  </a:cubicBezTo>
                  <a:cubicBezTo>
                    <a:pt x="160" y="164"/>
                    <a:pt x="163" y="166"/>
                    <a:pt x="166" y="166"/>
                  </a:cubicBezTo>
                  <a:cubicBezTo>
                    <a:pt x="171" y="166"/>
                    <a:pt x="171" y="164"/>
                    <a:pt x="173" y="158"/>
                  </a:cubicBezTo>
                  <a:lnTo>
                    <a:pt x="192" y="84"/>
                  </a:lnTo>
                  <a:cubicBezTo>
                    <a:pt x="192" y="83"/>
                    <a:pt x="193" y="78"/>
                    <a:pt x="193" y="77"/>
                  </a:cubicBezTo>
                  <a:cubicBezTo>
                    <a:pt x="193" y="73"/>
                    <a:pt x="190" y="72"/>
                    <a:pt x="187" y="72"/>
                  </a:cubicBezTo>
                  <a:cubicBezTo>
                    <a:pt x="182" y="72"/>
                    <a:pt x="182" y="74"/>
                    <a:pt x="180" y="80"/>
                  </a:cubicBezTo>
                  <a:cubicBezTo>
                    <a:pt x="173" y="107"/>
                    <a:pt x="163" y="112"/>
                    <a:pt x="133" y="112"/>
                  </a:cubicBezTo>
                  <a:lnTo>
                    <a:pt x="98" y="112"/>
                  </a:lnTo>
                  <a:lnTo>
                    <a:pt x="120" y="25"/>
                  </a:lnTo>
                  <a:cubicBezTo>
                    <a:pt x="123" y="14"/>
                    <a:pt x="124" y="13"/>
                    <a:pt x="138" y="13"/>
                  </a:cubicBezTo>
                  <a:lnTo>
                    <a:pt x="192" y="13"/>
                  </a:lnTo>
                  <a:cubicBezTo>
                    <a:pt x="238" y="13"/>
                    <a:pt x="247" y="24"/>
                    <a:pt x="247" y="53"/>
                  </a:cubicBezTo>
                  <a:cubicBezTo>
                    <a:pt x="247" y="65"/>
                    <a:pt x="245" y="72"/>
                    <a:pt x="245" y="75"/>
                  </a:cubicBezTo>
                  <a:cubicBezTo>
                    <a:pt x="245" y="78"/>
                    <a:pt x="246" y="81"/>
                    <a:pt x="251" y="81"/>
                  </a:cubicBezTo>
                  <a:cubicBezTo>
                    <a:pt x="256" y="81"/>
                    <a:pt x="257" y="78"/>
                    <a:pt x="257" y="72"/>
                  </a:cubicBezTo>
                  <a:lnTo>
                    <a:pt x="264" y="11"/>
                  </a:lnTo>
                  <a:cubicBezTo>
                    <a:pt x="265" y="0"/>
                    <a:pt x="262" y="0"/>
                    <a:pt x="254" y="0"/>
                  </a:cubicBezTo>
                  <a:lnTo>
                    <a:pt x="67" y="0"/>
                  </a:lnTo>
                  <a:cubicBezTo>
                    <a:pt x="61" y="0"/>
                    <a:pt x="56" y="0"/>
                    <a:pt x="56" y="8"/>
                  </a:cubicBezTo>
                  <a:cubicBezTo>
                    <a:pt x="56" y="13"/>
                    <a:pt x="60" y="13"/>
                    <a:pt x="67" y="13"/>
                  </a:cubicBezTo>
                  <a:cubicBezTo>
                    <a:pt x="68" y="13"/>
                    <a:pt x="74" y="13"/>
                    <a:pt x="81" y="14"/>
                  </a:cubicBezTo>
                  <a:cubicBezTo>
                    <a:pt x="88" y="14"/>
                    <a:pt x="89" y="15"/>
                    <a:pt x="89" y="19"/>
                  </a:cubicBezTo>
                  <a:cubicBezTo>
                    <a:pt x="89" y="21"/>
                    <a:pt x="88" y="24"/>
                    <a:pt x="87" y="26"/>
                  </a:cubicBezTo>
                  <a:lnTo>
                    <a:pt x="42" y="209"/>
                  </a:lnTo>
                  <a:cubicBezTo>
                    <a:pt x="38" y="222"/>
                    <a:pt x="38" y="225"/>
                    <a:pt x="11" y="225"/>
                  </a:cubicBezTo>
                  <a:cubicBezTo>
                    <a:pt x="5" y="225"/>
                    <a:pt x="0" y="225"/>
                    <a:pt x="0" y="232"/>
                  </a:cubicBezTo>
                  <a:cubicBezTo>
                    <a:pt x="0" y="236"/>
                    <a:pt x="3" y="237"/>
                    <a:pt x="6" y="237"/>
                  </a:cubicBezTo>
                  <a:cubicBezTo>
                    <a:pt x="16" y="237"/>
                    <a:pt x="42" y="236"/>
                    <a:pt x="52" y="236"/>
                  </a:cubicBezTo>
                  <a:lnTo>
                    <a:pt x="79" y="236"/>
                  </a:lnTo>
                  <a:cubicBezTo>
                    <a:pt x="88" y="236"/>
                    <a:pt x="97" y="237"/>
                    <a:pt x="106" y="237"/>
                  </a:cubicBezTo>
                  <a:cubicBezTo>
                    <a:pt x="109" y="237"/>
                    <a:pt x="114" y="237"/>
                    <a:pt x="114" y="230"/>
                  </a:cubicBezTo>
                  <a:cubicBezTo>
                    <a:pt x="114" y="225"/>
                    <a:pt x="110" y="225"/>
                    <a:pt x="102" y="225"/>
                  </a:cubicBezTo>
                  <a:cubicBezTo>
                    <a:pt x="101" y="225"/>
                    <a:pt x="92" y="225"/>
                    <a:pt x="83" y="224"/>
                  </a:cubicBezTo>
                  <a:cubicBezTo>
                    <a:pt x="76" y="223"/>
                    <a:pt x="73" y="223"/>
                    <a:pt x="73" y="218"/>
                  </a:cubicBezTo>
                  <a:cubicBezTo>
                    <a:pt x="73" y="217"/>
                    <a:pt x="73" y="216"/>
                    <a:pt x="74"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6" name="Freeform 199">
              <a:extLst>
                <a:ext uri="{FF2B5EF4-FFF2-40B4-BE49-F238E27FC236}">
                  <a16:creationId xmlns:a16="http://schemas.microsoft.com/office/drawing/2014/main" id="{20530B93-C84F-4F15-AEE4-ECA02D752281}"/>
                </a:ext>
              </a:extLst>
            </p:cNvPr>
            <p:cNvSpPr>
              <a:spLocks/>
            </p:cNvSpPr>
            <p:nvPr>
              <p:custDataLst>
                <p:tags r:id="rId12"/>
              </p:custDataLst>
            </p:nvPr>
          </p:nvSpPr>
          <p:spPr bwMode="auto">
            <a:xfrm>
              <a:off x="4795838" y="4935537"/>
              <a:ext cx="184150" cy="174625"/>
            </a:xfrm>
            <a:custGeom>
              <a:avLst/>
              <a:gdLst>
                <a:gd name="T0" fmla="*/ 95 w 264"/>
                <a:gd name="T1" fmla="*/ 125 h 237"/>
                <a:gd name="T2" fmla="*/ 132 w 264"/>
                <a:gd name="T3" fmla="*/ 125 h 237"/>
                <a:gd name="T4" fmla="*/ 163 w 264"/>
                <a:gd name="T5" fmla="*/ 141 h 237"/>
                <a:gd name="T6" fmla="*/ 161 w 264"/>
                <a:gd name="T7" fmla="*/ 156 h 237"/>
                <a:gd name="T8" fmla="*/ 160 w 264"/>
                <a:gd name="T9" fmla="*/ 161 h 237"/>
                <a:gd name="T10" fmla="*/ 166 w 264"/>
                <a:gd name="T11" fmla="*/ 166 h 237"/>
                <a:gd name="T12" fmla="*/ 172 w 264"/>
                <a:gd name="T13" fmla="*/ 158 h 237"/>
                <a:gd name="T14" fmla="*/ 191 w 264"/>
                <a:gd name="T15" fmla="*/ 84 h 237"/>
                <a:gd name="T16" fmla="*/ 192 w 264"/>
                <a:gd name="T17" fmla="*/ 77 h 237"/>
                <a:gd name="T18" fmla="*/ 186 w 264"/>
                <a:gd name="T19" fmla="*/ 72 h 237"/>
                <a:gd name="T20" fmla="*/ 180 w 264"/>
                <a:gd name="T21" fmla="*/ 80 h 237"/>
                <a:gd name="T22" fmla="*/ 133 w 264"/>
                <a:gd name="T23" fmla="*/ 112 h 237"/>
                <a:gd name="T24" fmla="*/ 98 w 264"/>
                <a:gd name="T25" fmla="*/ 112 h 237"/>
                <a:gd name="T26" fmla="*/ 120 w 264"/>
                <a:gd name="T27" fmla="*/ 25 h 237"/>
                <a:gd name="T28" fmla="*/ 138 w 264"/>
                <a:gd name="T29" fmla="*/ 13 h 237"/>
                <a:gd name="T30" fmla="*/ 191 w 264"/>
                <a:gd name="T31" fmla="*/ 13 h 237"/>
                <a:gd name="T32" fmla="*/ 246 w 264"/>
                <a:gd name="T33" fmla="*/ 53 h 237"/>
                <a:gd name="T34" fmla="*/ 245 w 264"/>
                <a:gd name="T35" fmla="*/ 75 h 237"/>
                <a:gd name="T36" fmla="*/ 251 w 264"/>
                <a:gd name="T37" fmla="*/ 81 h 237"/>
                <a:gd name="T38" fmla="*/ 257 w 264"/>
                <a:gd name="T39" fmla="*/ 72 h 237"/>
                <a:gd name="T40" fmla="*/ 263 w 264"/>
                <a:gd name="T41" fmla="*/ 11 h 237"/>
                <a:gd name="T42" fmla="*/ 253 w 264"/>
                <a:gd name="T43" fmla="*/ 0 h 237"/>
                <a:gd name="T44" fmla="*/ 67 w 264"/>
                <a:gd name="T45" fmla="*/ 0 h 237"/>
                <a:gd name="T46" fmla="*/ 56 w 264"/>
                <a:gd name="T47" fmla="*/ 8 h 237"/>
                <a:gd name="T48" fmla="*/ 67 w 264"/>
                <a:gd name="T49" fmla="*/ 13 h 237"/>
                <a:gd name="T50" fmla="*/ 80 w 264"/>
                <a:gd name="T51" fmla="*/ 14 h 237"/>
                <a:gd name="T52" fmla="*/ 88 w 264"/>
                <a:gd name="T53" fmla="*/ 19 h 237"/>
                <a:gd name="T54" fmla="*/ 87 w 264"/>
                <a:gd name="T55" fmla="*/ 26 h 237"/>
                <a:gd name="T56" fmla="*/ 41 w 264"/>
                <a:gd name="T57" fmla="*/ 209 h 237"/>
                <a:gd name="T58" fmla="*/ 10 w 264"/>
                <a:gd name="T59" fmla="*/ 225 h 237"/>
                <a:gd name="T60" fmla="*/ 0 w 264"/>
                <a:gd name="T61" fmla="*/ 232 h 237"/>
                <a:gd name="T62" fmla="*/ 5 w 264"/>
                <a:gd name="T63" fmla="*/ 237 h 237"/>
                <a:gd name="T64" fmla="*/ 51 w 264"/>
                <a:gd name="T65" fmla="*/ 236 h 237"/>
                <a:gd name="T66" fmla="*/ 78 w 264"/>
                <a:gd name="T67" fmla="*/ 236 h 237"/>
                <a:gd name="T68" fmla="*/ 106 w 264"/>
                <a:gd name="T69" fmla="*/ 237 h 237"/>
                <a:gd name="T70" fmla="*/ 113 w 264"/>
                <a:gd name="T71" fmla="*/ 230 h 237"/>
                <a:gd name="T72" fmla="*/ 101 w 264"/>
                <a:gd name="T73" fmla="*/ 225 h 237"/>
                <a:gd name="T74" fmla="*/ 83 w 264"/>
                <a:gd name="T75" fmla="*/ 224 h 237"/>
                <a:gd name="T76" fmla="*/ 72 w 264"/>
                <a:gd name="T77" fmla="*/ 218 h 237"/>
                <a:gd name="T78" fmla="*/ 73 w 264"/>
                <a:gd name="T79" fmla="*/ 212 h 237"/>
                <a:gd name="T80" fmla="*/ 95 w 264"/>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4" h="237">
                  <a:moveTo>
                    <a:pt x="95" y="125"/>
                  </a:moveTo>
                  <a:lnTo>
                    <a:pt x="132" y="125"/>
                  </a:lnTo>
                  <a:cubicBezTo>
                    <a:pt x="159" y="125"/>
                    <a:pt x="163" y="129"/>
                    <a:pt x="163" y="141"/>
                  </a:cubicBezTo>
                  <a:cubicBezTo>
                    <a:pt x="163" y="146"/>
                    <a:pt x="163" y="147"/>
                    <a:pt x="161" y="156"/>
                  </a:cubicBezTo>
                  <a:cubicBezTo>
                    <a:pt x="160" y="158"/>
                    <a:pt x="160" y="159"/>
                    <a:pt x="160" y="161"/>
                  </a:cubicBezTo>
                  <a:cubicBezTo>
                    <a:pt x="160" y="164"/>
                    <a:pt x="162" y="166"/>
                    <a:pt x="166" y="166"/>
                  </a:cubicBezTo>
                  <a:cubicBezTo>
                    <a:pt x="170" y="166"/>
                    <a:pt x="170" y="164"/>
                    <a:pt x="172" y="158"/>
                  </a:cubicBezTo>
                  <a:lnTo>
                    <a:pt x="191" y="84"/>
                  </a:lnTo>
                  <a:cubicBezTo>
                    <a:pt x="191" y="83"/>
                    <a:pt x="192" y="78"/>
                    <a:pt x="192" y="77"/>
                  </a:cubicBezTo>
                  <a:cubicBezTo>
                    <a:pt x="192" y="73"/>
                    <a:pt x="190" y="72"/>
                    <a:pt x="186" y="72"/>
                  </a:cubicBezTo>
                  <a:cubicBezTo>
                    <a:pt x="182" y="72"/>
                    <a:pt x="181" y="74"/>
                    <a:pt x="180" y="80"/>
                  </a:cubicBezTo>
                  <a:cubicBezTo>
                    <a:pt x="173" y="107"/>
                    <a:pt x="162" y="112"/>
                    <a:pt x="133" y="112"/>
                  </a:cubicBezTo>
                  <a:lnTo>
                    <a:pt x="98" y="112"/>
                  </a:lnTo>
                  <a:lnTo>
                    <a:pt x="120" y="25"/>
                  </a:lnTo>
                  <a:cubicBezTo>
                    <a:pt x="123" y="14"/>
                    <a:pt x="123" y="13"/>
                    <a:pt x="138" y="13"/>
                  </a:cubicBezTo>
                  <a:lnTo>
                    <a:pt x="191" y="13"/>
                  </a:lnTo>
                  <a:cubicBezTo>
                    <a:pt x="237" y="13"/>
                    <a:pt x="246" y="24"/>
                    <a:pt x="246" y="53"/>
                  </a:cubicBezTo>
                  <a:cubicBezTo>
                    <a:pt x="246" y="65"/>
                    <a:pt x="245" y="72"/>
                    <a:pt x="245" y="75"/>
                  </a:cubicBezTo>
                  <a:cubicBezTo>
                    <a:pt x="245" y="78"/>
                    <a:pt x="246" y="81"/>
                    <a:pt x="251" y="81"/>
                  </a:cubicBezTo>
                  <a:cubicBezTo>
                    <a:pt x="256" y="81"/>
                    <a:pt x="256" y="78"/>
                    <a:pt x="257" y="72"/>
                  </a:cubicBezTo>
                  <a:lnTo>
                    <a:pt x="263" y="11"/>
                  </a:lnTo>
                  <a:cubicBezTo>
                    <a:pt x="264" y="0"/>
                    <a:pt x="262" y="0"/>
                    <a:pt x="253" y="0"/>
                  </a:cubicBezTo>
                  <a:lnTo>
                    <a:pt x="67" y="0"/>
                  </a:lnTo>
                  <a:cubicBezTo>
                    <a:pt x="60" y="0"/>
                    <a:pt x="56" y="0"/>
                    <a:pt x="56" y="8"/>
                  </a:cubicBezTo>
                  <a:cubicBezTo>
                    <a:pt x="56" y="13"/>
                    <a:pt x="60" y="13"/>
                    <a:pt x="67" y="13"/>
                  </a:cubicBezTo>
                  <a:cubicBezTo>
                    <a:pt x="67" y="13"/>
                    <a:pt x="74" y="13"/>
                    <a:pt x="80" y="14"/>
                  </a:cubicBezTo>
                  <a:cubicBezTo>
                    <a:pt x="87" y="14"/>
                    <a:pt x="88" y="15"/>
                    <a:pt x="88" y="19"/>
                  </a:cubicBezTo>
                  <a:cubicBezTo>
                    <a:pt x="88" y="21"/>
                    <a:pt x="87" y="24"/>
                    <a:pt x="87" y="26"/>
                  </a:cubicBezTo>
                  <a:lnTo>
                    <a:pt x="41" y="209"/>
                  </a:lnTo>
                  <a:cubicBezTo>
                    <a:pt x="38" y="222"/>
                    <a:pt x="37" y="225"/>
                    <a:pt x="10" y="225"/>
                  </a:cubicBezTo>
                  <a:cubicBezTo>
                    <a:pt x="4" y="225"/>
                    <a:pt x="0" y="225"/>
                    <a:pt x="0" y="232"/>
                  </a:cubicBezTo>
                  <a:cubicBezTo>
                    <a:pt x="0" y="236"/>
                    <a:pt x="2" y="237"/>
                    <a:pt x="5" y="237"/>
                  </a:cubicBezTo>
                  <a:cubicBezTo>
                    <a:pt x="15" y="237"/>
                    <a:pt x="41" y="236"/>
                    <a:pt x="51" y="236"/>
                  </a:cubicBezTo>
                  <a:lnTo>
                    <a:pt x="78" y="236"/>
                  </a:lnTo>
                  <a:cubicBezTo>
                    <a:pt x="87" y="236"/>
                    <a:pt x="97" y="237"/>
                    <a:pt x="106" y="237"/>
                  </a:cubicBezTo>
                  <a:cubicBezTo>
                    <a:pt x="108" y="237"/>
                    <a:pt x="113" y="237"/>
                    <a:pt x="113" y="230"/>
                  </a:cubicBezTo>
                  <a:cubicBezTo>
                    <a:pt x="113" y="225"/>
                    <a:pt x="109" y="225"/>
                    <a:pt x="101" y="225"/>
                  </a:cubicBezTo>
                  <a:cubicBezTo>
                    <a:pt x="100" y="225"/>
                    <a:pt x="92" y="225"/>
                    <a:pt x="83" y="224"/>
                  </a:cubicBezTo>
                  <a:cubicBezTo>
                    <a:pt x="76" y="223"/>
                    <a:pt x="72" y="223"/>
                    <a:pt x="72" y="218"/>
                  </a:cubicBezTo>
                  <a:cubicBezTo>
                    <a:pt x="72" y="217"/>
                    <a:pt x="72" y="216"/>
                    <a:pt x="73"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7" name="Freeform 200">
              <a:extLst>
                <a:ext uri="{FF2B5EF4-FFF2-40B4-BE49-F238E27FC236}">
                  <a16:creationId xmlns:a16="http://schemas.microsoft.com/office/drawing/2014/main" id="{FEFA8849-9B47-4DF7-9462-2644F8793A5A}"/>
                </a:ext>
              </a:extLst>
            </p:cNvPr>
            <p:cNvSpPr>
              <a:spLocks/>
            </p:cNvSpPr>
            <p:nvPr>
              <p:custDataLst>
                <p:tags r:id="rId13"/>
              </p:custDataLst>
            </p:nvPr>
          </p:nvSpPr>
          <p:spPr bwMode="auto">
            <a:xfrm>
              <a:off x="5157788" y="4703762"/>
              <a:ext cx="212725" cy="1587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8" name="Freeform 201">
              <a:extLst>
                <a:ext uri="{FF2B5EF4-FFF2-40B4-BE49-F238E27FC236}">
                  <a16:creationId xmlns:a16="http://schemas.microsoft.com/office/drawing/2014/main" id="{7E75BE9E-02C7-48BA-830A-A8BE3B8D13DA}"/>
                </a:ext>
              </a:extLst>
            </p:cNvPr>
            <p:cNvSpPr>
              <a:spLocks/>
            </p:cNvSpPr>
            <p:nvPr>
              <p:custDataLst>
                <p:tags r:id="rId14"/>
              </p:custDataLst>
            </p:nvPr>
          </p:nvSpPr>
          <p:spPr bwMode="auto">
            <a:xfrm>
              <a:off x="5508625" y="4559300"/>
              <a:ext cx="114300" cy="244475"/>
            </a:xfrm>
            <a:custGeom>
              <a:avLst/>
              <a:gdLst>
                <a:gd name="T0" fmla="*/ 102 w 165"/>
                <a:gd name="T1" fmla="*/ 13 h 333"/>
                <a:gd name="T2" fmla="*/ 91 w 165"/>
                <a:gd name="T3" fmla="*/ 0 h 333"/>
                <a:gd name="T4" fmla="*/ 0 w 165"/>
                <a:gd name="T5" fmla="*/ 32 h 333"/>
                <a:gd name="T6" fmla="*/ 0 w 165"/>
                <a:gd name="T7" fmla="*/ 48 h 333"/>
                <a:gd name="T8" fmla="*/ 65 w 165"/>
                <a:gd name="T9" fmla="*/ 35 h 333"/>
                <a:gd name="T10" fmla="*/ 65 w 165"/>
                <a:gd name="T11" fmla="*/ 293 h 333"/>
                <a:gd name="T12" fmla="*/ 19 w 165"/>
                <a:gd name="T13" fmla="*/ 317 h 333"/>
                <a:gd name="T14" fmla="*/ 3 w 165"/>
                <a:gd name="T15" fmla="*/ 317 h 333"/>
                <a:gd name="T16" fmla="*/ 3 w 165"/>
                <a:gd name="T17" fmla="*/ 333 h 333"/>
                <a:gd name="T18" fmla="*/ 84 w 165"/>
                <a:gd name="T19" fmla="*/ 331 h 333"/>
                <a:gd name="T20" fmla="*/ 165 w 165"/>
                <a:gd name="T21" fmla="*/ 333 h 333"/>
                <a:gd name="T22" fmla="*/ 165 w 165"/>
                <a:gd name="T23" fmla="*/ 317 h 333"/>
                <a:gd name="T24" fmla="*/ 149 w 165"/>
                <a:gd name="T25" fmla="*/ 317 h 333"/>
                <a:gd name="T26" fmla="*/ 102 w 165"/>
                <a:gd name="T27" fmla="*/ 293 h 333"/>
                <a:gd name="T28" fmla="*/ 102 w 165"/>
                <a:gd name="T29" fmla="*/ 1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3">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3"/>
                  </a:lnTo>
                  <a:cubicBezTo>
                    <a:pt x="20" y="331"/>
                    <a:pt x="64" y="331"/>
                    <a:pt x="84" y="331"/>
                  </a:cubicBezTo>
                  <a:cubicBezTo>
                    <a:pt x="104" y="331"/>
                    <a:pt x="147" y="331"/>
                    <a:pt x="165" y="333"/>
                  </a:cubicBezTo>
                  <a:lnTo>
                    <a:pt x="165" y="317"/>
                  </a:lnTo>
                  <a:lnTo>
                    <a:pt x="149" y="317"/>
                  </a:lnTo>
                  <a:cubicBezTo>
                    <a:pt x="104"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9" name="Freeform 202">
              <a:extLst>
                <a:ext uri="{FF2B5EF4-FFF2-40B4-BE49-F238E27FC236}">
                  <a16:creationId xmlns:a16="http://schemas.microsoft.com/office/drawing/2014/main" id="{51AA0208-AABF-4FB8-AF01-0F1048A9DAAE}"/>
                </a:ext>
              </a:extLst>
            </p:cNvPr>
            <p:cNvSpPr>
              <a:spLocks/>
            </p:cNvSpPr>
            <p:nvPr>
              <p:custDataLst>
                <p:tags r:id="rId15"/>
              </p:custDataLst>
            </p:nvPr>
          </p:nvSpPr>
          <p:spPr bwMode="auto">
            <a:xfrm>
              <a:off x="5767388" y="4668837"/>
              <a:ext cx="231775" cy="85725"/>
            </a:xfrm>
            <a:custGeom>
              <a:avLst/>
              <a:gdLst>
                <a:gd name="T0" fmla="*/ 333 w 333"/>
                <a:gd name="T1" fmla="*/ 16 h 116"/>
                <a:gd name="T2" fmla="*/ 326 w 333"/>
                <a:gd name="T3" fmla="*/ 0 h 116"/>
                <a:gd name="T4" fmla="*/ 319 w 333"/>
                <a:gd name="T5" fmla="*/ 13 h 116"/>
                <a:gd name="T6" fmla="*/ 249 w 333"/>
                <a:gd name="T7" fmla="*/ 88 h 116"/>
                <a:gd name="T8" fmla="*/ 169 w 333"/>
                <a:gd name="T9" fmla="*/ 46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6"/>
                  </a:cubicBezTo>
                  <a:cubicBezTo>
                    <a:pt x="144" y="23"/>
                    <a:pt x="118" y="0"/>
                    <a:pt x="84" y="0"/>
                  </a:cubicBezTo>
                  <a:cubicBezTo>
                    <a:pt x="30" y="0"/>
                    <a:pt x="0" y="55"/>
                    <a:pt x="0" y="100"/>
                  </a:cubicBezTo>
                  <a:cubicBezTo>
                    <a:pt x="0" y="116"/>
                    <a:pt x="7" y="116"/>
                    <a:pt x="7" y="116"/>
                  </a:cubicBezTo>
                  <a:cubicBezTo>
                    <a:pt x="13" y="116"/>
                    <a:pt x="14" y="106"/>
                    <a:pt x="14" y="104"/>
                  </a:cubicBezTo>
                  <a:cubicBezTo>
                    <a:pt x="16" y="50"/>
                    <a:pt x="54" y="28"/>
                    <a:pt x="84" y="28"/>
                  </a:cubicBezTo>
                  <a:cubicBezTo>
                    <a:pt x="116" y="28"/>
                    <a:pt x="139" y="49"/>
                    <a:pt x="164" y="70"/>
                  </a:cubicBezTo>
                  <a:cubicBezTo>
                    <a:pt x="189" y="93"/>
                    <a:pt x="215" y="116"/>
                    <a:pt x="249" y="116"/>
                  </a:cubicBezTo>
                  <a:cubicBezTo>
                    <a:pt x="304"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0" name="Freeform 203">
              <a:extLst>
                <a:ext uri="{FF2B5EF4-FFF2-40B4-BE49-F238E27FC236}">
                  <a16:creationId xmlns:a16="http://schemas.microsoft.com/office/drawing/2014/main" id="{1257DA3E-43F8-450C-BF07-D1E0AF573F25}"/>
                </a:ext>
              </a:extLst>
            </p:cNvPr>
            <p:cNvSpPr>
              <a:spLocks/>
            </p:cNvSpPr>
            <p:nvPr>
              <p:custDataLst>
                <p:tags r:id="rId16"/>
              </p:custDataLst>
            </p:nvPr>
          </p:nvSpPr>
          <p:spPr bwMode="auto">
            <a:xfrm>
              <a:off x="6370638" y="4392612"/>
              <a:ext cx="188913" cy="241300"/>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2"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8"/>
                    <a:pt x="59" y="211"/>
                  </a:cubicBezTo>
                  <a:cubicBezTo>
                    <a:pt x="75" y="224"/>
                    <a:pt x="97" y="226"/>
                    <a:pt x="107" y="226"/>
                  </a:cubicBezTo>
                  <a:cubicBezTo>
                    <a:pt x="142" y="226"/>
                    <a:pt x="161" y="204"/>
                    <a:pt x="173" y="190"/>
                  </a:cubicBezTo>
                  <a:cubicBezTo>
                    <a:pt x="178" y="212"/>
                    <a:pt x="196" y="226"/>
                    <a:pt x="218"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1" name="Freeform 204">
              <a:extLst>
                <a:ext uri="{FF2B5EF4-FFF2-40B4-BE49-F238E27FC236}">
                  <a16:creationId xmlns:a16="http://schemas.microsoft.com/office/drawing/2014/main" id="{320871BC-DE65-4276-92F9-0E8DF57F22A4}"/>
                </a:ext>
              </a:extLst>
            </p:cNvPr>
            <p:cNvSpPr>
              <a:spLocks/>
            </p:cNvSpPr>
            <p:nvPr>
              <p:custDataLst>
                <p:tags r:id="rId17"/>
              </p:custDataLst>
            </p:nvPr>
          </p:nvSpPr>
          <p:spPr bwMode="auto">
            <a:xfrm>
              <a:off x="6591300" y="4435475"/>
              <a:ext cx="180975" cy="179388"/>
            </a:xfrm>
            <a:custGeom>
              <a:avLst/>
              <a:gdLst>
                <a:gd name="T0" fmla="*/ 215 w 258"/>
                <a:gd name="T1" fmla="*/ 38 h 245"/>
                <a:gd name="T2" fmla="*/ 252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4 w 258"/>
                <a:gd name="T39" fmla="*/ 1 h 245"/>
                <a:gd name="T40" fmla="*/ 12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4 w 258"/>
                <a:gd name="T55" fmla="*/ 152 h 245"/>
                <a:gd name="T56" fmla="*/ 0 w 258"/>
                <a:gd name="T57" fmla="*/ 176 h 245"/>
                <a:gd name="T58" fmla="*/ 78 w 258"/>
                <a:gd name="T59" fmla="*/ 245 h 245"/>
                <a:gd name="T60" fmla="*/ 184 w 258"/>
                <a:gd name="T61" fmla="*/ 161 h 245"/>
                <a:gd name="T62" fmla="*/ 215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5" y="38"/>
                  </a:moveTo>
                  <a:cubicBezTo>
                    <a:pt x="218" y="25"/>
                    <a:pt x="224" y="13"/>
                    <a:pt x="252"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5"/>
                    <a:pt x="72" y="13"/>
                    <a:pt x="98"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2" name="Rectangle 205">
              <a:extLst>
                <a:ext uri="{FF2B5EF4-FFF2-40B4-BE49-F238E27FC236}">
                  <a16:creationId xmlns:a16="http://schemas.microsoft.com/office/drawing/2014/main" id="{60062AB5-0D7C-43D1-A144-397874A0EC16}"/>
                </a:ext>
              </a:extLst>
            </p:cNvPr>
            <p:cNvSpPr>
              <a:spLocks noChangeArrowheads="1"/>
            </p:cNvSpPr>
            <p:nvPr>
              <p:custDataLst>
                <p:tags r:id="rId18"/>
              </p:custDataLst>
            </p:nvPr>
          </p:nvSpPr>
          <p:spPr bwMode="auto">
            <a:xfrm>
              <a:off x="6156325" y="4703762"/>
              <a:ext cx="84931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3" name="Freeform 206">
              <a:extLst>
                <a:ext uri="{FF2B5EF4-FFF2-40B4-BE49-F238E27FC236}">
                  <a16:creationId xmlns:a16="http://schemas.microsoft.com/office/drawing/2014/main" id="{8CADA274-BE62-4469-8B15-E240025A2DB0}"/>
                </a:ext>
              </a:extLst>
            </p:cNvPr>
            <p:cNvSpPr>
              <a:spLocks/>
            </p:cNvSpPr>
            <p:nvPr>
              <p:custDataLst>
                <p:tags r:id="rId19"/>
              </p:custDataLst>
            </p:nvPr>
          </p:nvSpPr>
          <p:spPr bwMode="auto">
            <a:xfrm>
              <a:off x="6167438" y="4892675"/>
              <a:ext cx="188913" cy="24130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4" name="Freeform 207">
              <a:extLst>
                <a:ext uri="{FF2B5EF4-FFF2-40B4-BE49-F238E27FC236}">
                  <a16:creationId xmlns:a16="http://schemas.microsoft.com/office/drawing/2014/main" id="{CB4F8099-0AF2-4574-B487-15DF80453851}"/>
                </a:ext>
              </a:extLst>
            </p:cNvPr>
            <p:cNvSpPr>
              <a:spLocks noEditPoints="1"/>
            </p:cNvSpPr>
            <p:nvPr>
              <p:custDataLst>
                <p:tags r:id="rId20"/>
              </p:custDataLst>
            </p:nvPr>
          </p:nvSpPr>
          <p:spPr bwMode="auto">
            <a:xfrm>
              <a:off x="6380163" y="4927600"/>
              <a:ext cx="182563" cy="182563"/>
            </a:xfrm>
            <a:custGeom>
              <a:avLst/>
              <a:gdLst>
                <a:gd name="T0" fmla="*/ 52 w 262"/>
                <a:gd name="T1" fmla="*/ 206 h 248"/>
                <a:gd name="T2" fmla="*/ 8 w 262"/>
                <a:gd name="T3" fmla="*/ 236 h 248"/>
                <a:gd name="T4" fmla="*/ 0 w 262"/>
                <a:gd name="T5" fmla="*/ 243 h 248"/>
                <a:gd name="T6" fmla="*/ 5 w 262"/>
                <a:gd name="T7" fmla="*/ 248 h 248"/>
                <a:gd name="T8" fmla="*/ 35 w 262"/>
                <a:gd name="T9" fmla="*/ 247 h 248"/>
                <a:gd name="T10" fmla="*/ 70 w 262"/>
                <a:gd name="T11" fmla="*/ 248 h 248"/>
                <a:gd name="T12" fmla="*/ 77 w 262"/>
                <a:gd name="T13" fmla="*/ 241 h 248"/>
                <a:gd name="T14" fmla="*/ 72 w 262"/>
                <a:gd name="T15" fmla="*/ 236 h 248"/>
                <a:gd name="T16" fmla="*/ 56 w 262"/>
                <a:gd name="T17" fmla="*/ 225 h 248"/>
                <a:gd name="T18" fmla="*/ 61 w 262"/>
                <a:gd name="T19" fmla="*/ 212 h 248"/>
                <a:gd name="T20" fmla="*/ 89 w 262"/>
                <a:gd name="T21" fmla="*/ 169 h 248"/>
                <a:gd name="T22" fmla="*/ 189 w 262"/>
                <a:gd name="T23" fmla="*/ 169 h 248"/>
                <a:gd name="T24" fmla="*/ 197 w 262"/>
                <a:gd name="T25" fmla="*/ 227 h 248"/>
                <a:gd name="T26" fmla="*/ 173 w 262"/>
                <a:gd name="T27" fmla="*/ 236 h 248"/>
                <a:gd name="T28" fmla="*/ 164 w 262"/>
                <a:gd name="T29" fmla="*/ 243 h 248"/>
                <a:gd name="T30" fmla="*/ 170 w 262"/>
                <a:gd name="T31" fmla="*/ 248 h 248"/>
                <a:gd name="T32" fmla="*/ 215 w 262"/>
                <a:gd name="T33" fmla="*/ 247 h 248"/>
                <a:gd name="T34" fmla="*/ 235 w 262"/>
                <a:gd name="T35" fmla="*/ 247 h 248"/>
                <a:gd name="T36" fmla="*/ 255 w 262"/>
                <a:gd name="T37" fmla="*/ 248 h 248"/>
                <a:gd name="T38" fmla="*/ 262 w 262"/>
                <a:gd name="T39" fmla="*/ 241 h 248"/>
                <a:gd name="T40" fmla="*/ 252 w 262"/>
                <a:gd name="T41" fmla="*/ 236 h 248"/>
                <a:gd name="T42" fmla="*/ 231 w 262"/>
                <a:gd name="T43" fmla="*/ 225 h 248"/>
                <a:gd name="T44" fmla="*/ 200 w 262"/>
                <a:gd name="T45" fmla="*/ 9 h 248"/>
                <a:gd name="T46" fmla="*/ 191 w 262"/>
                <a:gd name="T47" fmla="*/ 0 h 248"/>
                <a:gd name="T48" fmla="*/ 180 w 262"/>
                <a:gd name="T49" fmla="*/ 8 h 248"/>
                <a:gd name="T50" fmla="*/ 52 w 262"/>
                <a:gd name="T51" fmla="*/ 206 h 248"/>
                <a:gd name="T52" fmla="*/ 98 w 262"/>
                <a:gd name="T53" fmla="*/ 156 h 248"/>
                <a:gd name="T54" fmla="*/ 171 w 262"/>
                <a:gd name="T55" fmla="*/ 42 h 248"/>
                <a:gd name="T56" fmla="*/ 187 w 262"/>
                <a:gd name="T57" fmla="*/ 156 h 248"/>
                <a:gd name="T58" fmla="*/ 98 w 262"/>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2" h="248">
                  <a:moveTo>
                    <a:pt x="52" y="206"/>
                  </a:moveTo>
                  <a:cubicBezTo>
                    <a:pt x="39" y="225"/>
                    <a:pt x="28" y="234"/>
                    <a:pt x="8" y="236"/>
                  </a:cubicBezTo>
                  <a:cubicBezTo>
                    <a:pt x="4" y="236"/>
                    <a:pt x="0" y="236"/>
                    <a:pt x="0" y="243"/>
                  </a:cubicBezTo>
                  <a:cubicBezTo>
                    <a:pt x="0" y="247"/>
                    <a:pt x="3" y="248"/>
                    <a:pt x="5" y="248"/>
                  </a:cubicBezTo>
                  <a:cubicBezTo>
                    <a:pt x="14" y="248"/>
                    <a:pt x="25" y="247"/>
                    <a:pt x="35" y="247"/>
                  </a:cubicBezTo>
                  <a:cubicBezTo>
                    <a:pt x="46" y="247"/>
                    <a:pt x="60" y="248"/>
                    <a:pt x="70" y="248"/>
                  </a:cubicBezTo>
                  <a:cubicBezTo>
                    <a:pt x="72" y="248"/>
                    <a:pt x="77" y="248"/>
                    <a:pt x="77" y="241"/>
                  </a:cubicBezTo>
                  <a:cubicBezTo>
                    <a:pt x="77" y="236"/>
                    <a:pt x="73" y="236"/>
                    <a:pt x="72" y="236"/>
                  </a:cubicBezTo>
                  <a:cubicBezTo>
                    <a:pt x="69" y="235"/>
                    <a:pt x="56" y="235"/>
                    <a:pt x="56" y="225"/>
                  </a:cubicBezTo>
                  <a:cubicBezTo>
                    <a:pt x="56" y="221"/>
                    <a:pt x="60" y="215"/>
                    <a:pt x="61" y="212"/>
                  </a:cubicBezTo>
                  <a:lnTo>
                    <a:pt x="89" y="169"/>
                  </a:lnTo>
                  <a:lnTo>
                    <a:pt x="189" y="169"/>
                  </a:lnTo>
                  <a:lnTo>
                    <a:pt x="197" y="227"/>
                  </a:lnTo>
                  <a:cubicBezTo>
                    <a:pt x="196" y="230"/>
                    <a:pt x="194" y="236"/>
                    <a:pt x="173" y="236"/>
                  </a:cubicBezTo>
                  <a:cubicBezTo>
                    <a:pt x="169" y="236"/>
                    <a:pt x="164" y="236"/>
                    <a:pt x="164" y="243"/>
                  </a:cubicBezTo>
                  <a:cubicBezTo>
                    <a:pt x="164" y="245"/>
                    <a:pt x="165" y="248"/>
                    <a:pt x="170" y="248"/>
                  </a:cubicBezTo>
                  <a:cubicBezTo>
                    <a:pt x="180" y="248"/>
                    <a:pt x="205" y="247"/>
                    <a:pt x="215" y="247"/>
                  </a:cubicBezTo>
                  <a:cubicBezTo>
                    <a:pt x="221" y="247"/>
                    <a:pt x="229" y="247"/>
                    <a:pt x="235" y="247"/>
                  </a:cubicBezTo>
                  <a:cubicBezTo>
                    <a:pt x="242" y="248"/>
                    <a:pt x="249" y="248"/>
                    <a:pt x="255" y="248"/>
                  </a:cubicBezTo>
                  <a:cubicBezTo>
                    <a:pt x="260" y="248"/>
                    <a:pt x="262" y="245"/>
                    <a:pt x="262" y="241"/>
                  </a:cubicBezTo>
                  <a:cubicBezTo>
                    <a:pt x="262" y="236"/>
                    <a:pt x="258" y="236"/>
                    <a:pt x="252" y="236"/>
                  </a:cubicBezTo>
                  <a:cubicBezTo>
                    <a:pt x="232" y="236"/>
                    <a:pt x="232" y="233"/>
                    <a:pt x="231" y="225"/>
                  </a:cubicBezTo>
                  <a:lnTo>
                    <a:pt x="200" y="9"/>
                  </a:lnTo>
                  <a:cubicBezTo>
                    <a:pt x="199" y="2"/>
                    <a:pt x="198" y="0"/>
                    <a:pt x="191" y="0"/>
                  </a:cubicBezTo>
                  <a:cubicBezTo>
                    <a:pt x="185" y="0"/>
                    <a:pt x="183" y="3"/>
                    <a:pt x="180" y="8"/>
                  </a:cubicBezTo>
                  <a:lnTo>
                    <a:pt x="52" y="206"/>
                  </a:lnTo>
                  <a:close/>
                  <a:moveTo>
                    <a:pt x="98" y="156"/>
                  </a:moveTo>
                  <a:lnTo>
                    <a:pt x="171" y="42"/>
                  </a:lnTo>
                  <a:lnTo>
                    <a:pt x="187"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5" name="Freeform 208">
              <a:extLst>
                <a:ext uri="{FF2B5EF4-FFF2-40B4-BE49-F238E27FC236}">
                  <a16:creationId xmlns:a16="http://schemas.microsoft.com/office/drawing/2014/main" id="{B3765FFE-6F3B-4C4E-8B9B-D19B187CBBFD}"/>
                </a:ext>
              </a:extLst>
            </p:cNvPr>
            <p:cNvSpPr>
              <a:spLocks noEditPoints="1"/>
            </p:cNvSpPr>
            <p:nvPr>
              <p:custDataLst>
                <p:tags r:id="rId21"/>
              </p:custDataLst>
            </p:nvPr>
          </p:nvSpPr>
          <p:spPr bwMode="auto">
            <a:xfrm>
              <a:off x="6592888" y="4935537"/>
              <a:ext cx="185738" cy="174625"/>
            </a:xfrm>
            <a:custGeom>
              <a:avLst/>
              <a:gdLst>
                <a:gd name="T0" fmla="*/ 41 w 266"/>
                <a:gd name="T1" fmla="*/ 211 h 238"/>
                <a:gd name="T2" fmla="*/ 10 w 266"/>
                <a:gd name="T3" fmla="*/ 226 h 238"/>
                <a:gd name="T4" fmla="*/ 0 w 266"/>
                <a:gd name="T5" fmla="*/ 233 h 238"/>
                <a:gd name="T6" fmla="*/ 10 w 266"/>
                <a:gd name="T7" fmla="*/ 238 h 238"/>
                <a:gd name="T8" fmla="*/ 145 w 266"/>
                <a:gd name="T9" fmla="*/ 238 h 238"/>
                <a:gd name="T10" fmla="*/ 249 w 266"/>
                <a:gd name="T11" fmla="*/ 164 h 238"/>
                <a:gd name="T12" fmla="*/ 189 w 266"/>
                <a:gd name="T13" fmla="*/ 114 h 238"/>
                <a:gd name="T14" fmla="*/ 266 w 266"/>
                <a:gd name="T15" fmla="*/ 50 h 238"/>
                <a:gd name="T16" fmla="*/ 194 w 266"/>
                <a:gd name="T17" fmla="*/ 0 h 238"/>
                <a:gd name="T18" fmla="*/ 67 w 266"/>
                <a:gd name="T19" fmla="*/ 0 h 238"/>
                <a:gd name="T20" fmla="*/ 56 w 266"/>
                <a:gd name="T21" fmla="*/ 8 h 238"/>
                <a:gd name="T22" fmla="*/ 67 w 266"/>
                <a:gd name="T23" fmla="*/ 13 h 238"/>
                <a:gd name="T24" fmla="*/ 80 w 266"/>
                <a:gd name="T25" fmla="*/ 13 h 238"/>
                <a:gd name="T26" fmla="*/ 89 w 266"/>
                <a:gd name="T27" fmla="*/ 18 h 238"/>
                <a:gd name="T28" fmla="*/ 87 w 266"/>
                <a:gd name="T29" fmla="*/ 26 h 238"/>
                <a:gd name="T30" fmla="*/ 41 w 266"/>
                <a:gd name="T31" fmla="*/ 211 h 238"/>
                <a:gd name="T32" fmla="*/ 97 w 266"/>
                <a:gd name="T33" fmla="*/ 110 h 238"/>
                <a:gd name="T34" fmla="*/ 118 w 266"/>
                <a:gd name="T35" fmla="*/ 24 h 238"/>
                <a:gd name="T36" fmla="*/ 136 w 266"/>
                <a:gd name="T37" fmla="*/ 13 h 238"/>
                <a:gd name="T38" fmla="*/ 189 w 266"/>
                <a:gd name="T39" fmla="*/ 13 h 238"/>
                <a:gd name="T40" fmla="*/ 232 w 266"/>
                <a:gd name="T41" fmla="*/ 49 h 238"/>
                <a:gd name="T42" fmla="*/ 154 w 266"/>
                <a:gd name="T43" fmla="*/ 110 h 238"/>
                <a:gd name="T44" fmla="*/ 97 w 266"/>
                <a:gd name="T45" fmla="*/ 110 h 238"/>
                <a:gd name="T46" fmla="*/ 80 w 266"/>
                <a:gd name="T47" fmla="*/ 226 h 238"/>
                <a:gd name="T48" fmla="*/ 69 w 266"/>
                <a:gd name="T49" fmla="*/ 222 h 238"/>
                <a:gd name="T50" fmla="*/ 70 w 266"/>
                <a:gd name="T51" fmla="*/ 215 h 238"/>
                <a:gd name="T52" fmla="*/ 94 w 266"/>
                <a:gd name="T53" fmla="*/ 119 h 238"/>
                <a:gd name="T54" fmla="*/ 168 w 266"/>
                <a:gd name="T55" fmla="*/ 119 h 238"/>
                <a:gd name="T56" fmla="*/ 213 w 266"/>
                <a:gd name="T57" fmla="*/ 161 h 238"/>
                <a:gd name="T58" fmla="*/ 136 w 266"/>
                <a:gd name="T59" fmla="*/ 226 h 238"/>
                <a:gd name="T60" fmla="*/ 80 w 266"/>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8">
                  <a:moveTo>
                    <a:pt x="41" y="211"/>
                  </a:moveTo>
                  <a:cubicBezTo>
                    <a:pt x="38" y="223"/>
                    <a:pt x="37" y="226"/>
                    <a:pt x="10" y="226"/>
                  </a:cubicBezTo>
                  <a:cubicBezTo>
                    <a:pt x="4" y="226"/>
                    <a:pt x="0" y="226"/>
                    <a:pt x="0" y="233"/>
                  </a:cubicBezTo>
                  <a:cubicBezTo>
                    <a:pt x="0" y="238"/>
                    <a:pt x="4" y="238"/>
                    <a:pt x="10" y="238"/>
                  </a:cubicBezTo>
                  <a:lnTo>
                    <a:pt x="145" y="238"/>
                  </a:lnTo>
                  <a:cubicBezTo>
                    <a:pt x="204" y="238"/>
                    <a:pt x="249" y="198"/>
                    <a:pt x="249" y="164"/>
                  </a:cubicBezTo>
                  <a:cubicBezTo>
                    <a:pt x="249" y="139"/>
                    <a:pt x="226" y="118"/>
                    <a:pt x="189" y="114"/>
                  </a:cubicBezTo>
                  <a:cubicBezTo>
                    <a:pt x="231" y="106"/>
                    <a:pt x="266" y="80"/>
                    <a:pt x="266" y="50"/>
                  </a:cubicBezTo>
                  <a:cubicBezTo>
                    <a:pt x="266" y="23"/>
                    <a:pt x="239" y="0"/>
                    <a:pt x="194" y="0"/>
                  </a:cubicBezTo>
                  <a:lnTo>
                    <a:pt x="67" y="0"/>
                  </a:lnTo>
                  <a:cubicBezTo>
                    <a:pt x="61" y="0"/>
                    <a:pt x="56" y="0"/>
                    <a:pt x="56" y="8"/>
                  </a:cubicBezTo>
                  <a:cubicBezTo>
                    <a:pt x="56" y="13"/>
                    <a:pt x="60" y="13"/>
                    <a:pt x="67" y="13"/>
                  </a:cubicBezTo>
                  <a:cubicBezTo>
                    <a:pt x="68" y="13"/>
                    <a:pt x="74" y="13"/>
                    <a:pt x="80" y="13"/>
                  </a:cubicBezTo>
                  <a:cubicBezTo>
                    <a:pt x="88" y="14"/>
                    <a:pt x="89" y="15"/>
                    <a:pt x="89" y="18"/>
                  </a:cubicBezTo>
                  <a:cubicBezTo>
                    <a:pt x="89" y="19"/>
                    <a:pt x="89" y="21"/>
                    <a:pt x="87" y="26"/>
                  </a:cubicBezTo>
                  <a:lnTo>
                    <a:pt x="41" y="211"/>
                  </a:lnTo>
                  <a:close/>
                  <a:moveTo>
                    <a:pt x="97" y="110"/>
                  </a:moveTo>
                  <a:lnTo>
                    <a:pt x="118" y="24"/>
                  </a:lnTo>
                  <a:cubicBezTo>
                    <a:pt x="121" y="14"/>
                    <a:pt x="121" y="13"/>
                    <a:pt x="136" y="13"/>
                  </a:cubicBezTo>
                  <a:lnTo>
                    <a:pt x="189" y="13"/>
                  </a:lnTo>
                  <a:cubicBezTo>
                    <a:pt x="224" y="13"/>
                    <a:pt x="232" y="36"/>
                    <a:pt x="232" y="49"/>
                  </a:cubicBezTo>
                  <a:cubicBezTo>
                    <a:pt x="232" y="77"/>
                    <a:pt x="200" y="110"/>
                    <a:pt x="154" y="110"/>
                  </a:cubicBezTo>
                  <a:lnTo>
                    <a:pt x="97" y="110"/>
                  </a:lnTo>
                  <a:close/>
                  <a:moveTo>
                    <a:pt x="80" y="226"/>
                  </a:moveTo>
                  <a:cubicBezTo>
                    <a:pt x="69" y="226"/>
                    <a:pt x="69" y="225"/>
                    <a:pt x="69" y="222"/>
                  </a:cubicBezTo>
                  <a:cubicBezTo>
                    <a:pt x="69" y="222"/>
                    <a:pt x="69" y="220"/>
                    <a:pt x="70" y="215"/>
                  </a:cubicBezTo>
                  <a:lnTo>
                    <a:pt x="94" y="119"/>
                  </a:lnTo>
                  <a:lnTo>
                    <a:pt x="168" y="119"/>
                  </a:lnTo>
                  <a:cubicBezTo>
                    <a:pt x="201" y="119"/>
                    <a:pt x="213" y="141"/>
                    <a:pt x="213" y="161"/>
                  </a:cubicBezTo>
                  <a:cubicBezTo>
                    <a:pt x="213" y="196"/>
                    <a:pt x="178" y="226"/>
                    <a:pt x="136" y="226"/>
                  </a:cubicBezTo>
                  <a:lnTo>
                    <a:pt x="80"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6" name="Freeform 209">
              <a:extLst>
                <a:ext uri="{FF2B5EF4-FFF2-40B4-BE49-F238E27FC236}">
                  <a16:creationId xmlns:a16="http://schemas.microsoft.com/office/drawing/2014/main" id="{F311AAF9-431D-4F39-A0D9-B6B2BF639C90}"/>
                </a:ext>
              </a:extLst>
            </p:cNvPr>
            <p:cNvSpPr>
              <a:spLocks/>
            </p:cNvSpPr>
            <p:nvPr>
              <p:custDataLst>
                <p:tags r:id="rId22"/>
              </p:custDataLst>
            </p:nvPr>
          </p:nvSpPr>
          <p:spPr bwMode="auto">
            <a:xfrm>
              <a:off x="6813550" y="4935537"/>
              <a:ext cx="158750" cy="174625"/>
            </a:xfrm>
            <a:custGeom>
              <a:avLst/>
              <a:gdLst>
                <a:gd name="T0" fmla="*/ 120 w 228"/>
                <a:gd name="T1" fmla="*/ 29 h 238"/>
                <a:gd name="T2" fmla="*/ 156 w 228"/>
                <a:gd name="T3" fmla="*/ 13 h 238"/>
                <a:gd name="T4" fmla="*/ 170 w 228"/>
                <a:gd name="T5" fmla="*/ 5 h 238"/>
                <a:gd name="T6" fmla="*/ 164 w 228"/>
                <a:gd name="T7" fmla="*/ 0 h 238"/>
                <a:gd name="T8" fmla="*/ 139 w 228"/>
                <a:gd name="T9" fmla="*/ 1 h 238"/>
                <a:gd name="T10" fmla="*/ 111 w 228"/>
                <a:gd name="T11" fmla="*/ 1 h 238"/>
                <a:gd name="T12" fmla="*/ 87 w 228"/>
                <a:gd name="T13" fmla="*/ 1 h 238"/>
                <a:gd name="T14" fmla="*/ 64 w 228"/>
                <a:gd name="T15" fmla="*/ 0 h 238"/>
                <a:gd name="T16" fmla="*/ 57 w 228"/>
                <a:gd name="T17" fmla="*/ 8 h 238"/>
                <a:gd name="T18" fmla="*/ 68 w 228"/>
                <a:gd name="T19" fmla="*/ 13 h 238"/>
                <a:gd name="T20" fmla="*/ 81 w 228"/>
                <a:gd name="T21" fmla="*/ 13 h 238"/>
                <a:gd name="T22" fmla="*/ 89 w 228"/>
                <a:gd name="T23" fmla="*/ 18 h 238"/>
                <a:gd name="T24" fmla="*/ 88 w 228"/>
                <a:gd name="T25" fmla="*/ 26 h 238"/>
                <a:gd name="T26" fmla="*/ 41 w 228"/>
                <a:gd name="T27" fmla="*/ 211 h 238"/>
                <a:gd name="T28" fmla="*/ 11 w 228"/>
                <a:gd name="T29" fmla="*/ 226 h 238"/>
                <a:gd name="T30" fmla="*/ 0 w 228"/>
                <a:gd name="T31" fmla="*/ 233 h 238"/>
                <a:gd name="T32" fmla="*/ 11 w 228"/>
                <a:gd name="T33" fmla="*/ 238 h 238"/>
                <a:gd name="T34" fmla="*/ 186 w 228"/>
                <a:gd name="T35" fmla="*/ 238 h 238"/>
                <a:gd name="T36" fmla="*/ 198 w 228"/>
                <a:gd name="T37" fmla="*/ 231 h 238"/>
                <a:gd name="T38" fmla="*/ 228 w 228"/>
                <a:gd name="T39" fmla="*/ 151 h 238"/>
                <a:gd name="T40" fmla="*/ 222 w 228"/>
                <a:gd name="T41" fmla="*/ 147 h 238"/>
                <a:gd name="T42" fmla="*/ 215 w 228"/>
                <a:gd name="T43" fmla="*/ 154 h 238"/>
                <a:gd name="T44" fmla="*/ 122 w 228"/>
                <a:gd name="T45" fmla="*/ 226 h 238"/>
                <a:gd name="T46" fmla="*/ 83 w 228"/>
                <a:gd name="T47" fmla="*/ 226 h 238"/>
                <a:gd name="T48" fmla="*/ 72 w 228"/>
                <a:gd name="T49" fmla="*/ 222 h 238"/>
                <a:gd name="T50" fmla="*/ 73 w 228"/>
                <a:gd name="T51" fmla="*/ 215 h 238"/>
                <a:gd name="T52" fmla="*/ 120 w 228"/>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8" y="226"/>
                    <a:pt x="11" y="226"/>
                  </a:cubicBezTo>
                  <a:cubicBezTo>
                    <a:pt x="5" y="226"/>
                    <a:pt x="0" y="226"/>
                    <a:pt x="0" y="233"/>
                  </a:cubicBezTo>
                  <a:cubicBezTo>
                    <a:pt x="0" y="238"/>
                    <a:pt x="4" y="238"/>
                    <a:pt x="11" y="238"/>
                  </a:cubicBezTo>
                  <a:lnTo>
                    <a:pt x="186" y="238"/>
                  </a:lnTo>
                  <a:cubicBezTo>
                    <a:pt x="195" y="238"/>
                    <a:pt x="195" y="238"/>
                    <a:pt x="198" y="231"/>
                  </a:cubicBezTo>
                  <a:cubicBezTo>
                    <a:pt x="201" y="222"/>
                    <a:pt x="228" y="154"/>
                    <a:pt x="228" y="151"/>
                  </a:cubicBezTo>
                  <a:cubicBezTo>
                    <a:pt x="228"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7" name="Freeform 210">
              <a:extLst>
                <a:ext uri="{FF2B5EF4-FFF2-40B4-BE49-F238E27FC236}">
                  <a16:creationId xmlns:a16="http://schemas.microsoft.com/office/drawing/2014/main" id="{B382D81A-474F-49D3-B7C5-6509AF84C4B9}"/>
                </a:ext>
              </a:extLst>
            </p:cNvPr>
            <p:cNvSpPr>
              <a:spLocks noEditPoints="1"/>
            </p:cNvSpPr>
            <p:nvPr>
              <p:custDataLst>
                <p:tags r:id="rId23"/>
              </p:custDataLst>
            </p:nvPr>
          </p:nvSpPr>
          <p:spPr bwMode="auto">
            <a:xfrm>
              <a:off x="7112000" y="4294187"/>
              <a:ext cx="142875" cy="2667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8" name="Rectangle 211">
              <a:extLst>
                <a:ext uri="{FF2B5EF4-FFF2-40B4-BE49-F238E27FC236}">
                  <a16:creationId xmlns:a16="http://schemas.microsoft.com/office/drawing/2014/main" id="{C236FE0E-B463-44E3-8D48-F67C4FBCB526}"/>
                </a:ext>
              </a:extLst>
            </p:cNvPr>
            <p:cNvSpPr>
              <a:spLocks noChangeArrowheads="1"/>
            </p:cNvSpPr>
            <p:nvPr>
              <p:custDataLst>
                <p:tags r:id="rId24"/>
              </p:custDataLst>
            </p:nvPr>
          </p:nvSpPr>
          <p:spPr bwMode="auto">
            <a:xfrm>
              <a:off x="7088188" y="4703762"/>
              <a:ext cx="18573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9" name="Freeform 212">
              <a:extLst>
                <a:ext uri="{FF2B5EF4-FFF2-40B4-BE49-F238E27FC236}">
                  <a16:creationId xmlns:a16="http://schemas.microsoft.com/office/drawing/2014/main" id="{732E6A55-0886-4657-8407-7214644A9BE7}"/>
                </a:ext>
              </a:extLst>
            </p:cNvPr>
            <p:cNvSpPr>
              <a:spLocks noEditPoints="1"/>
            </p:cNvSpPr>
            <p:nvPr>
              <p:custDataLst>
                <p:tags r:id="rId25"/>
              </p:custDataLst>
            </p:nvPr>
          </p:nvSpPr>
          <p:spPr bwMode="auto">
            <a:xfrm>
              <a:off x="7102475" y="4892675"/>
              <a:ext cx="160338" cy="166688"/>
            </a:xfrm>
            <a:custGeom>
              <a:avLst/>
              <a:gdLst>
                <a:gd name="T0" fmla="*/ 166 w 229"/>
                <a:gd name="T1" fmla="*/ 32 h 226"/>
                <a:gd name="T2" fmla="*/ 120 w 229"/>
                <a:gd name="T3" fmla="*/ 0 h 226"/>
                <a:gd name="T4" fmla="*/ 0 w 229"/>
                <a:gd name="T5" fmla="*/ 146 h 226"/>
                <a:gd name="T6" fmla="*/ 66 w 229"/>
                <a:gd name="T7" fmla="*/ 226 h 226"/>
                <a:gd name="T8" fmla="*/ 131 w 229"/>
                <a:gd name="T9" fmla="*/ 189 h 226"/>
                <a:gd name="T10" fmla="*/ 177 w 229"/>
                <a:gd name="T11" fmla="*/ 226 h 226"/>
                <a:gd name="T12" fmla="*/ 214 w 229"/>
                <a:gd name="T13" fmla="*/ 199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1 h 226"/>
                <a:gd name="T30" fmla="*/ 202 w 229"/>
                <a:gd name="T31" fmla="*/ 24 h 226"/>
                <a:gd name="T32" fmla="*/ 187 w 229"/>
                <a:gd name="T33" fmla="*/ 10 h 226"/>
                <a:gd name="T34" fmla="*/ 166 w 229"/>
                <a:gd name="T35" fmla="*/ 32 h 226"/>
                <a:gd name="T36" fmla="*/ 134 w 229"/>
                <a:gd name="T37" fmla="*/ 161 h 226"/>
                <a:gd name="T38" fmla="*/ 124 w 229"/>
                <a:gd name="T39" fmla="*/ 180 h 226"/>
                <a:gd name="T40" fmla="*/ 67 w 229"/>
                <a:gd name="T41" fmla="*/ 215 h 226"/>
                <a:gd name="T42" fmla="*/ 36 w 229"/>
                <a:gd name="T43" fmla="*/ 168 h 226"/>
                <a:gd name="T44" fmla="*/ 63 w 229"/>
                <a:gd name="T45" fmla="*/ 59 h 226"/>
                <a:gd name="T46" fmla="*/ 121 w 229"/>
                <a:gd name="T47" fmla="*/ 11 h 226"/>
                <a:gd name="T48" fmla="*/ 160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6" y="188"/>
                    <a:pt x="36" y="168"/>
                  </a:cubicBezTo>
                  <a:cubicBezTo>
                    <a:pt x="36"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7" name="図 6" descr="\documentclass{article}&#10;\usepackage{color}&#10;\usepackage{amsmath}&#10;\pagestyle{empty}&#10;\begin{document}&#10;\begin{equation*}&#10;\sim \left(\frac{\Delta\rho g}{3}\right)^{\frac{n-1}{n}}\cdot \frac{2-n}{n}\cdot \frac{\delta}{\mu_{\rm{ABL}}}\cdot \left(\frac{k}{a}\right)^{\frac{1}{n}}&#10;\end{equation*}&#10;\end{document}" title="IguanaTex Bitmap Display">
            <a:extLst>
              <a:ext uri="{FF2B5EF4-FFF2-40B4-BE49-F238E27FC236}">
                <a16:creationId xmlns:a16="http://schemas.microsoft.com/office/drawing/2014/main" id="{7FC0333C-5389-482A-AD8A-9BB142591540}"/>
              </a:ext>
            </a:extLst>
          </p:cNvPr>
          <p:cNvPicPr>
            <a:picLocks noChangeAspect="1"/>
          </p:cNvPicPr>
          <p:nvPr>
            <p:custDataLst>
              <p:tags r:id="rId4"/>
            </p:custDataLst>
          </p:nvPr>
        </p:nvPicPr>
        <p:blipFill>
          <a:blip r:embed="rId65">
            <a:extLst>
              <a:ext uri="{28A0092B-C50C-407E-A947-70E740481C1C}">
                <a14:useLocalDpi xmlns:a14="http://schemas.microsoft.com/office/drawing/2010/main" val="0"/>
              </a:ext>
            </a:extLst>
          </a:blip>
          <a:stretch>
            <a:fillRect/>
          </a:stretch>
        </p:blipFill>
        <p:spPr>
          <a:xfrm>
            <a:off x="5617888" y="4977362"/>
            <a:ext cx="4752081" cy="813989"/>
          </a:xfrm>
          <a:prstGeom prst="rect">
            <a:avLst/>
          </a:prstGeom>
        </p:spPr>
      </p:pic>
    </p:spTree>
    <p:extLst>
      <p:ext uri="{BB962C8B-B14F-4D97-AF65-F5344CB8AC3E}">
        <p14:creationId xmlns:p14="http://schemas.microsoft.com/office/powerpoint/2010/main" val="48293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0"/>
                                        <p:tgtEl>
                                          <p:spTgt spid="1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31"/>
                                        </p:tgtEl>
                                        <p:attrNameLst>
                                          <p:attrName>style.visibility</p:attrName>
                                        </p:attrNameLst>
                                      </p:cBhvr>
                                      <p:to>
                                        <p:strVal val="visible"/>
                                      </p:to>
                                    </p:set>
                                    <p:animEffect transition="in" filter="fade">
                                      <p:cBhvr>
                                        <p:cTn id="21" dur="500"/>
                                        <p:tgtEl>
                                          <p:spTgt spid="3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箱ひげ図&#10;&#10;自動的に生成された説明">
            <a:extLst>
              <a:ext uri="{FF2B5EF4-FFF2-40B4-BE49-F238E27FC236}">
                <a16:creationId xmlns:a16="http://schemas.microsoft.com/office/drawing/2014/main" id="{D8FBC3FA-EB19-430D-AC6A-A8F56AE1C264}"/>
              </a:ext>
            </a:extLst>
          </p:cNvPr>
          <p:cNvPicPr>
            <a:picLocks noChangeAspect="1"/>
          </p:cNvPicPr>
          <p:nvPr/>
        </p:nvPicPr>
        <p:blipFill rotWithShape="1">
          <a:blip r:embed="rId2">
            <a:extLst>
              <a:ext uri="{28A0092B-C50C-407E-A947-70E740481C1C}">
                <a14:useLocalDpi xmlns:a14="http://schemas.microsoft.com/office/drawing/2010/main" val="0"/>
              </a:ext>
            </a:extLst>
          </a:blip>
          <a:srcRect l="9410" r="40597"/>
          <a:stretch/>
        </p:blipFill>
        <p:spPr>
          <a:xfrm>
            <a:off x="1799139" y="772177"/>
            <a:ext cx="4894297" cy="3832134"/>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7" name="テキスト ボックス 26">
            <a:extLst>
              <a:ext uri="{FF2B5EF4-FFF2-40B4-BE49-F238E27FC236}">
                <a16:creationId xmlns:a16="http://schemas.microsoft.com/office/drawing/2014/main" id="{841B4A1C-430E-4A6D-8533-8A6C01BE41E9}"/>
              </a:ext>
            </a:extLst>
          </p:cNvPr>
          <p:cNvSpPr txBox="1"/>
          <p:nvPr/>
        </p:nvSpPr>
        <p:spPr>
          <a:xfrm>
            <a:off x="7177086" y="3628765"/>
            <a:ext cx="313076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それぞれの区間ごとに</a:t>
            </a:r>
            <a:endParaRPr kumimoji="1" lang="en-US" altLang="ja-JP" sz="2400" dirty="0"/>
          </a:p>
          <a:p>
            <a:pPr algn="ctr"/>
            <a:r>
              <a:rPr kumimoji="1" lang="ja-JP" altLang="en-US" sz="2400" dirty="0"/>
              <a:t>考える必要あり</a:t>
            </a:r>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4123006" y="2146333"/>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37" name="テキスト ボックス 36">
            <a:extLst>
              <a:ext uri="{FF2B5EF4-FFF2-40B4-BE49-F238E27FC236}">
                <a16:creationId xmlns:a16="http://schemas.microsoft.com/office/drawing/2014/main" id="{E883D36A-BEBA-49E1-9D10-9DD9D5DD1259}"/>
              </a:ext>
            </a:extLst>
          </p:cNvPr>
          <p:cNvSpPr txBox="1"/>
          <p:nvPr/>
        </p:nvSpPr>
        <p:spPr>
          <a:xfrm>
            <a:off x="7358962" y="2967336"/>
            <a:ext cx="2767014" cy="461665"/>
          </a:xfrm>
          <a:prstGeom prst="rect">
            <a:avLst/>
          </a:prstGeom>
          <a:noFill/>
        </p:spPr>
        <p:txBody>
          <a:bodyPr wrap="square" rtlCol="0">
            <a:spAutoFit/>
          </a:bodyPr>
          <a:lstStyle/>
          <a:p>
            <a:r>
              <a:rPr kumimoji="1" lang="ja-JP" altLang="en-US" sz="2400" dirty="0"/>
              <a:t>・正の相関が</a:t>
            </a:r>
            <a:r>
              <a:rPr kumimoji="1" lang="en-US" altLang="ja-JP" sz="2400" dirty="0"/>
              <a:t>2</a:t>
            </a:r>
            <a:r>
              <a:rPr kumimoji="1" lang="ja-JP" altLang="en-US" sz="2400" dirty="0"/>
              <a:t>種類</a:t>
            </a:r>
            <a:endParaRPr kumimoji="1" lang="en-US" altLang="ja-JP" sz="2400" dirty="0"/>
          </a:p>
        </p:txBody>
      </p:sp>
      <p:cxnSp>
        <p:nvCxnSpPr>
          <p:cNvPr id="15" name="直線コネクタ 14">
            <a:extLst>
              <a:ext uri="{FF2B5EF4-FFF2-40B4-BE49-F238E27FC236}">
                <a16:creationId xmlns:a16="http://schemas.microsoft.com/office/drawing/2014/main" id="{8F12644E-E793-42FC-BD4D-0F9921B654B5}"/>
              </a:ext>
            </a:extLst>
          </p:cNvPr>
          <p:cNvCxnSpPr/>
          <p:nvPr/>
        </p:nvCxnSpPr>
        <p:spPr>
          <a:xfrm flipV="1">
            <a:off x="2774830" y="2346389"/>
            <a:ext cx="3321170" cy="706505"/>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306D82D-6BD0-4F22-B384-6603F4B8F0A2}"/>
              </a:ext>
            </a:extLst>
          </p:cNvPr>
          <p:cNvCxnSpPr>
            <a:cxnSpLocks/>
          </p:cNvCxnSpPr>
          <p:nvPr/>
        </p:nvCxnSpPr>
        <p:spPr>
          <a:xfrm flipV="1">
            <a:off x="2774830" y="1631048"/>
            <a:ext cx="129396" cy="1451451"/>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2">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33" name="図 32" descr="グラフ, 箱ひげ図&#10;&#10;自動的に生成された説明">
            <a:extLst>
              <a:ext uri="{FF2B5EF4-FFF2-40B4-BE49-F238E27FC236}">
                <a16:creationId xmlns:a16="http://schemas.microsoft.com/office/drawing/2014/main" id="{9C436598-46C1-47C9-AE65-DBE133202C0F}"/>
              </a:ext>
            </a:extLst>
          </p:cNvPr>
          <p:cNvPicPr>
            <a:picLocks noChangeAspect="1"/>
          </p:cNvPicPr>
          <p:nvPr/>
        </p:nvPicPr>
        <p:blipFill rotWithShape="1">
          <a:blip r:embed="rId2">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394350637"/>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Tree>
    <p:extLst>
      <p:ext uri="{BB962C8B-B14F-4D97-AF65-F5344CB8AC3E}">
        <p14:creationId xmlns:p14="http://schemas.microsoft.com/office/powerpoint/2010/main" val="41871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86E314F4-49E2-47D0-8D09-CAB31D569F8D}"/>
              </a:ext>
            </a:extLst>
          </p:cNvPr>
          <p:cNvPicPr>
            <a:picLocks noChangeAspect="1"/>
          </p:cNvPicPr>
          <p:nvPr/>
        </p:nvPicPr>
        <p:blipFill rotWithShape="1">
          <a:blip r:embed="rId14">
            <a:extLst>
              <a:ext uri="{28A0092B-C50C-407E-A947-70E740481C1C}">
                <a14:useLocalDpi xmlns:a14="http://schemas.microsoft.com/office/drawing/2010/main" val="0"/>
              </a:ext>
            </a:extLst>
          </a:blip>
          <a:srcRect l="9406" r="40593"/>
          <a:stretch/>
        </p:blipFill>
        <p:spPr>
          <a:xfrm>
            <a:off x="1799139" y="772924"/>
            <a:ext cx="4894296" cy="383138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3376612" y="3352139"/>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pic>
        <p:nvPicPr>
          <p:cNvPr id="8" name="図 7" descr="グラフ, 箱ひげ図&#10;&#10;自動的に生成された説明">
            <a:extLst>
              <a:ext uri="{FF2B5EF4-FFF2-40B4-BE49-F238E27FC236}">
                <a16:creationId xmlns:a16="http://schemas.microsoft.com/office/drawing/2014/main" id="{C0486745-1AE9-48E5-BD9E-D3F99F57099D}"/>
              </a:ext>
            </a:extLst>
          </p:cNvPr>
          <p:cNvPicPr>
            <a:picLocks noChangeAspect="1"/>
          </p:cNvPicPr>
          <p:nvPr/>
        </p:nvPicPr>
        <p:blipFill rotWithShape="1">
          <a:blip r:embed="rId15">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9" name="図 8" descr="グラフ, 箱ひげ図&#10;&#10;自動的に生成された説明">
            <a:extLst>
              <a:ext uri="{FF2B5EF4-FFF2-40B4-BE49-F238E27FC236}">
                <a16:creationId xmlns:a16="http://schemas.microsoft.com/office/drawing/2014/main" id="{26B1774B-2E27-4D24-8316-97815B1944E9}"/>
              </a:ext>
            </a:extLst>
          </p:cNvPr>
          <p:cNvPicPr>
            <a:picLocks noChangeAspect="1"/>
          </p:cNvPicPr>
          <p:nvPr/>
        </p:nvPicPr>
        <p:blipFill rotWithShape="1">
          <a:blip r:embed="rId15">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11" name="表 22">
            <a:extLst>
              <a:ext uri="{FF2B5EF4-FFF2-40B4-BE49-F238E27FC236}">
                <a16:creationId xmlns:a16="http://schemas.microsoft.com/office/drawing/2014/main" id="{ABC59FCA-FA61-4FC3-BD31-C04B2C61D8EE}"/>
              </a:ext>
            </a:extLst>
          </p:cNvPr>
          <p:cNvGraphicFramePr>
            <a:graphicFrameLocks noGrp="1"/>
          </p:cNvGraphicFramePr>
          <p:nvPr>
            <p:extLst>
              <p:ext uri="{D42A27DB-BD31-4B8C-83A1-F6EECF244321}">
                <p14:modId xmlns:p14="http://schemas.microsoft.com/office/powerpoint/2010/main" val="564002701"/>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23" name="フリーフォーム: 図形 22">
            <a:extLst>
              <a:ext uri="{FF2B5EF4-FFF2-40B4-BE49-F238E27FC236}">
                <a16:creationId xmlns:a16="http://schemas.microsoft.com/office/drawing/2014/main" id="{B35DC013-4574-492A-99CF-2E0387EA6416}"/>
              </a:ext>
            </a:extLst>
          </p:cNvPr>
          <p:cNvSpPr/>
          <p:nvPr/>
        </p:nvSpPr>
        <p:spPr>
          <a:xfrm>
            <a:off x="3160700" y="1777694"/>
            <a:ext cx="1442918" cy="1246375"/>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リーフォーム: 図形 28">
            <a:extLst>
              <a:ext uri="{FF2B5EF4-FFF2-40B4-BE49-F238E27FC236}">
                <a16:creationId xmlns:a16="http://schemas.microsoft.com/office/drawing/2014/main" id="{6C5A5004-E8DF-49AF-AF10-2F0793654706}"/>
              </a:ext>
            </a:extLst>
          </p:cNvPr>
          <p:cNvSpPr/>
          <p:nvPr/>
        </p:nvSpPr>
        <p:spPr>
          <a:xfrm>
            <a:off x="4474670" y="2245389"/>
            <a:ext cx="1925333" cy="709893"/>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586DEF04-0A46-473D-A905-6DFD57749391}"/>
              </a:ext>
            </a:extLst>
          </p:cNvPr>
          <p:cNvSpPr/>
          <p:nvPr/>
        </p:nvSpPr>
        <p:spPr>
          <a:xfrm>
            <a:off x="2828131" y="932393"/>
            <a:ext cx="1744276" cy="2872299"/>
          </a:xfrm>
          <a:prstGeom prst="rect">
            <a:avLst/>
          </a:prstGeom>
          <a:solidFill>
            <a:schemeClr val="accent2">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BBD5C135-B4D4-464E-8A90-BE20AD41EEE5}"/>
              </a:ext>
            </a:extLst>
          </p:cNvPr>
          <p:cNvSpPr/>
          <p:nvPr/>
        </p:nvSpPr>
        <p:spPr>
          <a:xfrm>
            <a:off x="4802443" y="912022"/>
            <a:ext cx="1744276" cy="2872299"/>
          </a:xfrm>
          <a:prstGeom prst="rect">
            <a:avLst/>
          </a:prstGeom>
          <a:solidFill>
            <a:schemeClr val="accent1">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DAF058B5-D46A-499E-9CA8-480EA5AD031E}"/>
              </a:ext>
            </a:extLst>
          </p:cNvPr>
          <p:cNvGrpSpPr/>
          <p:nvPr/>
        </p:nvGrpSpPr>
        <p:grpSpPr>
          <a:xfrm>
            <a:off x="6742226" y="3024068"/>
            <a:ext cx="3938703" cy="1065688"/>
            <a:chOff x="5061622" y="1367490"/>
            <a:chExt cx="3938703" cy="1065688"/>
          </a:xfrm>
        </p:grpSpPr>
        <p:sp>
          <p:nvSpPr>
            <p:cNvPr id="32" name="正方形/長方形 31">
              <a:extLst>
                <a:ext uri="{FF2B5EF4-FFF2-40B4-BE49-F238E27FC236}">
                  <a16:creationId xmlns:a16="http://schemas.microsoft.com/office/drawing/2014/main" id="{E4BDC57B-6F8D-4D17-8BAA-20003478DD7B}"/>
                </a:ext>
              </a:extLst>
            </p:cNvPr>
            <p:cNvSpPr/>
            <p:nvPr/>
          </p:nvSpPr>
          <p:spPr>
            <a:xfrm>
              <a:off x="5061622" y="1367490"/>
              <a:ext cx="3896784" cy="10656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4D9F2A08-392B-4E69-982F-786918DB4F9D}"/>
                </a:ext>
              </a:extLst>
            </p:cNvPr>
            <p:cNvGrpSpPr/>
            <p:nvPr/>
          </p:nvGrpSpPr>
          <p:grpSpPr>
            <a:xfrm>
              <a:off x="5171013" y="1485193"/>
              <a:ext cx="3829312" cy="830997"/>
              <a:chOff x="5089002" y="2099344"/>
              <a:chExt cx="3829312" cy="830997"/>
            </a:xfrm>
          </p:grpSpPr>
          <p:grpSp>
            <p:nvGrpSpPr>
              <p:cNvPr id="34" name="グループ化 33" descr="\documentclass{article}&#10;\usepackage{color}&#10;\usepackage{amsmath}&#10;\pagestyle{empty}&#10;\begin{document}&#10;\begin{equation*}&#10;\frac{\mu_U}{\mu_{ABL}}\cdot\frac{\delta}{a}&#10;\end{equation*}&#10;\end{document}" title="IguanaTex Vector Display">
                <a:extLst>
                  <a:ext uri="{FF2B5EF4-FFF2-40B4-BE49-F238E27FC236}">
                    <a16:creationId xmlns:a16="http://schemas.microsoft.com/office/drawing/2014/main" id="{344B4D50-5747-4264-9081-45E4515E2A08}"/>
                  </a:ext>
                </a:extLst>
              </p:cNvPr>
              <p:cNvGrpSpPr>
                <a:grpSpLocks noChangeAspect="1"/>
              </p:cNvGrpSpPr>
              <p:nvPr>
                <p:custDataLst>
                  <p:tags r:id="rId1"/>
                </p:custDataLst>
              </p:nvPr>
            </p:nvGrpSpPr>
            <p:grpSpPr>
              <a:xfrm>
                <a:off x="5089002" y="2159092"/>
                <a:ext cx="1155473" cy="682212"/>
                <a:chOff x="5203825" y="1989137"/>
                <a:chExt cx="1027113" cy="606426"/>
              </a:xfrm>
            </p:grpSpPr>
            <p:sp>
              <p:nvSpPr>
                <p:cNvPr id="36" name="Freeform 24">
                  <a:extLst>
                    <a:ext uri="{FF2B5EF4-FFF2-40B4-BE49-F238E27FC236}">
                      <a16:creationId xmlns:a16="http://schemas.microsoft.com/office/drawing/2014/main" id="{D4051B57-4065-4C7F-8655-2506F2094FB3}"/>
                    </a:ext>
                  </a:extLst>
                </p:cNvPr>
                <p:cNvSpPr>
                  <a:spLocks/>
                </p:cNvSpPr>
                <p:nvPr>
                  <p:custDataLst>
                    <p:tags r:id="rId2"/>
                  </p:custDataLst>
                </p:nvPr>
              </p:nvSpPr>
              <p:spPr bwMode="auto">
                <a:xfrm>
                  <a:off x="5364163" y="2060575"/>
                  <a:ext cx="141288" cy="174625"/>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8"/>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30" y="79"/>
                        <a:pt x="234" y="60"/>
                        <a:pt x="236"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25">
                  <a:extLst>
                    <a:ext uri="{FF2B5EF4-FFF2-40B4-BE49-F238E27FC236}">
                      <a16:creationId xmlns:a16="http://schemas.microsoft.com/office/drawing/2014/main" id="{330662C6-01F7-4CFD-8EFF-0DD014990AA5}"/>
                    </a:ext>
                  </a:extLst>
                </p:cNvPr>
                <p:cNvSpPr>
                  <a:spLocks/>
                </p:cNvSpPr>
                <p:nvPr>
                  <p:custDataLst>
                    <p:tags r:id="rId3"/>
                  </p:custDataLst>
                </p:nvPr>
              </p:nvSpPr>
              <p:spPr bwMode="auto">
                <a:xfrm>
                  <a:off x="5530850" y="2090737"/>
                  <a:ext cx="134938" cy="1301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3 w 258"/>
                    <a:gd name="T39" fmla="*/ 1 h 245"/>
                    <a:gd name="T40" fmla="*/ 11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4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4" y="13"/>
                        <a:pt x="251"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7" y="233"/>
                        <a:pt x="79" y="233"/>
                      </a:cubicBezTo>
                      <a:cubicBezTo>
                        <a:pt x="55" y="233"/>
                        <a:pt x="31" y="221"/>
                        <a:pt x="31" y="186"/>
                      </a:cubicBezTo>
                      <a:cubicBezTo>
                        <a:pt x="31" y="178"/>
                        <a:pt x="32" y="170"/>
                        <a:pt x="34" y="162"/>
                      </a:cubicBezTo>
                      <a:lnTo>
                        <a:pt x="68" y="27"/>
                      </a:lnTo>
                      <a:cubicBezTo>
                        <a:pt x="71" y="15"/>
                        <a:pt x="71" y="13"/>
                        <a:pt x="98" y="13"/>
                      </a:cubicBezTo>
                      <a:cubicBezTo>
                        <a:pt x="104" y="13"/>
                        <a:pt x="109" y="13"/>
                        <a:pt x="109" y="5"/>
                      </a:cubicBezTo>
                      <a:cubicBezTo>
                        <a:pt x="109" y="4"/>
                        <a:pt x="108" y="0"/>
                        <a:pt x="103" y="0"/>
                      </a:cubicBezTo>
                      <a:cubicBezTo>
                        <a:pt x="93" y="0"/>
                        <a:pt x="68" y="2"/>
                        <a:pt x="58" y="2"/>
                      </a:cubicBezTo>
                      <a:cubicBezTo>
                        <a:pt x="52" y="2"/>
                        <a:pt x="39" y="2"/>
                        <a:pt x="33" y="1"/>
                      </a:cubicBezTo>
                      <a:cubicBezTo>
                        <a:pt x="26" y="1"/>
                        <a:pt x="18" y="0"/>
                        <a:pt x="11" y="0"/>
                      </a:cubicBezTo>
                      <a:cubicBezTo>
                        <a:pt x="9"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3" y="152"/>
                      </a:lnTo>
                      <a:cubicBezTo>
                        <a:pt x="0" y="167"/>
                        <a:pt x="0" y="169"/>
                        <a:pt x="0" y="176"/>
                      </a:cubicBezTo>
                      <a:cubicBezTo>
                        <a:pt x="0" y="220"/>
                        <a:pt x="36" y="245"/>
                        <a:pt x="77" y="245"/>
                      </a:cubicBezTo>
                      <a:cubicBezTo>
                        <a:pt x="126" y="245"/>
                        <a:pt x="172" y="206"/>
                        <a:pt x="184"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Rectangle 26">
                  <a:extLst>
                    <a:ext uri="{FF2B5EF4-FFF2-40B4-BE49-F238E27FC236}">
                      <a16:creationId xmlns:a16="http://schemas.microsoft.com/office/drawing/2014/main" id="{C5CC0838-6096-4444-8526-2191C313B1AF}"/>
                    </a:ext>
                  </a:extLst>
                </p:cNvPr>
                <p:cNvSpPr>
                  <a:spLocks noChangeArrowheads="1"/>
                </p:cNvSpPr>
                <p:nvPr>
                  <p:custDataLst>
                    <p:tags r:id="rId4"/>
                  </p:custDataLst>
                </p:nvPr>
              </p:nvSpPr>
              <p:spPr bwMode="auto">
                <a:xfrm>
                  <a:off x="5203825" y="2286000"/>
                  <a:ext cx="636588"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27">
                  <a:extLst>
                    <a:ext uri="{FF2B5EF4-FFF2-40B4-BE49-F238E27FC236}">
                      <a16:creationId xmlns:a16="http://schemas.microsoft.com/office/drawing/2014/main" id="{964D55FD-0DCC-45A1-8388-3A2FEF8FF559}"/>
                    </a:ext>
                  </a:extLst>
                </p:cNvPr>
                <p:cNvSpPr>
                  <a:spLocks/>
                </p:cNvSpPr>
                <p:nvPr>
                  <p:custDataLst>
                    <p:tags r:id="rId5"/>
                  </p:custDataLst>
                </p:nvPr>
              </p:nvSpPr>
              <p:spPr bwMode="auto">
                <a:xfrm>
                  <a:off x="5211763" y="2422525"/>
                  <a:ext cx="141288" cy="173038"/>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3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3"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5"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28">
                  <a:extLst>
                    <a:ext uri="{FF2B5EF4-FFF2-40B4-BE49-F238E27FC236}">
                      <a16:creationId xmlns:a16="http://schemas.microsoft.com/office/drawing/2014/main" id="{C26890B9-0466-4447-AE8D-10969916A921}"/>
                    </a:ext>
                  </a:extLst>
                </p:cNvPr>
                <p:cNvSpPr>
                  <a:spLocks noEditPoints="1"/>
                </p:cNvSpPr>
                <p:nvPr>
                  <p:custDataLst>
                    <p:tags r:id="rId6"/>
                  </p:custDataLst>
                </p:nvPr>
              </p:nvSpPr>
              <p:spPr bwMode="auto">
                <a:xfrm>
                  <a:off x="5372100" y="2446337"/>
                  <a:ext cx="136525" cy="131763"/>
                </a:xfrm>
                <a:custGeom>
                  <a:avLst/>
                  <a:gdLst>
                    <a:gd name="T0" fmla="*/ 52 w 263"/>
                    <a:gd name="T1" fmla="*/ 206 h 248"/>
                    <a:gd name="T2" fmla="*/ 9 w 263"/>
                    <a:gd name="T3" fmla="*/ 236 h 248"/>
                    <a:gd name="T4" fmla="*/ 0 w 263"/>
                    <a:gd name="T5" fmla="*/ 243 h 248"/>
                    <a:gd name="T6" fmla="*/ 5 w 263"/>
                    <a:gd name="T7" fmla="*/ 248 h 248"/>
                    <a:gd name="T8" fmla="*/ 35 w 263"/>
                    <a:gd name="T9" fmla="*/ 247 h 248"/>
                    <a:gd name="T10" fmla="*/ 71 w 263"/>
                    <a:gd name="T11" fmla="*/ 248 h 248"/>
                    <a:gd name="T12" fmla="*/ 78 w 263"/>
                    <a:gd name="T13" fmla="*/ 241 h 248"/>
                    <a:gd name="T14" fmla="*/ 72 w 263"/>
                    <a:gd name="T15" fmla="*/ 236 h 248"/>
                    <a:gd name="T16" fmla="*/ 57 w 263"/>
                    <a:gd name="T17" fmla="*/ 225 h 248"/>
                    <a:gd name="T18" fmla="*/ 62 w 263"/>
                    <a:gd name="T19" fmla="*/ 212 h 248"/>
                    <a:gd name="T20" fmla="*/ 90 w 263"/>
                    <a:gd name="T21" fmla="*/ 169 h 248"/>
                    <a:gd name="T22" fmla="*/ 190 w 263"/>
                    <a:gd name="T23" fmla="*/ 169 h 248"/>
                    <a:gd name="T24" fmla="*/ 198 w 263"/>
                    <a:gd name="T25" fmla="*/ 227 h 248"/>
                    <a:gd name="T26" fmla="*/ 174 w 263"/>
                    <a:gd name="T27" fmla="*/ 236 h 248"/>
                    <a:gd name="T28" fmla="*/ 165 w 263"/>
                    <a:gd name="T29" fmla="*/ 243 h 248"/>
                    <a:gd name="T30" fmla="*/ 171 w 263"/>
                    <a:gd name="T31" fmla="*/ 248 h 248"/>
                    <a:gd name="T32" fmla="*/ 216 w 263"/>
                    <a:gd name="T33" fmla="*/ 247 h 248"/>
                    <a:gd name="T34" fmla="*/ 236 w 263"/>
                    <a:gd name="T35" fmla="*/ 247 h 248"/>
                    <a:gd name="T36" fmla="*/ 256 w 263"/>
                    <a:gd name="T37" fmla="*/ 248 h 248"/>
                    <a:gd name="T38" fmla="*/ 263 w 263"/>
                    <a:gd name="T39" fmla="*/ 241 h 248"/>
                    <a:gd name="T40" fmla="*/ 253 w 263"/>
                    <a:gd name="T41" fmla="*/ 236 h 248"/>
                    <a:gd name="T42" fmla="*/ 231 w 263"/>
                    <a:gd name="T43" fmla="*/ 225 h 248"/>
                    <a:gd name="T44" fmla="*/ 201 w 263"/>
                    <a:gd name="T45" fmla="*/ 9 h 248"/>
                    <a:gd name="T46" fmla="*/ 192 w 263"/>
                    <a:gd name="T47" fmla="*/ 0 h 248"/>
                    <a:gd name="T48" fmla="*/ 180 w 263"/>
                    <a:gd name="T49" fmla="*/ 8 h 248"/>
                    <a:gd name="T50" fmla="*/ 52 w 263"/>
                    <a:gd name="T51" fmla="*/ 206 h 248"/>
                    <a:gd name="T52" fmla="*/ 98 w 263"/>
                    <a:gd name="T53" fmla="*/ 156 h 248"/>
                    <a:gd name="T54" fmla="*/ 172 w 263"/>
                    <a:gd name="T55" fmla="*/ 42 h 248"/>
                    <a:gd name="T56" fmla="*/ 188 w 263"/>
                    <a:gd name="T57" fmla="*/ 156 h 248"/>
                    <a:gd name="T58" fmla="*/ 98 w 263"/>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8">
                      <a:moveTo>
                        <a:pt x="52" y="206"/>
                      </a:moveTo>
                      <a:cubicBezTo>
                        <a:pt x="40" y="225"/>
                        <a:pt x="29" y="234"/>
                        <a:pt x="9" y="236"/>
                      </a:cubicBezTo>
                      <a:cubicBezTo>
                        <a:pt x="5" y="236"/>
                        <a:pt x="0" y="236"/>
                        <a:pt x="0" y="243"/>
                      </a:cubicBezTo>
                      <a:cubicBezTo>
                        <a:pt x="0" y="247"/>
                        <a:pt x="4" y="248"/>
                        <a:pt x="5" y="248"/>
                      </a:cubicBezTo>
                      <a:cubicBezTo>
                        <a:pt x="14" y="248"/>
                        <a:pt x="26" y="247"/>
                        <a:pt x="35" y="247"/>
                      </a:cubicBezTo>
                      <a:cubicBezTo>
                        <a:pt x="47" y="247"/>
                        <a:pt x="61" y="248"/>
                        <a:pt x="71" y="248"/>
                      </a:cubicBezTo>
                      <a:cubicBezTo>
                        <a:pt x="73" y="248"/>
                        <a:pt x="78" y="248"/>
                        <a:pt x="78" y="241"/>
                      </a:cubicBezTo>
                      <a:cubicBezTo>
                        <a:pt x="78" y="236"/>
                        <a:pt x="74" y="236"/>
                        <a:pt x="72" y="236"/>
                      </a:cubicBezTo>
                      <a:cubicBezTo>
                        <a:pt x="70" y="235"/>
                        <a:pt x="57" y="235"/>
                        <a:pt x="57" y="225"/>
                      </a:cubicBezTo>
                      <a:cubicBezTo>
                        <a:pt x="57" y="221"/>
                        <a:pt x="60" y="215"/>
                        <a:pt x="62" y="212"/>
                      </a:cubicBezTo>
                      <a:lnTo>
                        <a:pt x="90" y="169"/>
                      </a:lnTo>
                      <a:lnTo>
                        <a:pt x="190" y="169"/>
                      </a:lnTo>
                      <a:lnTo>
                        <a:pt x="198" y="227"/>
                      </a:lnTo>
                      <a:cubicBezTo>
                        <a:pt x="197" y="230"/>
                        <a:pt x="195" y="236"/>
                        <a:pt x="174" y="236"/>
                      </a:cubicBezTo>
                      <a:cubicBezTo>
                        <a:pt x="170" y="236"/>
                        <a:pt x="165" y="236"/>
                        <a:pt x="165" y="243"/>
                      </a:cubicBezTo>
                      <a:cubicBezTo>
                        <a:pt x="165" y="245"/>
                        <a:pt x="166" y="248"/>
                        <a:pt x="171" y="248"/>
                      </a:cubicBezTo>
                      <a:cubicBezTo>
                        <a:pt x="181" y="248"/>
                        <a:pt x="206" y="247"/>
                        <a:pt x="216" y="247"/>
                      </a:cubicBezTo>
                      <a:cubicBezTo>
                        <a:pt x="222" y="247"/>
                        <a:pt x="230" y="247"/>
                        <a:pt x="236" y="247"/>
                      </a:cubicBezTo>
                      <a:cubicBezTo>
                        <a:pt x="243" y="248"/>
                        <a:pt x="250" y="248"/>
                        <a:pt x="256" y="248"/>
                      </a:cubicBezTo>
                      <a:cubicBezTo>
                        <a:pt x="261" y="248"/>
                        <a:pt x="263" y="245"/>
                        <a:pt x="263" y="241"/>
                      </a:cubicBezTo>
                      <a:cubicBezTo>
                        <a:pt x="263" y="236"/>
                        <a:pt x="259" y="236"/>
                        <a:pt x="253" y="236"/>
                      </a:cubicBezTo>
                      <a:cubicBezTo>
                        <a:pt x="233" y="236"/>
                        <a:pt x="232" y="233"/>
                        <a:pt x="231" y="225"/>
                      </a:cubicBezTo>
                      <a:lnTo>
                        <a:pt x="201" y="9"/>
                      </a:lnTo>
                      <a:cubicBezTo>
                        <a:pt x="200" y="2"/>
                        <a:pt x="199" y="0"/>
                        <a:pt x="192" y="0"/>
                      </a:cubicBezTo>
                      <a:cubicBezTo>
                        <a:pt x="186" y="0"/>
                        <a:pt x="184" y="3"/>
                        <a:pt x="180" y="8"/>
                      </a:cubicBezTo>
                      <a:lnTo>
                        <a:pt x="52" y="206"/>
                      </a:lnTo>
                      <a:close/>
                      <a:moveTo>
                        <a:pt x="98" y="156"/>
                      </a:moveTo>
                      <a:lnTo>
                        <a:pt x="172" y="42"/>
                      </a:lnTo>
                      <a:lnTo>
                        <a:pt x="188"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29">
                  <a:extLst>
                    <a:ext uri="{FF2B5EF4-FFF2-40B4-BE49-F238E27FC236}">
                      <a16:creationId xmlns:a16="http://schemas.microsoft.com/office/drawing/2014/main" id="{5188E80A-D117-4EB9-9F6E-1D9B662D5F57}"/>
                    </a:ext>
                  </a:extLst>
                </p:cNvPr>
                <p:cNvSpPr>
                  <a:spLocks noEditPoints="1"/>
                </p:cNvSpPr>
                <p:nvPr>
                  <p:custDataLst>
                    <p:tags r:id="rId7"/>
                  </p:custDataLst>
                </p:nvPr>
              </p:nvSpPr>
              <p:spPr bwMode="auto">
                <a:xfrm>
                  <a:off x="5530850" y="2452687"/>
                  <a:ext cx="139700" cy="125413"/>
                </a:xfrm>
                <a:custGeom>
                  <a:avLst/>
                  <a:gdLst>
                    <a:gd name="T0" fmla="*/ 42 w 267"/>
                    <a:gd name="T1" fmla="*/ 211 h 238"/>
                    <a:gd name="T2" fmla="*/ 11 w 267"/>
                    <a:gd name="T3" fmla="*/ 226 h 238"/>
                    <a:gd name="T4" fmla="*/ 0 w 267"/>
                    <a:gd name="T5" fmla="*/ 233 h 238"/>
                    <a:gd name="T6" fmla="*/ 11 w 267"/>
                    <a:gd name="T7" fmla="*/ 238 h 238"/>
                    <a:gd name="T8" fmla="*/ 146 w 267"/>
                    <a:gd name="T9" fmla="*/ 238 h 238"/>
                    <a:gd name="T10" fmla="*/ 249 w 267"/>
                    <a:gd name="T11" fmla="*/ 164 h 238"/>
                    <a:gd name="T12" fmla="*/ 190 w 267"/>
                    <a:gd name="T13" fmla="*/ 114 h 238"/>
                    <a:gd name="T14" fmla="*/ 267 w 267"/>
                    <a:gd name="T15" fmla="*/ 50 h 238"/>
                    <a:gd name="T16" fmla="*/ 195 w 267"/>
                    <a:gd name="T17" fmla="*/ 0 h 238"/>
                    <a:gd name="T18" fmla="*/ 68 w 267"/>
                    <a:gd name="T19" fmla="*/ 0 h 238"/>
                    <a:gd name="T20" fmla="*/ 57 w 267"/>
                    <a:gd name="T21" fmla="*/ 8 h 238"/>
                    <a:gd name="T22" fmla="*/ 68 w 267"/>
                    <a:gd name="T23" fmla="*/ 13 h 238"/>
                    <a:gd name="T24" fmla="*/ 81 w 267"/>
                    <a:gd name="T25" fmla="*/ 13 h 238"/>
                    <a:gd name="T26" fmla="*/ 89 w 267"/>
                    <a:gd name="T27" fmla="*/ 18 h 238"/>
                    <a:gd name="T28" fmla="*/ 88 w 267"/>
                    <a:gd name="T29" fmla="*/ 26 h 238"/>
                    <a:gd name="T30" fmla="*/ 42 w 267"/>
                    <a:gd name="T31" fmla="*/ 211 h 238"/>
                    <a:gd name="T32" fmla="*/ 97 w 267"/>
                    <a:gd name="T33" fmla="*/ 110 h 238"/>
                    <a:gd name="T34" fmla="*/ 119 w 267"/>
                    <a:gd name="T35" fmla="*/ 24 h 238"/>
                    <a:gd name="T36" fmla="*/ 136 w 267"/>
                    <a:gd name="T37" fmla="*/ 13 h 238"/>
                    <a:gd name="T38" fmla="*/ 189 w 267"/>
                    <a:gd name="T39" fmla="*/ 13 h 238"/>
                    <a:gd name="T40" fmla="*/ 233 w 267"/>
                    <a:gd name="T41" fmla="*/ 49 h 238"/>
                    <a:gd name="T42" fmla="*/ 155 w 267"/>
                    <a:gd name="T43" fmla="*/ 110 h 238"/>
                    <a:gd name="T44" fmla="*/ 97 w 267"/>
                    <a:gd name="T45" fmla="*/ 110 h 238"/>
                    <a:gd name="T46" fmla="*/ 81 w 267"/>
                    <a:gd name="T47" fmla="*/ 226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6 h 238"/>
                    <a:gd name="T60" fmla="*/ 81 w 267"/>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6"/>
                        <a:pt x="11" y="226"/>
                      </a:cubicBezTo>
                      <a:cubicBezTo>
                        <a:pt x="5" y="226"/>
                        <a:pt x="0" y="226"/>
                        <a:pt x="0" y="233"/>
                      </a:cubicBezTo>
                      <a:cubicBezTo>
                        <a:pt x="0" y="238"/>
                        <a:pt x="5" y="238"/>
                        <a:pt x="11" y="238"/>
                      </a:cubicBezTo>
                      <a:lnTo>
                        <a:pt x="146" y="238"/>
                      </a:lnTo>
                      <a:cubicBezTo>
                        <a:pt x="204" y="238"/>
                        <a:pt x="249" y="198"/>
                        <a:pt x="249" y="164"/>
                      </a:cubicBezTo>
                      <a:cubicBezTo>
                        <a:pt x="249" y="139"/>
                        <a:pt x="227" y="118"/>
                        <a:pt x="190" y="114"/>
                      </a:cubicBezTo>
                      <a:cubicBezTo>
                        <a:pt x="232" y="106"/>
                        <a:pt x="267" y="80"/>
                        <a:pt x="267" y="50"/>
                      </a:cubicBezTo>
                      <a:cubicBezTo>
                        <a:pt x="267" y="23"/>
                        <a:pt x="240" y="0"/>
                        <a:pt x="195" y="0"/>
                      </a:cubicBezTo>
                      <a:lnTo>
                        <a:pt x="68" y="0"/>
                      </a:lnTo>
                      <a:cubicBezTo>
                        <a:pt x="61" y="0"/>
                        <a:pt x="57" y="0"/>
                        <a:pt x="57" y="8"/>
                      </a:cubicBezTo>
                      <a:cubicBezTo>
                        <a:pt x="57" y="13"/>
                        <a:pt x="61" y="13"/>
                        <a:pt x="68" y="13"/>
                      </a:cubicBezTo>
                      <a:cubicBezTo>
                        <a:pt x="68" y="13"/>
                        <a:pt x="75" y="13"/>
                        <a:pt x="81" y="13"/>
                      </a:cubicBezTo>
                      <a:cubicBezTo>
                        <a:pt x="89" y="14"/>
                        <a:pt x="89" y="15"/>
                        <a:pt x="89" y="18"/>
                      </a:cubicBezTo>
                      <a:cubicBezTo>
                        <a:pt x="89" y="19"/>
                        <a:pt x="89" y="21"/>
                        <a:pt x="88" y="26"/>
                      </a:cubicBezTo>
                      <a:lnTo>
                        <a:pt x="42" y="211"/>
                      </a:lnTo>
                      <a:close/>
                      <a:moveTo>
                        <a:pt x="97" y="110"/>
                      </a:moveTo>
                      <a:lnTo>
                        <a:pt x="119" y="24"/>
                      </a:lnTo>
                      <a:cubicBezTo>
                        <a:pt x="121" y="14"/>
                        <a:pt x="122" y="13"/>
                        <a:pt x="136" y="13"/>
                      </a:cubicBezTo>
                      <a:lnTo>
                        <a:pt x="189" y="13"/>
                      </a:lnTo>
                      <a:cubicBezTo>
                        <a:pt x="225" y="13"/>
                        <a:pt x="233" y="36"/>
                        <a:pt x="233" y="49"/>
                      </a:cubicBezTo>
                      <a:cubicBezTo>
                        <a:pt x="233" y="77"/>
                        <a:pt x="201" y="110"/>
                        <a:pt x="155" y="110"/>
                      </a:cubicBezTo>
                      <a:lnTo>
                        <a:pt x="97" y="110"/>
                      </a:lnTo>
                      <a:close/>
                      <a:moveTo>
                        <a:pt x="81" y="226"/>
                      </a:moveTo>
                      <a:cubicBezTo>
                        <a:pt x="70" y="226"/>
                        <a:pt x="69" y="225"/>
                        <a:pt x="69" y="222"/>
                      </a:cubicBezTo>
                      <a:cubicBezTo>
                        <a:pt x="69" y="222"/>
                        <a:pt x="69" y="220"/>
                        <a:pt x="71" y="215"/>
                      </a:cubicBezTo>
                      <a:lnTo>
                        <a:pt x="95" y="119"/>
                      </a:lnTo>
                      <a:lnTo>
                        <a:pt x="169" y="119"/>
                      </a:lnTo>
                      <a:cubicBezTo>
                        <a:pt x="202" y="119"/>
                        <a:pt x="214" y="141"/>
                        <a:pt x="214" y="161"/>
                      </a:cubicBezTo>
                      <a:cubicBezTo>
                        <a:pt x="214" y="196"/>
                        <a:pt x="179" y="226"/>
                        <a:pt x="137" y="226"/>
                      </a:cubicBezTo>
                      <a:lnTo>
                        <a:pt x="81"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30">
                  <a:extLst>
                    <a:ext uri="{FF2B5EF4-FFF2-40B4-BE49-F238E27FC236}">
                      <a16:creationId xmlns:a16="http://schemas.microsoft.com/office/drawing/2014/main" id="{086A8666-1D9B-4C28-87FC-E56DA50DC20F}"/>
                    </a:ext>
                  </a:extLst>
                </p:cNvPr>
                <p:cNvSpPr>
                  <a:spLocks/>
                </p:cNvSpPr>
                <p:nvPr>
                  <p:custDataLst>
                    <p:tags r:id="rId8"/>
                  </p:custDataLst>
                </p:nvPr>
              </p:nvSpPr>
              <p:spPr bwMode="auto">
                <a:xfrm>
                  <a:off x="5697538" y="2452687"/>
                  <a:ext cx="119063" cy="125413"/>
                </a:xfrm>
                <a:custGeom>
                  <a:avLst/>
                  <a:gdLst>
                    <a:gd name="T0" fmla="*/ 120 w 227"/>
                    <a:gd name="T1" fmla="*/ 29 h 238"/>
                    <a:gd name="T2" fmla="*/ 156 w 227"/>
                    <a:gd name="T3" fmla="*/ 13 h 238"/>
                    <a:gd name="T4" fmla="*/ 170 w 227"/>
                    <a:gd name="T5" fmla="*/ 5 h 238"/>
                    <a:gd name="T6" fmla="*/ 164 w 227"/>
                    <a:gd name="T7" fmla="*/ 0 h 238"/>
                    <a:gd name="T8" fmla="*/ 139 w 227"/>
                    <a:gd name="T9" fmla="*/ 1 h 238"/>
                    <a:gd name="T10" fmla="*/ 111 w 227"/>
                    <a:gd name="T11" fmla="*/ 1 h 238"/>
                    <a:gd name="T12" fmla="*/ 87 w 227"/>
                    <a:gd name="T13" fmla="*/ 1 h 238"/>
                    <a:gd name="T14" fmla="*/ 64 w 227"/>
                    <a:gd name="T15" fmla="*/ 0 h 238"/>
                    <a:gd name="T16" fmla="*/ 57 w 227"/>
                    <a:gd name="T17" fmla="*/ 8 h 238"/>
                    <a:gd name="T18" fmla="*/ 68 w 227"/>
                    <a:gd name="T19" fmla="*/ 13 h 238"/>
                    <a:gd name="T20" fmla="*/ 81 w 227"/>
                    <a:gd name="T21" fmla="*/ 13 h 238"/>
                    <a:gd name="T22" fmla="*/ 89 w 227"/>
                    <a:gd name="T23" fmla="*/ 18 h 238"/>
                    <a:gd name="T24" fmla="*/ 88 w 227"/>
                    <a:gd name="T25" fmla="*/ 26 h 238"/>
                    <a:gd name="T26" fmla="*/ 41 w 227"/>
                    <a:gd name="T27" fmla="*/ 211 h 238"/>
                    <a:gd name="T28" fmla="*/ 11 w 227"/>
                    <a:gd name="T29" fmla="*/ 226 h 238"/>
                    <a:gd name="T30" fmla="*/ 0 w 227"/>
                    <a:gd name="T31" fmla="*/ 233 h 238"/>
                    <a:gd name="T32" fmla="*/ 11 w 227"/>
                    <a:gd name="T33" fmla="*/ 238 h 238"/>
                    <a:gd name="T34" fmla="*/ 186 w 227"/>
                    <a:gd name="T35" fmla="*/ 238 h 238"/>
                    <a:gd name="T36" fmla="*/ 198 w 227"/>
                    <a:gd name="T37" fmla="*/ 231 h 238"/>
                    <a:gd name="T38" fmla="*/ 227 w 227"/>
                    <a:gd name="T39" fmla="*/ 151 h 238"/>
                    <a:gd name="T40" fmla="*/ 222 w 227"/>
                    <a:gd name="T41" fmla="*/ 147 h 238"/>
                    <a:gd name="T42" fmla="*/ 215 w 227"/>
                    <a:gd name="T43" fmla="*/ 154 h 238"/>
                    <a:gd name="T44" fmla="*/ 122 w 227"/>
                    <a:gd name="T45" fmla="*/ 226 h 238"/>
                    <a:gd name="T46" fmla="*/ 83 w 227"/>
                    <a:gd name="T47" fmla="*/ 226 h 238"/>
                    <a:gd name="T48" fmla="*/ 72 w 227"/>
                    <a:gd name="T49" fmla="*/ 222 h 238"/>
                    <a:gd name="T50" fmla="*/ 73 w 227"/>
                    <a:gd name="T51" fmla="*/ 215 h 238"/>
                    <a:gd name="T52" fmla="*/ 120 w 227"/>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7" y="226"/>
                        <a:pt x="11" y="226"/>
                      </a:cubicBezTo>
                      <a:cubicBezTo>
                        <a:pt x="5" y="226"/>
                        <a:pt x="0" y="226"/>
                        <a:pt x="0" y="233"/>
                      </a:cubicBezTo>
                      <a:cubicBezTo>
                        <a:pt x="0" y="238"/>
                        <a:pt x="4" y="238"/>
                        <a:pt x="11" y="238"/>
                      </a:cubicBezTo>
                      <a:lnTo>
                        <a:pt x="186" y="238"/>
                      </a:lnTo>
                      <a:cubicBezTo>
                        <a:pt x="195" y="238"/>
                        <a:pt x="195" y="238"/>
                        <a:pt x="198" y="231"/>
                      </a:cubicBezTo>
                      <a:cubicBezTo>
                        <a:pt x="201" y="222"/>
                        <a:pt x="227" y="154"/>
                        <a:pt x="227" y="151"/>
                      </a:cubicBezTo>
                      <a:cubicBezTo>
                        <a:pt x="227"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Oval 31">
                  <a:extLst>
                    <a:ext uri="{FF2B5EF4-FFF2-40B4-BE49-F238E27FC236}">
                      <a16:creationId xmlns:a16="http://schemas.microsoft.com/office/drawing/2014/main" id="{3B66E4C7-B865-44C7-AFF1-5B88F6CCD64F}"/>
                    </a:ext>
                  </a:extLst>
                </p:cNvPr>
                <p:cNvSpPr>
                  <a:spLocks noChangeArrowheads="1"/>
                </p:cNvSpPr>
                <p:nvPr>
                  <p:custDataLst>
                    <p:tags r:id="rId9"/>
                  </p:custDataLst>
                </p:nvPr>
              </p:nvSpPr>
              <p:spPr bwMode="auto">
                <a:xfrm>
                  <a:off x="5953125" y="2278062"/>
                  <a:ext cx="26988" cy="269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32">
                  <a:extLst>
                    <a:ext uri="{FF2B5EF4-FFF2-40B4-BE49-F238E27FC236}">
                      <a16:creationId xmlns:a16="http://schemas.microsoft.com/office/drawing/2014/main" id="{C53D0CF7-8D4A-4D0A-A4F6-723E5F8C1F13}"/>
                    </a:ext>
                  </a:extLst>
                </p:cNvPr>
                <p:cNvSpPr>
                  <a:spLocks noEditPoints="1"/>
                </p:cNvSpPr>
                <p:nvPr>
                  <p:custDataLst>
                    <p:tags r:id="rId10"/>
                  </p:custDataLst>
                </p:nvPr>
              </p:nvSpPr>
              <p:spPr bwMode="auto">
                <a:xfrm>
                  <a:off x="6108700" y="1989137"/>
                  <a:ext cx="107950" cy="192088"/>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0" y="329"/>
                        <a:pt x="30" y="291"/>
                      </a:cubicBezTo>
                      <a:cubicBezTo>
                        <a:pt x="30"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33">
                  <a:extLst>
                    <a:ext uri="{FF2B5EF4-FFF2-40B4-BE49-F238E27FC236}">
                      <a16:creationId xmlns:a16="http://schemas.microsoft.com/office/drawing/2014/main" id="{BDE3E6C3-C0F6-4F83-8363-420F2E2735F4}"/>
                    </a:ext>
                  </a:extLst>
                </p:cNvPr>
                <p:cNvSpPr>
                  <a:spLocks noChangeArrowheads="1"/>
                </p:cNvSpPr>
                <p:nvPr>
                  <p:custDataLst>
                    <p:tags r:id="rId11"/>
                  </p:custDataLst>
                </p:nvPr>
              </p:nvSpPr>
              <p:spPr bwMode="auto">
                <a:xfrm>
                  <a:off x="6091238" y="2286000"/>
                  <a:ext cx="1397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34">
                  <a:extLst>
                    <a:ext uri="{FF2B5EF4-FFF2-40B4-BE49-F238E27FC236}">
                      <a16:creationId xmlns:a16="http://schemas.microsoft.com/office/drawing/2014/main" id="{F352C1C0-0244-41B5-8967-8C1AFCAA836F}"/>
                    </a:ext>
                  </a:extLst>
                </p:cNvPr>
                <p:cNvSpPr>
                  <a:spLocks noEditPoints="1"/>
                </p:cNvSpPr>
                <p:nvPr>
                  <p:custDataLst>
                    <p:tags r:id="rId12"/>
                  </p:custDataLst>
                </p:nvPr>
              </p:nvSpPr>
              <p:spPr bwMode="auto">
                <a:xfrm>
                  <a:off x="6102350" y="2422525"/>
                  <a:ext cx="119063" cy="119063"/>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7"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5" name="テキスト ボックス 34">
                <a:extLst>
                  <a:ext uri="{FF2B5EF4-FFF2-40B4-BE49-F238E27FC236}">
                    <a16:creationId xmlns:a16="http://schemas.microsoft.com/office/drawing/2014/main" id="{293B8D25-BF5E-41CF-B568-98C7A1867149}"/>
                  </a:ext>
                </a:extLst>
              </p:cNvPr>
              <p:cNvSpPr txBox="1"/>
              <p:nvPr/>
            </p:nvSpPr>
            <p:spPr>
              <a:xfrm>
                <a:off x="6308725" y="2099344"/>
                <a:ext cx="2609589" cy="830997"/>
              </a:xfrm>
              <a:prstGeom prst="rect">
                <a:avLst/>
              </a:prstGeom>
              <a:noFill/>
            </p:spPr>
            <p:txBody>
              <a:bodyPr wrap="square" rtlCol="0">
                <a:spAutoFit/>
              </a:bodyPr>
              <a:lstStyle/>
              <a:p>
                <a:r>
                  <a:rPr kumimoji="1" lang="ja-JP" altLang="en-US" sz="2400" dirty="0"/>
                  <a:t>＜ </a:t>
                </a:r>
                <a:r>
                  <a:rPr kumimoji="1" lang="en-US" altLang="ja-JP" sz="2400" dirty="0"/>
                  <a:t>0.2</a:t>
                </a:r>
                <a:r>
                  <a:rPr kumimoji="1" lang="ja-JP" altLang="en-US" sz="2400" dirty="0"/>
                  <a:t> ：正の相関</a:t>
                </a:r>
                <a:r>
                  <a:rPr kumimoji="1" lang="en-US" altLang="ja-JP" sz="2400" dirty="0"/>
                  <a:t>1</a:t>
                </a:r>
              </a:p>
              <a:p>
                <a:r>
                  <a:rPr kumimoji="1" lang="ja-JP" altLang="en-US" sz="2400" dirty="0"/>
                  <a:t>≧ </a:t>
                </a:r>
                <a:r>
                  <a:rPr kumimoji="1" lang="en-US" altLang="ja-JP" sz="2400" dirty="0"/>
                  <a:t>0.2 </a:t>
                </a:r>
                <a:r>
                  <a:rPr kumimoji="1" lang="ja-JP" altLang="en-US" sz="2400" dirty="0"/>
                  <a:t>：正の相関</a:t>
                </a:r>
                <a:r>
                  <a:rPr kumimoji="1" lang="en-US" altLang="ja-JP" sz="2400" dirty="0"/>
                  <a:t>2</a:t>
                </a:r>
                <a:endParaRPr kumimoji="1" lang="ja-JP" altLang="en-US" sz="2400" dirty="0"/>
              </a:p>
            </p:txBody>
          </p:sp>
        </p:grpSp>
      </p:grpSp>
      <p:sp>
        <p:nvSpPr>
          <p:cNvPr id="48" name="テキスト ボックス 47">
            <a:extLst>
              <a:ext uri="{FF2B5EF4-FFF2-40B4-BE49-F238E27FC236}">
                <a16:creationId xmlns:a16="http://schemas.microsoft.com/office/drawing/2014/main" id="{5A8860DB-78BE-4C90-BD06-2C36DAF57C79}"/>
              </a:ext>
            </a:extLst>
          </p:cNvPr>
          <p:cNvSpPr txBox="1"/>
          <p:nvPr/>
        </p:nvSpPr>
        <p:spPr>
          <a:xfrm>
            <a:off x="6851169" y="4844257"/>
            <a:ext cx="3814773" cy="830997"/>
          </a:xfrm>
          <a:prstGeom prst="rect">
            <a:avLst/>
          </a:prstGeom>
          <a:noFill/>
        </p:spPr>
        <p:txBody>
          <a:bodyPr wrap="square" rtlCol="0">
            <a:spAutoFit/>
          </a:bodyPr>
          <a:lstStyle/>
          <a:p>
            <a:r>
              <a:rPr kumimoji="1" lang="ja-JP" altLang="en-US" sz="2400" dirty="0"/>
              <a:t>超音波照射による高速化が</a:t>
            </a:r>
            <a:endParaRPr kumimoji="1" lang="en-US" altLang="ja-JP" sz="2400" dirty="0"/>
          </a:p>
          <a:p>
            <a:r>
              <a:rPr kumimoji="1" lang="ja-JP" altLang="en-US" sz="2400" dirty="0"/>
              <a:t>抑制される要因とは？</a:t>
            </a:r>
          </a:p>
        </p:txBody>
      </p:sp>
      <p:sp>
        <p:nvSpPr>
          <p:cNvPr id="49" name="矢印: 下 48">
            <a:extLst>
              <a:ext uri="{FF2B5EF4-FFF2-40B4-BE49-F238E27FC236}">
                <a16:creationId xmlns:a16="http://schemas.microsoft.com/office/drawing/2014/main" id="{99E2D5E1-05D1-484B-A569-BDB148C4188D}"/>
              </a:ext>
            </a:extLst>
          </p:cNvPr>
          <p:cNvSpPr/>
          <p:nvPr/>
        </p:nvSpPr>
        <p:spPr>
          <a:xfrm>
            <a:off x="4535499" y="1897796"/>
            <a:ext cx="300026" cy="7494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5FA1A7E2-3D9A-4B7E-855C-F1B1E35CC01D}"/>
              </a:ext>
            </a:extLst>
          </p:cNvPr>
          <p:cNvGrpSpPr/>
          <p:nvPr/>
        </p:nvGrpSpPr>
        <p:grpSpPr>
          <a:xfrm>
            <a:off x="6862903" y="1458497"/>
            <a:ext cx="3506801" cy="890929"/>
            <a:chOff x="5385673" y="3070916"/>
            <a:chExt cx="3506801" cy="890929"/>
          </a:xfrm>
        </p:grpSpPr>
        <p:grpSp>
          <p:nvGrpSpPr>
            <p:cNvPr id="5" name="グループ化 4">
              <a:extLst>
                <a:ext uri="{FF2B5EF4-FFF2-40B4-BE49-F238E27FC236}">
                  <a16:creationId xmlns:a16="http://schemas.microsoft.com/office/drawing/2014/main" id="{A27E41D0-E041-4818-80D7-4615F6564497}"/>
                </a:ext>
              </a:extLst>
            </p:cNvPr>
            <p:cNvGrpSpPr/>
            <p:nvPr/>
          </p:nvGrpSpPr>
          <p:grpSpPr>
            <a:xfrm>
              <a:off x="5468129" y="3110302"/>
              <a:ext cx="3424345" cy="830997"/>
              <a:chOff x="5358895" y="3601662"/>
              <a:chExt cx="3424345" cy="830997"/>
            </a:xfrm>
          </p:grpSpPr>
          <p:sp>
            <p:nvSpPr>
              <p:cNvPr id="3" name="テキスト ボックス 2">
                <a:extLst>
                  <a:ext uri="{FF2B5EF4-FFF2-40B4-BE49-F238E27FC236}">
                    <a16:creationId xmlns:a16="http://schemas.microsoft.com/office/drawing/2014/main" id="{A3C99F4E-A454-476F-B4B4-209E0CA914E5}"/>
                  </a:ext>
                </a:extLst>
              </p:cNvPr>
              <p:cNvSpPr txBox="1"/>
              <p:nvPr/>
            </p:nvSpPr>
            <p:spPr>
              <a:xfrm>
                <a:off x="5358895" y="3601662"/>
                <a:ext cx="2934111" cy="830997"/>
              </a:xfrm>
              <a:prstGeom prst="rect">
                <a:avLst/>
              </a:prstGeom>
              <a:noFill/>
            </p:spPr>
            <p:txBody>
              <a:bodyPr wrap="square" rtlCol="0">
                <a:spAutoFit/>
              </a:bodyPr>
              <a:lstStyle/>
              <a:p>
                <a:r>
                  <a:rPr kumimoji="1" lang="ja-JP" altLang="en-US" sz="2400" dirty="0"/>
                  <a:t>密度 大</a:t>
                </a:r>
                <a:endParaRPr kumimoji="1" lang="en-US" altLang="ja-JP" sz="2400" dirty="0"/>
              </a:p>
              <a:p>
                <a:r>
                  <a:rPr kumimoji="1" lang="ja-JP" altLang="en-US" sz="2400" dirty="0"/>
                  <a:t>濃度 大</a:t>
                </a:r>
              </a:p>
            </p:txBody>
          </p:sp>
          <p:sp>
            <p:nvSpPr>
              <p:cNvPr id="4" name="テキスト ボックス 3">
                <a:extLst>
                  <a:ext uri="{FF2B5EF4-FFF2-40B4-BE49-F238E27FC236}">
                    <a16:creationId xmlns:a16="http://schemas.microsoft.com/office/drawing/2014/main" id="{C281437D-35E7-4E72-8998-944A07486947}"/>
                  </a:ext>
                </a:extLst>
              </p:cNvPr>
              <p:cNvSpPr txBox="1"/>
              <p:nvPr/>
            </p:nvSpPr>
            <p:spPr>
              <a:xfrm>
                <a:off x="6434297" y="3740641"/>
                <a:ext cx="2348943" cy="523220"/>
              </a:xfrm>
              <a:prstGeom prst="rect">
                <a:avLst/>
              </a:prstGeom>
              <a:noFill/>
            </p:spPr>
            <p:txBody>
              <a:bodyPr wrap="square" rtlCol="0">
                <a:spAutoFit/>
              </a:bodyPr>
              <a:lstStyle/>
              <a:p>
                <a:r>
                  <a:rPr kumimoji="1" lang="ja-JP" altLang="en-US" sz="2800" dirty="0"/>
                  <a:t>⇒ より高速化</a:t>
                </a:r>
              </a:p>
            </p:txBody>
          </p:sp>
        </p:grpSp>
        <p:sp>
          <p:nvSpPr>
            <p:cNvPr id="7" name="正方形/長方形 6">
              <a:extLst>
                <a:ext uri="{FF2B5EF4-FFF2-40B4-BE49-F238E27FC236}">
                  <a16:creationId xmlns:a16="http://schemas.microsoft.com/office/drawing/2014/main" id="{F7551180-51E7-4125-89D6-7369DABBE591}"/>
                </a:ext>
              </a:extLst>
            </p:cNvPr>
            <p:cNvSpPr/>
            <p:nvPr/>
          </p:nvSpPr>
          <p:spPr>
            <a:xfrm>
              <a:off x="5385673" y="3070916"/>
              <a:ext cx="3506801" cy="890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8019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3" grpId="0" animBg="1"/>
      <p:bldP spid="29" grpId="0" animBg="1"/>
      <p:bldP spid="24" grpId="0" animBg="1"/>
      <p:bldP spid="30" grpId="0" animBg="1"/>
      <p:bldP spid="48" grpId="0"/>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ダイアグラム&#10;&#10;中程度の精度で自動的に生成された説明">
            <a:extLst>
              <a:ext uri="{FF2B5EF4-FFF2-40B4-BE49-F238E27FC236}">
                <a16:creationId xmlns:a16="http://schemas.microsoft.com/office/drawing/2014/main" id="{6E9D83F2-B474-4F91-B762-81D7C7B3033C}"/>
              </a:ext>
            </a:extLst>
          </p:cNvPr>
          <p:cNvPicPr>
            <a:picLocks noChangeAspect="1"/>
          </p:cNvPicPr>
          <p:nvPr/>
        </p:nvPicPr>
        <p:blipFill rotWithShape="1">
          <a:blip r:embed="rId2">
            <a:extLst>
              <a:ext uri="{28A0092B-C50C-407E-A947-70E740481C1C}">
                <a14:useLocalDpi xmlns:a14="http://schemas.microsoft.com/office/drawing/2010/main" val="0"/>
              </a:ext>
            </a:extLst>
          </a:blip>
          <a:srcRect l="8207" r="40723"/>
          <a:stretch/>
        </p:blipFill>
        <p:spPr>
          <a:xfrm>
            <a:off x="1762731" y="777231"/>
            <a:ext cx="4842751" cy="371172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速度比と密度の関係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3">
            <a:extLst>
              <a:ext uri="{28A0092B-C50C-407E-A947-70E740481C1C}">
                <a14:useLocalDpi xmlns:a14="http://schemas.microsoft.com/office/drawing/2010/main" val="0"/>
              </a:ext>
            </a:extLst>
          </a:blip>
          <a:srcRect l="58323" t="25582" r="94" b="18462"/>
          <a:stretch/>
        </p:blipFill>
        <p:spPr>
          <a:xfrm>
            <a:off x="2015935" y="4486557"/>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521585822"/>
              </p:ext>
            </p:extLst>
          </p:nvPr>
        </p:nvGraphicFramePr>
        <p:xfrm>
          <a:off x="2044932" y="4700306"/>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18" name="フリーフォーム: 図形 17">
            <a:extLst>
              <a:ext uri="{FF2B5EF4-FFF2-40B4-BE49-F238E27FC236}">
                <a16:creationId xmlns:a16="http://schemas.microsoft.com/office/drawing/2014/main" id="{80692940-BB5B-4708-B960-34B7A21E0015}"/>
              </a:ext>
            </a:extLst>
          </p:cNvPr>
          <p:cNvSpPr/>
          <p:nvPr/>
        </p:nvSpPr>
        <p:spPr>
          <a:xfrm rot="21313234">
            <a:off x="3529782" y="1691150"/>
            <a:ext cx="2663744" cy="1175642"/>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54B45388-4846-4E56-AE62-583CFAF49C7C}"/>
              </a:ext>
            </a:extLst>
          </p:cNvPr>
          <p:cNvSpPr txBox="1"/>
          <p:nvPr/>
        </p:nvSpPr>
        <p:spPr>
          <a:xfrm>
            <a:off x="6859582" y="2372075"/>
            <a:ext cx="3287487" cy="936347"/>
          </a:xfrm>
          <a:prstGeom prst="rect">
            <a:avLst/>
          </a:prstGeom>
          <a:noFill/>
        </p:spPr>
        <p:txBody>
          <a:bodyPr wrap="square" rtlCol="0">
            <a:spAutoFit/>
          </a:bodyPr>
          <a:lstStyle/>
          <a:p>
            <a:pPr>
              <a:lnSpc>
                <a:spcPct val="120000"/>
              </a:lnSpc>
            </a:pPr>
            <a:r>
              <a:rPr kumimoji="1" lang="ja-JP" altLang="en-US" sz="2400" dirty="0"/>
              <a:t>粘度比：２つの正の相関</a:t>
            </a:r>
            <a:endParaRPr kumimoji="1" lang="en-US" altLang="ja-JP" sz="2400" dirty="0"/>
          </a:p>
          <a:p>
            <a:pPr>
              <a:lnSpc>
                <a:spcPct val="120000"/>
              </a:lnSpc>
            </a:pPr>
            <a:r>
              <a:rPr kumimoji="1" lang="ja-JP" altLang="en-US" sz="2400" dirty="0"/>
              <a:t>　 密度：１つの正の相関</a:t>
            </a:r>
          </a:p>
        </p:txBody>
      </p:sp>
      <p:sp>
        <p:nvSpPr>
          <p:cNvPr id="20" name="テキスト ボックス 19">
            <a:extLst>
              <a:ext uri="{FF2B5EF4-FFF2-40B4-BE49-F238E27FC236}">
                <a16:creationId xmlns:a16="http://schemas.microsoft.com/office/drawing/2014/main" id="{F4542B42-D5BC-46A9-8733-2F5D68EF65E7}"/>
              </a:ext>
            </a:extLst>
          </p:cNvPr>
          <p:cNvSpPr txBox="1"/>
          <p:nvPr/>
        </p:nvSpPr>
        <p:spPr>
          <a:xfrm>
            <a:off x="4274917" y="2078916"/>
            <a:ext cx="120835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テキスト ボックス 10">
            <a:extLst>
              <a:ext uri="{FF2B5EF4-FFF2-40B4-BE49-F238E27FC236}">
                <a16:creationId xmlns:a16="http://schemas.microsoft.com/office/drawing/2014/main" id="{4E721400-8B33-4424-BEEA-D8EAABF94FD3}"/>
              </a:ext>
            </a:extLst>
          </p:cNvPr>
          <p:cNvSpPr txBox="1"/>
          <p:nvPr/>
        </p:nvSpPr>
        <p:spPr>
          <a:xfrm>
            <a:off x="6859582" y="3242638"/>
            <a:ext cx="2704213" cy="493148"/>
          </a:xfrm>
          <a:prstGeom prst="rect">
            <a:avLst/>
          </a:prstGeom>
          <a:noFill/>
        </p:spPr>
        <p:txBody>
          <a:bodyPr wrap="square" rtlCol="0">
            <a:spAutoFit/>
          </a:bodyPr>
          <a:lstStyle/>
          <a:p>
            <a:pPr>
              <a:lnSpc>
                <a:spcPct val="120000"/>
              </a:lnSpc>
            </a:pPr>
            <a:r>
              <a:rPr kumimoji="1" lang="ja-JP" altLang="en-US" sz="2400" dirty="0"/>
              <a:t>⇒ </a:t>
            </a:r>
            <a:r>
              <a:rPr kumimoji="1" lang="ja-JP" altLang="en-US" sz="2400" dirty="0">
                <a:solidFill>
                  <a:srgbClr val="FF0000"/>
                </a:solidFill>
              </a:rPr>
              <a:t>弱い</a:t>
            </a:r>
            <a:r>
              <a:rPr kumimoji="1" lang="ja-JP" altLang="en-US" sz="2400" dirty="0"/>
              <a:t>正の相関に</a:t>
            </a:r>
          </a:p>
        </p:txBody>
      </p:sp>
      <p:grpSp>
        <p:nvGrpSpPr>
          <p:cNvPr id="13" name="グループ化 12">
            <a:extLst>
              <a:ext uri="{FF2B5EF4-FFF2-40B4-BE49-F238E27FC236}">
                <a16:creationId xmlns:a16="http://schemas.microsoft.com/office/drawing/2014/main" id="{C32A7C17-8217-48E5-9754-B18D54C1FF08}"/>
              </a:ext>
            </a:extLst>
          </p:cNvPr>
          <p:cNvGrpSpPr/>
          <p:nvPr/>
        </p:nvGrpSpPr>
        <p:grpSpPr>
          <a:xfrm>
            <a:off x="6928464" y="3976251"/>
            <a:ext cx="3149720" cy="1132680"/>
            <a:chOff x="5476875" y="2957076"/>
            <a:chExt cx="3149720" cy="1132680"/>
          </a:xfrm>
        </p:grpSpPr>
        <p:sp>
          <p:nvSpPr>
            <p:cNvPr id="25" name="正方形/長方形 24">
              <a:extLst>
                <a:ext uri="{FF2B5EF4-FFF2-40B4-BE49-F238E27FC236}">
                  <a16:creationId xmlns:a16="http://schemas.microsoft.com/office/drawing/2014/main" id="{1A71C5BF-F936-4F5B-A6B2-78E0F37624F0}"/>
                </a:ext>
              </a:extLst>
            </p:cNvPr>
            <p:cNvSpPr/>
            <p:nvPr/>
          </p:nvSpPr>
          <p:spPr>
            <a:xfrm>
              <a:off x="5476875" y="2957076"/>
              <a:ext cx="3149720" cy="11326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EC4D7E-8931-4F3C-A40C-7347E615CB57}"/>
                </a:ext>
              </a:extLst>
            </p:cNvPr>
            <p:cNvSpPr txBox="1"/>
            <p:nvPr/>
          </p:nvSpPr>
          <p:spPr>
            <a:xfrm>
              <a:off x="5732867" y="2957076"/>
              <a:ext cx="2704213" cy="1076961"/>
            </a:xfrm>
            <a:prstGeom prst="rect">
              <a:avLst/>
            </a:prstGeom>
            <a:noFill/>
          </p:spPr>
          <p:txBody>
            <a:bodyPr wrap="square" rtlCol="0">
              <a:spAutoFit/>
            </a:bodyPr>
            <a:lstStyle/>
            <a:p>
              <a:pPr>
                <a:lnSpc>
                  <a:spcPct val="120000"/>
                </a:lnSpc>
              </a:pPr>
              <a:r>
                <a:rPr kumimoji="1" lang="ja-JP" altLang="en-US" sz="2800" dirty="0"/>
                <a:t>密度変化以外の</a:t>
              </a:r>
              <a:br>
                <a:rPr kumimoji="1" lang="en-US" altLang="ja-JP" sz="2800" dirty="0"/>
              </a:br>
              <a:r>
                <a:rPr kumimoji="1" lang="ja-JP" altLang="en-US" sz="2800" dirty="0"/>
                <a:t>要因が大きい</a:t>
              </a:r>
            </a:p>
          </p:txBody>
        </p:sp>
      </p:grpSp>
    </p:spTree>
    <p:extLst>
      <p:ext uri="{BB962C8B-B14F-4D97-AF65-F5344CB8AC3E}">
        <p14:creationId xmlns:p14="http://schemas.microsoft.com/office/powerpoint/2010/main" val="1307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P spid="2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F26B5-0E0F-43C4-9B3C-4C754F752129}"/>
              </a:ext>
            </a:extLst>
          </p:cNvPr>
          <p:cNvSpPr>
            <a:spLocks noGrp="1"/>
          </p:cNvSpPr>
          <p:nvPr>
            <p:ph type="title"/>
          </p:nvPr>
        </p:nvSpPr>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B6B2E1B6-B8F1-4822-BD05-D4470A6E0D15}"/>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440510" y="2478670"/>
            <a:ext cx="5035633" cy="4025120"/>
          </a:xfrm>
          <a:prstGeom prst="rect">
            <a:avLst/>
          </a:prstGeom>
        </p:spPr>
      </p:pic>
      <p:grpSp>
        <p:nvGrpSpPr>
          <p:cNvPr id="43" name="グループ化 42"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D386B82C-18FD-4BB8-BE01-C557F17A2EDB}"/>
              </a:ext>
            </a:extLst>
          </p:cNvPr>
          <p:cNvGrpSpPr>
            <a:grpSpLocks noChangeAspect="1"/>
          </p:cNvGrpSpPr>
          <p:nvPr>
            <p:custDataLst>
              <p:tags r:id="rId1"/>
            </p:custDataLst>
          </p:nvPr>
        </p:nvGrpSpPr>
        <p:grpSpPr>
          <a:xfrm>
            <a:off x="3140076" y="2913167"/>
            <a:ext cx="1939926" cy="773113"/>
            <a:chOff x="1890712" y="2247900"/>
            <a:chExt cx="1939926" cy="773113"/>
          </a:xfrm>
        </p:grpSpPr>
        <p:sp>
          <p:nvSpPr>
            <p:cNvPr id="31" name="Freeform 24 1 1">
              <a:extLst>
                <a:ext uri="{FF2B5EF4-FFF2-40B4-BE49-F238E27FC236}">
                  <a16:creationId xmlns:a16="http://schemas.microsoft.com/office/drawing/2014/main" id="{6781BD48-8D3F-4825-BA41-25B9E7887AB2}"/>
                </a:ext>
              </a:extLst>
            </p:cNvPr>
            <p:cNvSpPr>
              <a:spLocks/>
            </p:cNvSpPr>
            <p:nvPr>
              <p:custDataLst>
                <p:tags r:id="rId31"/>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25 1 1">
              <a:extLst>
                <a:ext uri="{FF2B5EF4-FFF2-40B4-BE49-F238E27FC236}">
                  <a16:creationId xmlns:a16="http://schemas.microsoft.com/office/drawing/2014/main" id="{2C068DEC-B581-4A49-9CDF-EA3D4F44E77E}"/>
                </a:ext>
              </a:extLst>
            </p:cNvPr>
            <p:cNvSpPr>
              <a:spLocks/>
            </p:cNvSpPr>
            <p:nvPr>
              <p:custDataLst>
                <p:tags r:id="rId32"/>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26 1 1">
              <a:extLst>
                <a:ext uri="{FF2B5EF4-FFF2-40B4-BE49-F238E27FC236}">
                  <a16:creationId xmlns:a16="http://schemas.microsoft.com/office/drawing/2014/main" id="{8563F057-FF7C-466A-ABB4-6DE04B6229D6}"/>
                </a:ext>
              </a:extLst>
            </p:cNvPr>
            <p:cNvSpPr>
              <a:spLocks/>
            </p:cNvSpPr>
            <p:nvPr>
              <p:custDataLst>
                <p:tags r:id="rId33"/>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27 1 1">
              <a:extLst>
                <a:ext uri="{FF2B5EF4-FFF2-40B4-BE49-F238E27FC236}">
                  <a16:creationId xmlns:a16="http://schemas.microsoft.com/office/drawing/2014/main" id="{C456152E-CBC0-4DF5-8BED-F562CA9BE9B7}"/>
                </a:ext>
              </a:extLst>
            </p:cNvPr>
            <p:cNvSpPr>
              <a:spLocks/>
            </p:cNvSpPr>
            <p:nvPr>
              <p:custDataLst>
                <p:tags r:id="rId34"/>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28 1 1">
              <a:extLst>
                <a:ext uri="{FF2B5EF4-FFF2-40B4-BE49-F238E27FC236}">
                  <a16:creationId xmlns:a16="http://schemas.microsoft.com/office/drawing/2014/main" id="{3BB9D00C-1F5F-4789-A5CA-8D65014B22E1}"/>
                </a:ext>
              </a:extLst>
            </p:cNvPr>
            <p:cNvSpPr>
              <a:spLocks/>
            </p:cNvSpPr>
            <p:nvPr>
              <p:custDataLst>
                <p:tags r:id="rId35"/>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29 1 1">
              <a:extLst>
                <a:ext uri="{FF2B5EF4-FFF2-40B4-BE49-F238E27FC236}">
                  <a16:creationId xmlns:a16="http://schemas.microsoft.com/office/drawing/2014/main" id="{5F7AD434-2928-40A4-8868-88E04C055FC4}"/>
                </a:ext>
              </a:extLst>
            </p:cNvPr>
            <p:cNvSpPr>
              <a:spLocks/>
            </p:cNvSpPr>
            <p:nvPr>
              <p:custDataLst>
                <p:tags r:id="rId36"/>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30 1 1">
              <a:extLst>
                <a:ext uri="{FF2B5EF4-FFF2-40B4-BE49-F238E27FC236}">
                  <a16:creationId xmlns:a16="http://schemas.microsoft.com/office/drawing/2014/main" id="{3C7E4F4D-4A2F-461B-85DC-1F6FE759964F}"/>
                </a:ext>
              </a:extLst>
            </p:cNvPr>
            <p:cNvSpPr>
              <a:spLocks/>
            </p:cNvSpPr>
            <p:nvPr>
              <p:custDataLst>
                <p:tags r:id="rId37"/>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Rectangle 31 1 1">
              <a:extLst>
                <a:ext uri="{FF2B5EF4-FFF2-40B4-BE49-F238E27FC236}">
                  <a16:creationId xmlns:a16="http://schemas.microsoft.com/office/drawing/2014/main" id="{A5D813FC-6E74-409E-B9F4-A3F8D67E28DC}"/>
                </a:ext>
              </a:extLst>
            </p:cNvPr>
            <p:cNvSpPr>
              <a:spLocks noChangeArrowheads="1"/>
            </p:cNvSpPr>
            <p:nvPr>
              <p:custDataLst>
                <p:tags r:id="rId38"/>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Freeform 32 1 1">
              <a:extLst>
                <a:ext uri="{FF2B5EF4-FFF2-40B4-BE49-F238E27FC236}">
                  <a16:creationId xmlns:a16="http://schemas.microsoft.com/office/drawing/2014/main" id="{480D286F-04BB-465D-BDE7-DCF121DC8329}"/>
                </a:ext>
              </a:extLst>
            </p:cNvPr>
            <p:cNvSpPr>
              <a:spLocks noEditPoints="1"/>
            </p:cNvSpPr>
            <p:nvPr>
              <p:custDataLst>
                <p:tags r:id="rId39"/>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33 1 1">
              <a:extLst>
                <a:ext uri="{FF2B5EF4-FFF2-40B4-BE49-F238E27FC236}">
                  <a16:creationId xmlns:a16="http://schemas.microsoft.com/office/drawing/2014/main" id="{997F0416-0F9E-4358-8416-1BB0E2EC1533}"/>
                </a:ext>
              </a:extLst>
            </p:cNvPr>
            <p:cNvSpPr>
              <a:spLocks/>
            </p:cNvSpPr>
            <p:nvPr>
              <p:custDataLst>
                <p:tags r:id="rId40"/>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34 1 1">
              <a:extLst>
                <a:ext uri="{FF2B5EF4-FFF2-40B4-BE49-F238E27FC236}">
                  <a16:creationId xmlns:a16="http://schemas.microsoft.com/office/drawing/2014/main" id="{6F83B87B-8023-4F24-A804-B5D5A3710C89}"/>
                </a:ext>
              </a:extLst>
            </p:cNvPr>
            <p:cNvSpPr>
              <a:spLocks/>
            </p:cNvSpPr>
            <p:nvPr>
              <p:custDataLst>
                <p:tags r:id="rId41"/>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90" name="グループ化 89" descr="\documentclass{article}&#10;\usepackage{color}&#10;\usepackage{amsmath}&#10;\pagestyle{empty}&#10;\begin{document}&#10;\begin{equation*}&#10;\tau_{Bullk}\sim k\left(\frac{u}{\lambda}\right)^n&#10;\end{equation*}&#10;\end{document}" title="IguanaTex Vector Display">
            <a:extLst>
              <a:ext uri="{FF2B5EF4-FFF2-40B4-BE49-F238E27FC236}">
                <a16:creationId xmlns:a16="http://schemas.microsoft.com/office/drawing/2014/main" id="{D0172205-17E2-434F-B645-5FC570AE43BE}"/>
              </a:ext>
            </a:extLst>
          </p:cNvPr>
          <p:cNvGrpSpPr>
            <a:grpSpLocks noChangeAspect="1"/>
          </p:cNvGrpSpPr>
          <p:nvPr>
            <p:custDataLst>
              <p:tags r:id="rId2"/>
            </p:custDataLst>
          </p:nvPr>
        </p:nvGrpSpPr>
        <p:grpSpPr>
          <a:xfrm>
            <a:off x="3078067" y="4251550"/>
            <a:ext cx="2078038" cy="600075"/>
            <a:chOff x="1901826" y="3170238"/>
            <a:chExt cx="2078038" cy="600075"/>
          </a:xfrm>
        </p:grpSpPr>
        <p:sp>
          <p:nvSpPr>
            <p:cNvPr id="75" name="Freeform 41 1">
              <a:extLst>
                <a:ext uri="{FF2B5EF4-FFF2-40B4-BE49-F238E27FC236}">
                  <a16:creationId xmlns:a16="http://schemas.microsoft.com/office/drawing/2014/main" id="{2BBB816B-DB98-4284-8579-B18ECDDB2750}"/>
                </a:ext>
              </a:extLst>
            </p:cNvPr>
            <p:cNvSpPr>
              <a:spLocks/>
            </p:cNvSpPr>
            <p:nvPr>
              <p:custDataLst>
                <p:tags r:id="rId17"/>
              </p:custDataLst>
            </p:nvPr>
          </p:nvSpPr>
          <p:spPr bwMode="auto">
            <a:xfrm>
              <a:off x="1901826" y="3414713"/>
              <a:ext cx="142875"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42 1">
              <a:extLst>
                <a:ext uri="{FF2B5EF4-FFF2-40B4-BE49-F238E27FC236}">
                  <a16:creationId xmlns:a16="http://schemas.microsoft.com/office/drawing/2014/main" id="{24DE97ED-92F8-4548-B7B9-A65809814B8F}"/>
                </a:ext>
              </a:extLst>
            </p:cNvPr>
            <p:cNvSpPr>
              <a:spLocks noEditPoints="1"/>
            </p:cNvSpPr>
            <p:nvPr>
              <p:custDataLst>
                <p:tags r:id="rId18"/>
              </p:custDataLst>
            </p:nvPr>
          </p:nvSpPr>
          <p:spPr bwMode="auto">
            <a:xfrm>
              <a:off x="2036764" y="3448051"/>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70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70" y="225"/>
                    <a:pt x="70" y="222"/>
                  </a:cubicBezTo>
                  <a:cubicBezTo>
                    <a:pt x="70" y="222"/>
                    <a:pt x="70"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43 1">
              <a:extLst>
                <a:ext uri="{FF2B5EF4-FFF2-40B4-BE49-F238E27FC236}">
                  <a16:creationId xmlns:a16="http://schemas.microsoft.com/office/drawing/2014/main" id="{18E64F8D-D716-4A70-8E1E-4D8E5792FF7A}"/>
                </a:ext>
              </a:extLst>
            </p:cNvPr>
            <p:cNvSpPr>
              <a:spLocks/>
            </p:cNvSpPr>
            <p:nvPr>
              <p:custDataLst>
                <p:tags r:id="rId19"/>
              </p:custDataLst>
            </p:nvPr>
          </p:nvSpPr>
          <p:spPr bwMode="auto">
            <a:xfrm>
              <a:off x="2219326" y="3500438"/>
              <a:ext cx="120650" cy="100013"/>
            </a:xfrm>
            <a:custGeom>
              <a:avLst/>
              <a:gdLst>
                <a:gd name="T0" fmla="*/ 131 w 202"/>
                <a:gd name="T1" fmla="*/ 98 h 158"/>
                <a:gd name="T2" fmla="*/ 125 w 202"/>
                <a:gd name="T3" fmla="*/ 118 h 158"/>
                <a:gd name="T4" fmla="*/ 83 w 202"/>
                <a:gd name="T5" fmla="*/ 148 h 158"/>
                <a:gd name="T6" fmla="*/ 59 w 202"/>
                <a:gd name="T7" fmla="*/ 119 h 158"/>
                <a:gd name="T8" fmla="*/ 78 w 202"/>
                <a:gd name="T9" fmla="*/ 48 h 158"/>
                <a:gd name="T10" fmla="*/ 83 w 202"/>
                <a:gd name="T11" fmla="*/ 30 h 158"/>
                <a:gd name="T12" fmla="*/ 50 w 202"/>
                <a:gd name="T13" fmla="*/ 0 h 158"/>
                <a:gd name="T14" fmla="*/ 0 w 202"/>
                <a:gd name="T15" fmla="*/ 54 h 158"/>
                <a:gd name="T16" fmla="*/ 6 w 202"/>
                <a:gd name="T17" fmla="*/ 58 h 158"/>
                <a:gd name="T18" fmla="*/ 12 w 202"/>
                <a:gd name="T19" fmla="*/ 53 h 158"/>
                <a:gd name="T20" fmla="*/ 49 w 202"/>
                <a:gd name="T21" fmla="*/ 10 h 158"/>
                <a:gd name="T22" fmla="*/ 58 w 202"/>
                <a:gd name="T23" fmla="*/ 22 h 158"/>
                <a:gd name="T24" fmla="*/ 52 w 202"/>
                <a:gd name="T25" fmla="*/ 46 h 158"/>
                <a:gd name="T26" fmla="*/ 33 w 202"/>
                <a:gd name="T27" fmla="*/ 113 h 158"/>
                <a:gd name="T28" fmla="*/ 46 w 202"/>
                <a:gd name="T29" fmla="*/ 146 h 158"/>
                <a:gd name="T30" fmla="*/ 82 w 202"/>
                <a:gd name="T31" fmla="*/ 158 h 158"/>
                <a:gd name="T32" fmla="*/ 127 w 202"/>
                <a:gd name="T33" fmla="*/ 134 h 158"/>
                <a:gd name="T34" fmla="*/ 162 w 202"/>
                <a:gd name="T35" fmla="*/ 158 h 158"/>
                <a:gd name="T36" fmla="*/ 190 w 202"/>
                <a:gd name="T37" fmla="*/ 139 h 158"/>
                <a:gd name="T38" fmla="*/ 202 w 202"/>
                <a:gd name="T39" fmla="*/ 104 h 158"/>
                <a:gd name="T40" fmla="*/ 196 w 202"/>
                <a:gd name="T41" fmla="*/ 100 h 158"/>
                <a:gd name="T42" fmla="*/ 189 w 202"/>
                <a:gd name="T43" fmla="*/ 110 h 158"/>
                <a:gd name="T44" fmla="*/ 163 w 202"/>
                <a:gd name="T45" fmla="*/ 148 h 158"/>
                <a:gd name="T46" fmla="*/ 152 w 202"/>
                <a:gd name="T47" fmla="*/ 131 h 158"/>
                <a:gd name="T48" fmla="*/ 157 w 202"/>
                <a:gd name="T49" fmla="*/ 103 h 158"/>
                <a:gd name="T50" fmla="*/ 165 w 202"/>
                <a:gd name="T51" fmla="*/ 72 h 158"/>
                <a:gd name="T52" fmla="*/ 173 w 202"/>
                <a:gd name="T53" fmla="*/ 41 h 158"/>
                <a:gd name="T54" fmla="*/ 179 w 202"/>
                <a:gd name="T55" fmla="*/ 15 h 158"/>
                <a:gd name="T56" fmla="*/ 167 w 202"/>
                <a:gd name="T57" fmla="*/ 4 h 158"/>
                <a:gd name="T58" fmla="*/ 149 w 202"/>
                <a:gd name="T59" fmla="*/ 25 h 158"/>
                <a:gd name="T60" fmla="*/ 131 w 202"/>
                <a:gd name="T61" fmla="*/ 9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58">
                  <a:moveTo>
                    <a:pt x="131" y="98"/>
                  </a:moveTo>
                  <a:cubicBezTo>
                    <a:pt x="129" y="104"/>
                    <a:pt x="126" y="118"/>
                    <a:pt x="125" y="118"/>
                  </a:cubicBezTo>
                  <a:cubicBezTo>
                    <a:pt x="119" y="129"/>
                    <a:pt x="105" y="148"/>
                    <a:pt x="83" y="148"/>
                  </a:cubicBezTo>
                  <a:cubicBezTo>
                    <a:pt x="59" y="148"/>
                    <a:pt x="59" y="125"/>
                    <a:pt x="59" y="119"/>
                  </a:cubicBezTo>
                  <a:cubicBezTo>
                    <a:pt x="59" y="98"/>
                    <a:pt x="69" y="73"/>
                    <a:pt x="78" y="48"/>
                  </a:cubicBezTo>
                  <a:cubicBezTo>
                    <a:pt x="81" y="41"/>
                    <a:pt x="83" y="36"/>
                    <a:pt x="83" y="30"/>
                  </a:cubicBezTo>
                  <a:cubicBezTo>
                    <a:pt x="83" y="12"/>
                    <a:pt x="68" y="0"/>
                    <a:pt x="50" y="0"/>
                  </a:cubicBezTo>
                  <a:cubicBezTo>
                    <a:pt x="15" y="0"/>
                    <a:pt x="0" y="48"/>
                    <a:pt x="0" y="54"/>
                  </a:cubicBezTo>
                  <a:cubicBezTo>
                    <a:pt x="0" y="58"/>
                    <a:pt x="5" y="58"/>
                    <a:pt x="6" y="58"/>
                  </a:cubicBezTo>
                  <a:cubicBezTo>
                    <a:pt x="10" y="58"/>
                    <a:pt x="11" y="56"/>
                    <a:pt x="12" y="53"/>
                  </a:cubicBezTo>
                  <a:cubicBezTo>
                    <a:pt x="20" y="24"/>
                    <a:pt x="36" y="10"/>
                    <a:pt x="49" y="10"/>
                  </a:cubicBezTo>
                  <a:cubicBezTo>
                    <a:pt x="55" y="10"/>
                    <a:pt x="58" y="14"/>
                    <a:pt x="58" y="22"/>
                  </a:cubicBezTo>
                  <a:cubicBezTo>
                    <a:pt x="58" y="30"/>
                    <a:pt x="55" y="37"/>
                    <a:pt x="52" y="46"/>
                  </a:cubicBezTo>
                  <a:cubicBezTo>
                    <a:pt x="33" y="94"/>
                    <a:pt x="33" y="104"/>
                    <a:pt x="33" y="113"/>
                  </a:cubicBezTo>
                  <a:cubicBezTo>
                    <a:pt x="33" y="119"/>
                    <a:pt x="33" y="135"/>
                    <a:pt x="46" y="146"/>
                  </a:cubicBezTo>
                  <a:cubicBezTo>
                    <a:pt x="56" y="155"/>
                    <a:pt x="69" y="158"/>
                    <a:pt x="82" y="158"/>
                  </a:cubicBezTo>
                  <a:cubicBezTo>
                    <a:pt x="104" y="158"/>
                    <a:pt x="115" y="146"/>
                    <a:pt x="127" y="134"/>
                  </a:cubicBezTo>
                  <a:cubicBezTo>
                    <a:pt x="135" y="157"/>
                    <a:pt x="158" y="158"/>
                    <a:pt x="162" y="158"/>
                  </a:cubicBezTo>
                  <a:cubicBezTo>
                    <a:pt x="174" y="158"/>
                    <a:pt x="183" y="151"/>
                    <a:pt x="190" y="139"/>
                  </a:cubicBezTo>
                  <a:cubicBezTo>
                    <a:pt x="197" y="125"/>
                    <a:pt x="202" y="105"/>
                    <a:pt x="202" y="104"/>
                  </a:cubicBezTo>
                  <a:cubicBezTo>
                    <a:pt x="202" y="100"/>
                    <a:pt x="197" y="100"/>
                    <a:pt x="196" y="100"/>
                  </a:cubicBezTo>
                  <a:cubicBezTo>
                    <a:pt x="191" y="100"/>
                    <a:pt x="191" y="101"/>
                    <a:pt x="189" y="110"/>
                  </a:cubicBezTo>
                  <a:cubicBezTo>
                    <a:pt x="184" y="127"/>
                    <a:pt x="178" y="148"/>
                    <a:pt x="163" y="148"/>
                  </a:cubicBezTo>
                  <a:cubicBezTo>
                    <a:pt x="154" y="148"/>
                    <a:pt x="152" y="140"/>
                    <a:pt x="152" y="131"/>
                  </a:cubicBezTo>
                  <a:cubicBezTo>
                    <a:pt x="152" y="125"/>
                    <a:pt x="154" y="112"/>
                    <a:pt x="157" y="103"/>
                  </a:cubicBezTo>
                  <a:cubicBezTo>
                    <a:pt x="159" y="94"/>
                    <a:pt x="163" y="79"/>
                    <a:pt x="165" y="72"/>
                  </a:cubicBezTo>
                  <a:lnTo>
                    <a:pt x="173" y="41"/>
                  </a:lnTo>
                  <a:cubicBezTo>
                    <a:pt x="175" y="32"/>
                    <a:pt x="179" y="17"/>
                    <a:pt x="179" y="15"/>
                  </a:cubicBezTo>
                  <a:cubicBezTo>
                    <a:pt x="179" y="8"/>
                    <a:pt x="173" y="4"/>
                    <a:pt x="167" y="4"/>
                  </a:cubicBezTo>
                  <a:cubicBezTo>
                    <a:pt x="154" y="4"/>
                    <a:pt x="152" y="14"/>
                    <a:pt x="149" y="25"/>
                  </a:cubicBezTo>
                  <a:lnTo>
                    <a:pt x="131"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44 1">
              <a:extLst>
                <a:ext uri="{FF2B5EF4-FFF2-40B4-BE49-F238E27FC236}">
                  <a16:creationId xmlns:a16="http://schemas.microsoft.com/office/drawing/2014/main" id="{EB143E6A-DC86-4D45-A92F-C23E6FCBCEF2}"/>
                </a:ext>
              </a:extLst>
            </p:cNvPr>
            <p:cNvSpPr>
              <a:spLocks/>
            </p:cNvSpPr>
            <p:nvPr>
              <p:custDataLst>
                <p:tags r:id="rId20"/>
              </p:custDataLst>
            </p:nvPr>
          </p:nvSpPr>
          <p:spPr bwMode="auto">
            <a:xfrm>
              <a:off x="2362201" y="3444876"/>
              <a:ext cx="46038" cy="155575"/>
            </a:xfrm>
            <a:custGeom>
              <a:avLst/>
              <a:gdLst>
                <a:gd name="T0" fmla="*/ 77 w 78"/>
                <a:gd name="T1" fmla="*/ 10 h 246"/>
                <a:gd name="T2" fmla="*/ 78 w 78"/>
                <a:gd name="T3" fmla="*/ 5 h 246"/>
                <a:gd name="T4" fmla="*/ 73 w 78"/>
                <a:gd name="T5" fmla="*/ 0 h 246"/>
                <a:gd name="T6" fmla="*/ 28 w 78"/>
                <a:gd name="T7" fmla="*/ 3 h 246"/>
                <a:gd name="T8" fmla="*/ 21 w 78"/>
                <a:gd name="T9" fmla="*/ 11 h 246"/>
                <a:gd name="T10" fmla="*/ 30 w 78"/>
                <a:gd name="T11" fmla="*/ 16 h 246"/>
                <a:gd name="T12" fmla="*/ 46 w 78"/>
                <a:gd name="T13" fmla="*/ 22 h 246"/>
                <a:gd name="T14" fmla="*/ 45 w 78"/>
                <a:gd name="T15" fmla="*/ 29 h 246"/>
                <a:gd name="T16" fmla="*/ 2 w 78"/>
                <a:gd name="T17" fmla="*/ 202 h 246"/>
                <a:gd name="T18" fmla="*/ 0 w 78"/>
                <a:gd name="T19" fmla="*/ 212 h 246"/>
                <a:gd name="T20" fmla="*/ 37 w 78"/>
                <a:gd name="T21" fmla="*/ 246 h 246"/>
                <a:gd name="T22" fmla="*/ 65 w 78"/>
                <a:gd name="T23" fmla="*/ 227 h 246"/>
                <a:gd name="T24" fmla="*/ 77 w 78"/>
                <a:gd name="T25" fmla="*/ 192 h 246"/>
                <a:gd name="T26" fmla="*/ 72 w 78"/>
                <a:gd name="T27" fmla="*/ 188 h 246"/>
                <a:gd name="T28" fmla="*/ 65 w 78"/>
                <a:gd name="T29" fmla="*/ 196 h 246"/>
                <a:gd name="T30" fmla="*/ 38 w 78"/>
                <a:gd name="T31" fmla="*/ 236 h 246"/>
                <a:gd name="T32" fmla="*/ 27 w 78"/>
                <a:gd name="T33" fmla="*/ 219 h 246"/>
                <a:gd name="T34" fmla="*/ 29 w 78"/>
                <a:gd name="T35" fmla="*/ 204 h 246"/>
                <a:gd name="T36" fmla="*/ 77 w 78"/>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246">
                  <a:moveTo>
                    <a:pt x="77" y="10"/>
                  </a:moveTo>
                  <a:cubicBezTo>
                    <a:pt x="77" y="10"/>
                    <a:pt x="78" y="5"/>
                    <a:pt x="78" y="5"/>
                  </a:cubicBezTo>
                  <a:cubicBezTo>
                    <a:pt x="78" y="3"/>
                    <a:pt x="77" y="0"/>
                    <a:pt x="73" y="0"/>
                  </a:cubicBezTo>
                  <a:cubicBezTo>
                    <a:pt x="66" y="0"/>
                    <a:pt x="37" y="3"/>
                    <a:pt x="28" y="3"/>
                  </a:cubicBezTo>
                  <a:cubicBezTo>
                    <a:pt x="26" y="4"/>
                    <a:pt x="21" y="4"/>
                    <a:pt x="21" y="11"/>
                  </a:cubicBezTo>
                  <a:cubicBezTo>
                    <a:pt x="21" y="16"/>
                    <a:pt x="26" y="16"/>
                    <a:pt x="30" y="16"/>
                  </a:cubicBezTo>
                  <a:cubicBezTo>
                    <a:pt x="46" y="16"/>
                    <a:pt x="46" y="19"/>
                    <a:pt x="46" y="22"/>
                  </a:cubicBezTo>
                  <a:cubicBezTo>
                    <a:pt x="46"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45 1">
              <a:extLst>
                <a:ext uri="{FF2B5EF4-FFF2-40B4-BE49-F238E27FC236}">
                  <a16:creationId xmlns:a16="http://schemas.microsoft.com/office/drawing/2014/main" id="{B95A91F3-BE70-4B85-8C24-C742B438EBA6}"/>
                </a:ext>
              </a:extLst>
            </p:cNvPr>
            <p:cNvSpPr>
              <a:spLocks/>
            </p:cNvSpPr>
            <p:nvPr>
              <p:custDataLst>
                <p:tags r:id="rId21"/>
              </p:custDataLst>
            </p:nvPr>
          </p:nvSpPr>
          <p:spPr bwMode="auto">
            <a:xfrm>
              <a:off x="2436814" y="3444876"/>
              <a:ext cx="47625" cy="155575"/>
            </a:xfrm>
            <a:custGeom>
              <a:avLst/>
              <a:gdLst>
                <a:gd name="T0" fmla="*/ 77 w 79"/>
                <a:gd name="T1" fmla="*/ 10 h 246"/>
                <a:gd name="T2" fmla="*/ 79 w 79"/>
                <a:gd name="T3" fmla="*/ 5 h 246"/>
                <a:gd name="T4" fmla="*/ 73 w 79"/>
                <a:gd name="T5" fmla="*/ 0 h 246"/>
                <a:gd name="T6" fmla="*/ 28 w 79"/>
                <a:gd name="T7" fmla="*/ 3 h 246"/>
                <a:gd name="T8" fmla="*/ 21 w 79"/>
                <a:gd name="T9" fmla="*/ 11 h 246"/>
                <a:gd name="T10" fmla="*/ 30 w 79"/>
                <a:gd name="T11" fmla="*/ 16 h 246"/>
                <a:gd name="T12" fmla="*/ 47 w 79"/>
                <a:gd name="T13" fmla="*/ 22 h 246"/>
                <a:gd name="T14" fmla="*/ 45 w 79"/>
                <a:gd name="T15" fmla="*/ 29 h 246"/>
                <a:gd name="T16" fmla="*/ 2 w 79"/>
                <a:gd name="T17" fmla="*/ 202 h 246"/>
                <a:gd name="T18" fmla="*/ 0 w 79"/>
                <a:gd name="T19" fmla="*/ 212 h 246"/>
                <a:gd name="T20" fmla="*/ 37 w 79"/>
                <a:gd name="T21" fmla="*/ 246 h 246"/>
                <a:gd name="T22" fmla="*/ 65 w 79"/>
                <a:gd name="T23" fmla="*/ 227 h 246"/>
                <a:gd name="T24" fmla="*/ 77 w 79"/>
                <a:gd name="T25" fmla="*/ 192 h 246"/>
                <a:gd name="T26" fmla="*/ 72 w 79"/>
                <a:gd name="T27" fmla="*/ 188 h 246"/>
                <a:gd name="T28" fmla="*/ 65 w 79"/>
                <a:gd name="T29" fmla="*/ 196 h 246"/>
                <a:gd name="T30" fmla="*/ 38 w 79"/>
                <a:gd name="T31" fmla="*/ 236 h 246"/>
                <a:gd name="T32" fmla="*/ 27 w 79"/>
                <a:gd name="T33" fmla="*/ 219 h 246"/>
                <a:gd name="T34" fmla="*/ 29 w 79"/>
                <a:gd name="T35" fmla="*/ 204 h 246"/>
                <a:gd name="T36" fmla="*/ 77 w 79"/>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246">
                  <a:moveTo>
                    <a:pt x="77" y="10"/>
                  </a:moveTo>
                  <a:cubicBezTo>
                    <a:pt x="78" y="10"/>
                    <a:pt x="79" y="5"/>
                    <a:pt x="79" y="5"/>
                  </a:cubicBezTo>
                  <a:cubicBezTo>
                    <a:pt x="79" y="3"/>
                    <a:pt x="77" y="0"/>
                    <a:pt x="73" y="0"/>
                  </a:cubicBezTo>
                  <a:cubicBezTo>
                    <a:pt x="66" y="0"/>
                    <a:pt x="37" y="3"/>
                    <a:pt x="28" y="3"/>
                  </a:cubicBezTo>
                  <a:cubicBezTo>
                    <a:pt x="26" y="4"/>
                    <a:pt x="21" y="4"/>
                    <a:pt x="21" y="11"/>
                  </a:cubicBezTo>
                  <a:cubicBezTo>
                    <a:pt x="21" y="16"/>
                    <a:pt x="26" y="16"/>
                    <a:pt x="30" y="16"/>
                  </a:cubicBezTo>
                  <a:cubicBezTo>
                    <a:pt x="47" y="16"/>
                    <a:pt x="47" y="19"/>
                    <a:pt x="47" y="22"/>
                  </a:cubicBezTo>
                  <a:cubicBezTo>
                    <a:pt x="47"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6 1">
              <a:extLst>
                <a:ext uri="{FF2B5EF4-FFF2-40B4-BE49-F238E27FC236}">
                  <a16:creationId xmlns:a16="http://schemas.microsoft.com/office/drawing/2014/main" id="{0BF6207F-092D-4263-A4E0-E6C125D0AEEE}"/>
                </a:ext>
              </a:extLst>
            </p:cNvPr>
            <p:cNvSpPr>
              <a:spLocks/>
            </p:cNvSpPr>
            <p:nvPr>
              <p:custDataLst>
                <p:tags r:id="rId22"/>
              </p:custDataLst>
            </p:nvPr>
          </p:nvSpPr>
          <p:spPr bwMode="auto">
            <a:xfrm>
              <a:off x="2516189" y="3444876"/>
              <a:ext cx="101600" cy="155575"/>
            </a:xfrm>
            <a:custGeom>
              <a:avLst/>
              <a:gdLst>
                <a:gd name="T0" fmla="*/ 83 w 172"/>
                <a:gd name="T1" fmla="*/ 10 h 246"/>
                <a:gd name="T2" fmla="*/ 84 w 172"/>
                <a:gd name="T3" fmla="*/ 5 h 246"/>
                <a:gd name="T4" fmla="*/ 79 w 172"/>
                <a:gd name="T5" fmla="*/ 0 h 246"/>
                <a:gd name="T6" fmla="*/ 34 w 172"/>
                <a:gd name="T7" fmla="*/ 3 h 246"/>
                <a:gd name="T8" fmla="*/ 27 w 172"/>
                <a:gd name="T9" fmla="*/ 11 h 246"/>
                <a:gd name="T10" fmla="*/ 36 w 172"/>
                <a:gd name="T11" fmla="*/ 16 h 246"/>
                <a:gd name="T12" fmla="*/ 52 w 172"/>
                <a:gd name="T13" fmla="*/ 22 h 246"/>
                <a:gd name="T14" fmla="*/ 51 w 172"/>
                <a:gd name="T15" fmla="*/ 29 h 246"/>
                <a:gd name="T16" fmla="*/ 2 w 172"/>
                <a:gd name="T17" fmla="*/ 227 h 246"/>
                <a:gd name="T18" fmla="*/ 0 w 172"/>
                <a:gd name="T19" fmla="*/ 234 h 246"/>
                <a:gd name="T20" fmla="*/ 12 w 172"/>
                <a:gd name="T21" fmla="*/ 246 h 246"/>
                <a:gd name="T22" fmla="*/ 28 w 172"/>
                <a:gd name="T23" fmla="*/ 231 h 246"/>
                <a:gd name="T24" fmla="*/ 45 w 172"/>
                <a:gd name="T25" fmla="*/ 163 h 246"/>
                <a:gd name="T26" fmla="*/ 90 w 172"/>
                <a:gd name="T27" fmla="*/ 192 h 246"/>
                <a:gd name="T28" fmla="*/ 89 w 172"/>
                <a:gd name="T29" fmla="*/ 199 h 246"/>
                <a:gd name="T30" fmla="*/ 88 w 172"/>
                <a:gd name="T31" fmla="*/ 210 h 246"/>
                <a:gd name="T32" fmla="*/ 125 w 172"/>
                <a:gd name="T33" fmla="*/ 246 h 246"/>
                <a:gd name="T34" fmla="*/ 169 w 172"/>
                <a:gd name="T35" fmla="*/ 192 h 246"/>
                <a:gd name="T36" fmla="*/ 163 w 172"/>
                <a:gd name="T37" fmla="*/ 188 h 246"/>
                <a:gd name="T38" fmla="*/ 156 w 172"/>
                <a:gd name="T39" fmla="*/ 196 h 246"/>
                <a:gd name="T40" fmla="*/ 126 w 172"/>
                <a:gd name="T41" fmla="*/ 236 h 246"/>
                <a:gd name="T42" fmla="*/ 113 w 172"/>
                <a:gd name="T43" fmla="*/ 218 h 246"/>
                <a:gd name="T44" fmla="*/ 116 w 172"/>
                <a:gd name="T45" fmla="*/ 202 h 246"/>
                <a:gd name="T46" fmla="*/ 117 w 172"/>
                <a:gd name="T47" fmla="*/ 191 h 246"/>
                <a:gd name="T48" fmla="*/ 61 w 172"/>
                <a:gd name="T49" fmla="*/ 154 h 246"/>
                <a:gd name="T50" fmla="*/ 90 w 172"/>
                <a:gd name="T51" fmla="*/ 131 h 246"/>
                <a:gd name="T52" fmla="*/ 144 w 172"/>
                <a:gd name="T53" fmla="*/ 98 h 246"/>
                <a:gd name="T54" fmla="*/ 156 w 172"/>
                <a:gd name="T55" fmla="*/ 102 h 246"/>
                <a:gd name="T56" fmla="*/ 138 w 172"/>
                <a:gd name="T57" fmla="*/ 122 h 246"/>
                <a:gd name="T58" fmla="*/ 152 w 172"/>
                <a:gd name="T59" fmla="*/ 135 h 246"/>
                <a:gd name="T60" fmla="*/ 172 w 172"/>
                <a:gd name="T61" fmla="*/ 113 h 246"/>
                <a:gd name="T62" fmla="*/ 145 w 172"/>
                <a:gd name="T63" fmla="*/ 88 h 246"/>
                <a:gd name="T64" fmla="*/ 89 w 172"/>
                <a:gd name="T65" fmla="*/ 119 h 246"/>
                <a:gd name="T66" fmla="*/ 49 w 172"/>
                <a:gd name="T67" fmla="*/ 150 h 246"/>
                <a:gd name="T68" fmla="*/ 83 w 172"/>
                <a:gd name="T69"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0"/>
                  </a:moveTo>
                  <a:cubicBezTo>
                    <a:pt x="83" y="10"/>
                    <a:pt x="84" y="5"/>
                    <a:pt x="84" y="5"/>
                  </a:cubicBezTo>
                  <a:cubicBezTo>
                    <a:pt x="84" y="3"/>
                    <a:pt x="83" y="0"/>
                    <a:pt x="79" y="0"/>
                  </a:cubicBezTo>
                  <a:cubicBezTo>
                    <a:pt x="72" y="0"/>
                    <a:pt x="43" y="3"/>
                    <a:pt x="34" y="3"/>
                  </a:cubicBezTo>
                  <a:cubicBezTo>
                    <a:pt x="31" y="4"/>
                    <a:pt x="27" y="4"/>
                    <a:pt x="27" y="11"/>
                  </a:cubicBezTo>
                  <a:cubicBezTo>
                    <a:pt x="27" y="16"/>
                    <a:pt x="31" y="16"/>
                    <a:pt x="36" y="16"/>
                  </a:cubicBezTo>
                  <a:cubicBezTo>
                    <a:pt x="52" y="16"/>
                    <a:pt x="52" y="19"/>
                    <a:pt x="52" y="22"/>
                  </a:cubicBezTo>
                  <a:cubicBezTo>
                    <a:pt x="52" y="24"/>
                    <a:pt x="52" y="26"/>
                    <a:pt x="51" y="29"/>
                  </a:cubicBezTo>
                  <a:lnTo>
                    <a:pt x="2" y="227"/>
                  </a:lnTo>
                  <a:cubicBezTo>
                    <a:pt x="0" y="233"/>
                    <a:pt x="0" y="234"/>
                    <a:pt x="0" y="234"/>
                  </a:cubicBezTo>
                  <a:cubicBezTo>
                    <a:pt x="0" y="240"/>
                    <a:pt x="4" y="246"/>
                    <a:pt x="12" y="246"/>
                  </a:cubicBezTo>
                  <a:cubicBezTo>
                    <a:pt x="21" y="246"/>
                    <a:pt x="26" y="239"/>
                    <a:pt x="28" y="231"/>
                  </a:cubicBezTo>
                  <a:cubicBezTo>
                    <a:pt x="29" y="229"/>
                    <a:pt x="44" y="168"/>
                    <a:pt x="45" y="163"/>
                  </a:cubicBezTo>
                  <a:cubicBezTo>
                    <a:pt x="70" y="166"/>
                    <a:pt x="90" y="174"/>
                    <a:pt x="90" y="192"/>
                  </a:cubicBezTo>
                  <a:cubicBezTo>
                    <a:pt x="90" y="194"/>
                    <a:pt x="90" y="195"/>
                    <a:pt x="89" y="199"/>
                  </a:cubicBezTo>
                  <a:cubicBezTo>
                    <a:pt x="88" y="204"/>
                    <a:pt x="88" y="206"/>
                    <a:pt x="88" y="210"/>
                  </a:cubicBezTo>
                  <a:cubicBezTo>
                    <a:pt x="88" y="234"/>
                    <a:pt x="108" y="246"/>
                    <a:pt x="125" y="246"/>
                  </a:cubicBezTo>
                  <a:cubicBezTo>
                    <a:pt x="158" y="246"/>
                    <a:pt x="169" y="192"/>
                    <a:pt x="169" y="192"/>
                  </a:cubicBezTo>
                  <a:cubicBezTo>
                    <a:pt x="169" y="188"/>
                    <a:pt x="164" y="188"/>
                    <a:pt x="163" y="188"/>
                  </a:cubicBezTo>
                  <a:cubicBezTo>
                    <a:pt x="158" y="188"/>
                    <a:pt x="158" y="189"/>
                    <a:pt x="156" y="196"/>
                  </a:cubicBezTo>
                  <a:cubicBezTo>
                    <a:pt x="152" y="211"/>
                    <a:pt x="143" y="236"/>
                    <a:pt x="126" y="236"/>
                  </a:cubicBezTo>
                  <a:cubicBezTo>
                    <a:pt x="116" y="236"/>
                    <a:pt x="113" y="227"/>
                    <a:pt x="113" y="218"/>
                  </a:cubicBezTo>
                  <a:cubicBezTo>
                    <a:pt x="113" y="212"/>
                    <a:pt x="113" y="211"/>
                    <a:pt x="116" y="202"/>
                  </a:cubicBezTo>
                  <a:cubicBezTo>
                    <a:pt x="116" y="201"/>
                    <a:pt x="117" y="195"/>
                    <a:pt x="117" y="191"/>
                  </a:cubicBezTo>
                  <a:cubicBezTo>
                    <a:pt x="117" y="160"/>
                    <a:pt x="75" y="155"/>
                    <a:pt x="61" y="154"/>
                  </a:cubicBezTo>
                  <a:cubicBezTo>
                    <a:pt x="71" y="148"/>
                    <a:pt x="84" y="136"/>
                    <a:pt x="90" y="131"/>
                  </a:cubicBezTo>
                  <a:cubicBezTo>
                    <a:pt x="108" y="114"/>
                    <a:pt x="125" y="98"/>
                    <a:pt x="144" y="98"/>
                  </a:cubicBezTo>
                  <a:cubicBezTo>
                    <a:pt x="149" y="98"/>
                    <a:pt x="153" y="99"/>
                    <a:pt x="156" y="102"/>
                  </a:cubicBezTo>
                  <a:cubicBezTo>
                    <a:pt x="141" y="105"/>
                    <a:pt x="138" y="117"/>
                    <a:pt x="138" y="122"/>
                  </a:cubicBezTo>
                  <a:cubicBezTo>
                    <a:pt x="138" y="130"/>
                    <a:pt x="144" y="135"/>
                    <a:pt x="152" y="135"/>
                  </a:cubicBezTo>
                  <a:cubicBezTo>
                    <a:pt x="161" y="135"/>
                    <a:pt x="172" y="127"/>
                    <a:pt x="172" y="113"/>
                  </a:cubicBezTo>
                  <a:cubicBezTo>
                    <a:pt x="172" y="101"/>
                    <a:pt x="163" y="88"/>
                    <a:pt x="145" y="88"/>
                  </a:cubicBezTo>
                  <a:cubicBezTo>
                    <a:pt x="125" y="88"/>
                    <a:pt x="107" y="102"/>
                    <a:pt x="89" y="119"/>
                  </a:cubicBezTo>
                  <a:cubicBezTo>
                    <a:pt x="74" y="133"/>
                    <a:pt x="63" y="144"/>
                    <a:pt x="49" y="150"/>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7 1">
              <a:extLst>
                <a:ext uri="{FF2B5EF4-FFF2-40B4-BE49-F238E27FC236}">
                  <a16:creationId xmlns:a16="http://schemas.microsoft.com/office/drawing/2014/main" id="{D7C3FBBF-883A-4D0B-B3CC-84601F1ACF95}"/>
                </a:ext>
              </a:extLst>
            </p:cNvPr>
            <p:cNvSpPr>
              <a:spLocks/>
            </p:cNvSpPr>
            <p:nvPr>
              <p:custDataLst>
                <p:tags r:id="rId23"/>
              </p:custDataLst>
            </p:nvPr>
          </p:nvSpPr>
          <p:spPr bwMode="auto">
            <a:xfrm>
              <a:off x="2743201" y="3435351"/>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3" y="28"/>
                    <a:pt x="84" y="28"/>
                  </a:cubicBezTo>
                  <a:cubicBezTo>
                    <a:pt x="115" y="28"/>
                    <a:pt x="139" y="49"/>
                    <a:pt x="164" y="71"/>
                  </a:cubicBezTo>
                  <a:cubicBezTo>
                    <a:pt x="189" y="94"/>
                    <a:pt x="215" y="117"/>
                    <a:pt x="249" y="117"/>
                  </a:cubicBezTo>
                  <a:cubicBezTo>
                    <a:pt x="303"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8 1">
              <a:extLst>
                <a:ext uri="{FF2B5EF4-FFF2-40B4-BE49-F238E27FC236}">
                  <a16:creationId xmlns:a16="http://schemas.microsoft.com/office/drawing/2014/main" id="{F93320F6-A046-47C5-9343-2DA071DF63DD}"/>
                </a:ext>
              </a:extLst>
            </p:cNvPr>
            <p:cNvSpPr>
              <a:spLocks/>
            </p:cNvSpPr>
            <p:nvPr>
              <p:custDataLst>
                <p:tags r:id="rId24"/>
              </p:custDataLst>
            </p:nvPr>
          </p:nvSpPr>
          <p:spPr bwMode="auto">
            <a:xfrm>
              <a:off x="3054351" y="3332163"/>
              <a:ext cx="133350"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60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7" y="244"/>
                    <a:pt x="60"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9 1">
              <a:extLst>
                <a:ext uri="{FF2B5EF4-FFF2-40B4-BE49-F238E27FC236}">
                  <a16:creationId xmlns:a16="http://schemas.microsoft.com/office/drawing/2014/main" id="{DBDA0019-6BA3-48EC-9E87-C06D921895EE}"/>
                </a:ext>
              </a:extLst>
            </p:cNvPr>
            <p:cNvSpPr>
              <a:spLocks/>
            </p:cNvSpPr>
            <p:nvPr>
              <p:custDataLst>
                <p:tags r:id="rId25"/>
              </p:custDataLst>
            </p:nvPr>
          </p:nvSpPr>
          <p:spPr bwMode="auto">
            <a:xfrm>
              <a:off x="3303589" y="3189288"/>
              <a:ext cx="111125"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7 w 189"/>
                <a:gd name="T13" fmla="*/ 449 h 897"/>
                <a:gd name="T14" fmla="*/ 188 w 189"/>
                <a:gd name="T15" fmla="*/ 9 h 897"/>
                <a:gd name="T16" fmla="*/ 189 w 189"/>
                <a:gd name="T17" fmla="*/ 5 h 897"/>
                <a:gd name="T18" fmla="*/ 180 w 189"/>
                <a:gd name="T19" fmla="*/ 0 h 897"/>
                <a:gd name="T20" fmla="*/ 168 w 189"/>
                <a:gd name="T21" fmla="*/ 4 h 897"/>
                <a:gd name="T22" fmla="*/ 32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7" y="569"/>
                    <a:pt x="37" y="449"/>
                  </a:cubicBezTo>
                  <a:cubicBezTo>
                    <a:pt x="37" y="228"/>
                    <a:pt x="100" y="97"/>
                    <a:pt x="188" y="9"/>
                  </a:cubicBezTo>
                  <a:cubicBezTo>
                    <a:pt x="189" y="8"/>
                    <a:pt x="189" y="6"/>
                    <a:pt x="189" y="5"/>
                  </a:cubicBezTo>
                  <a:cubicBezTo>
                    <a:pt x="189" y="0"/>
                    <a:pt x="186" y="0"/>
                    <a:pt x="180" y="0"/>
                  </a:cubicBezTo>
                  <a:cubicBezTo>
                    <a:pt x="173" y="0"/>
                    <a:pt x="172" y="0"/>
                    <a:pt x="168" y="4"/>
                  </a:cubicBezTo>
                  <a:cubicBezTo>
                    <a:pt x="120" y="45"/>
                    <a:pt x="67" y="114"/>
                    <a:pt x="32"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50 1">
              <a:extLst>
                <a:ext uri="{FF2B5EF4-FFF2-40B4-BE49-F238E27FC236}">
                  <a16:creationId xmlns:a16="http://schemas.microsoft.com/office/drawing/2014/main" id="{40566E52-1C34-4E0A-AB2D-0F1C7F7BE658}"/>
                </a:ext>
              </a:extLst>
            </p:cNvPr>
            <p:cNvSpPr>
              <a:spLocks/>
            </p:cNvSpPr>
            <p:nvPr>
              <p:custDataLst>
                <p:tags r:id="rId26"/>
              </p:custDataLst>
            </p:nvPr>
          </p:nvSpPr>
          <p:spPr bwMode="auto">
            <a:xfrm>
              <a:off x="3470276" y="3198813"/>
              <a:ext cx="152400" cy="142875"/>
            </a:xfrm>
            <a:custGeom>
              <a:avLst/>
              <a:gdLst>
                <a:gd name="T0" fmla="*/ 160 w 257"/>
                <a:gd name="T1" fmla="*/ 192 h 226"/>
                <a:gd name="T2" fmla="*/ 205 w 257"/>
                <a:gd name="T3" fmla="*/ 226 h 226"/>
                <a:gd name="T4" fmla="*/ 242 w 257"/>
                <a:gd name="T5" fmla="*/ 198 h 226"/>
                <a:gd name="T6" fmla="*/ 257 w 257"/>
                <a:gd name="T7" fmla="*/ 149 h 226"/>
                <a:gd name="T8" fmla="*/ 251 w 257"/>
                <a:gd name="T9" fmla="*/ 144 h 226"/>
                <a:gd name="T10" fmla="*/ 244 w 257"/>
                <a:gd name="T11" fmla="*/ 153 h 226"/>
                <a:gd name="T12" fmla="*/ 206 w 257"/>
                <a:gd name="T13" fmla="*/ 215 h 226"/>
                <a:gd name="T14" fmla="*/ 191 w 257"/>
                <a:gd name="T15" fmla="*/ 192 h 226"/>
                <a:gd name="T16" fmla="*/ 201 w 257"/>
                <a:gd name="T17" fmla="*/ 140 h 226"/>
                <a:gd name="T18" fmla="*/ 215 w 257"/>
                <a:gd name="T19" fmla="*/ 86 h 226"/>
                <a:gd name="T20" fmla="*/ 223 w 257"/>
                <a:gd name="T21" fmla="*/ 52 h 226"/>
                <a:gd name="T22" fmla="*/ 231 w 257"/>
                <a:gd name="T23" fmla="*/ 19 h 226"/>
                <a:gd name="T24" fmla="*/ 216 w 257"/>
                <a:gd name="T25" fmla="*/ 5 h 226"/>
                <a:gd name="T26" fmla="*/ 197 w 257"/>
                <a:gd name="T27" fmla="*/ 23 h 226"/>
                <a:gd name="T28" fmla="*/ 159 w 257"/>
                <a:gd name="T29" fmla="*/ 173 h 226"/>
                <a:gd name="T30" fmla="*/ 103 w 257"/>
                <a:gd name="T31" fmla="*/ 215 h 226"/>
                <a:gd name="T32" fmla="*/ 72 w 257"/>
                <a:gd name="T33" fmla="*/ 174 h 226"/>
                <a:gd name="T34" fmla="*/ 99 w 257"/>
                <a:gd name="T35" fmla="*/ 72 h 226"/>
                <a:gd name="T36" fmla="*/ 107 w 257"/>
                <a:gd name="T37" fmla="*/ 41 h 226"/>
                <a:gd name="T38" fmla="*/ 66 w 257"/>
                <a:gd name="T39" fmla="*/ 0 h 226"/>
                <a:gd name="T40" fmla="*/ 0 w 257"/>
                <a:gd name="T41" fmla="*/ 76 h 226"/>
                <a:gd name="T42" fmla="*/ 6 w 257"/>
                <a:gd name="T43" fmla="*/ 81 h 226"/>
                <a:gd name="T44" fmla="*/ 14 w 257"/>
                <a:gd name="T45" fmla="*/ 72 h 226"/>
                <a:gd name="T46" fmla="*/ 65 w 257"/>
                <a:gd name="T47" fmla="*/ 11 h 226"/>
                <a:gd name="T48" fmla="*/ 77 w 257"/>
                <a:gd name="T49" fmla="*/ 27 h 226"/>
                <a:gd name="T50" fmla="*/ 69 w 257"/>
                <a:gd name="T51" fmla="*/ 61 h 226"/>
                <a:gd name="T52" fmla="*/ 40 w 257"/>
                <a:gd name="T53" fmla="*/ 166 h 226"/>
                <a:gd name="T54" fmla="*/ 101 w 257"/>
                <a:gd name="T55" fmla="*/ 226 h 226"/>
                <a:gd name="T56" fmla="*/ 160 w 257"/>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26">
                  <a:moveTo>
                    <a:pt x="160" y="192"/>
                  </a:moveTo>
                  <a:cubicBezTo>
                    <a:pt x="166" y="213"/>
                    <a:pt x="183" y="226"/>
                    <a:pt x="205" y="226"/>
                  </a:cubicBezTo>
                  <a:cubicBezTo>
                    <a:pt x="222" y="226"/>
                    <a:pt x="234" y="214"/>
                    <a:pt x="242" y="198"/>
                  </a:cubicBezTo>
                  <a:cubicBezTo>
                    <a:pt x="250" y="180"/>
                    <a:pt x="257" y="150"/>
                    <a:pt x="257" y="149"/>
                  </a:cubicBezTo>
                  <a:cubicBezTo>
                    <a:pt x="257" y="144"/>
                    <a:pt x="252" y="144"/>
                    <a:pt x="251" y="144"/>
                  </a:cubicBezTo>
                  <a:cubicBezTo>
                    <a:pt x="246" y="144"/>
                    <a:pt x="245" y="146"/>
                    <a:pt x="244" y="153"/>
                  </a:cubicBezTo>
                  <a:cubicBezTo>
                    <a:pt x="237" y="181"/>
                    <a:pt x="227" y="215"/>
                    <a:pt x="206" y="215"/>
                  </a:cubicBezTo>
                  <a:cubicBezTo>
                    <a:pt x="196" y="215"/>
                    <a:pt x="191" y="208"/>
                    <a:pt x="191" y="192"/>
                  </a:cubicBezTo>
                  <a:cubicBezTo>
                    <a:pt x="191" y="181"/>
                    <a:pt x="197" y="157"/>
                    <a:pt x="201" y="140"/>
                  </a:cubicBezTo>
                  <a:lnTo>
                    <a:pt x="215" y="86"/>
                  </a:lnTo>
                  <a:cubicBezTo>
                    <a:pt x="216" y="78"/>
                    <a:pt x="221" y="59"/>
                    <a:pt x="223" y="52"/>
                  </a:cubicBezTo>
                  <a:cubicBezTo>
                    <a:pt x="226" y="41"/>
                    <a:pt x="231" y="22"/>
                    <a:pt x="231" y="19"/>
                  </a:cubicBezTo>
                  <a:cubicBezTo>
                    <a:pt x="231" y="10"/>
                    <a:pt x="224" y="5"/>
                    <a:pt x="216" y="5"/>
                  </a:cubicBezTo>
                  <a:cubicBezTo>
                    <a:pt x="214" y="5"/>
                    <a:pt x="201" y="6"/>
                    <a:pt x="197" y="23"/>
                  </a:cubicBezTo>
                  <a:cubicBezTo>
                    <a:pt x="187" y="59"/>
                    <a:pt x="165" y="146"/>
                    <a:pt x="159" y="173"/>
                  </a:cubicBezTo>
                  <a:cubicBezTo>
                    <a:pt x="159" y="175"/>
                    <a:pt x="139" y="215"/>
                    <a:pt x="103" y="215"/>
                  </a:cubicBezTo>
                  <a:cubicBezTo>
                    <a:pt x="77" y="215"/>
                    <a:pt x="72" y="192"/>
                    <a:pt x="72" y="174"/>
                  </a:cubicBezTo>
                  <a:cubicBezTo>
                    <a:pt x="72" y="146"/>
                    <a:pt x="86" y="106"/>
                    <a:pt x="99" y="72"/>
                  </a:cubicBezTo>
                  <a:cubicBezTo>
                    <a:pt x="105" y="57"/>
                    <a:pt x="107" y="50"/>
                    <a:pt x="107" y="41"/>
                  </a:cubicBezTo>
                  <a:cubicBezTo>
                    <a:pt x="107" y="18"/>
                    <a:pt x="91" y="0"/>
                    <a:pt x="66" y="0"/>
                  </a:cubicBezTo>
                  <a:cubicBezTo>
                    <a:pt x="19" y="0"/>
                    <a:pt x="0" y="72"/>
                    <a:pt x="0" y="76"/>
                  </a:cubicBezTo>
                  <a:cubicBezTo>
                    <a:pt x="0" y="81"/>
                    <a:pt x="5" y="81"/>
                    <a:pt x="6" y="81"/>
                  </a:cubicBezTo>
                  <a:cubicBezTo>
                    <a:pt x="11" y="81"/>
                    <a:pt x="12" y="80"/>
                    <a:pt x="14" y="72"/>
                  </a:cubicBezTo>
                  <a:cubicBezTo>
                    <a:pt x="27" y="29"/>
                    <a:pt x="46" y="11"/>
                    <a:pt x="65" y="11"/>
                  </a:cubicBezTo>
                  <a:cubicBezTo>
                    <a:pt x="69" y="11"/>
                    <a:pt x="77" y="11"/>
                    <a:pt x="77" y="27"/>
                  </a:cubicBezTo>
                  <a:cubicBezTo>
                    <a:pt x="77" y="39"/>
                    <a:pt x="72" y="53"/>
                    <a:pt x="69" y="61"/>
                  </a:cubicBezTo>
                  <a:cubicBezTo>
                    <a:pt x="50" y="110"/>
                    <a:pt x="40" y="141"/>
                    <a:pt x="40" y="166"/>
                  </a:cubicBezTo>
                  <a:cubicBezTo>
                    <a:pt x="40" y="213"/>
                    <a:pt x="74" y="226"/>
                    <a:pt x="101" y="226"/>
                  </a:cubicBezTo>
                  <a:cubicBezTo>
                    <a:pt x="134" y="226"/>
                    <a:pt x="152"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51 1">
              <a:extLst>
                <a:ext uri="{FF2B5EF4-FFF2-40B4-BE49-F238E27FC236}">
                  <a16:creationId xmlns:a16="http://schemas.microsoft.com/office/drawing/2014/main" id="{2443CDD8-BBBA-41AF-8D6C-13903F89FE41}"/>
                </a:ext>
              </a:extLst>
            </p:cNvPr>
            <p:cNvSpPr>
              <a:spLocks noChangeArrowheads="1"/>
            </p:cNvSpPr>
            <p:nvPr>
              <p:custDataLst>
                <p:tags r:id="rId27"/>
              </p:custDataLst>
            </p:nvPr>
          </p:nvSpPr>
          <p:spPr bwMode="auto">
            <a:xfrm>
              <a:off x="3460751" y="3465513"/>
              <a:ext cx="1714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52 1">
              <a:extLst>
                <a:ext uri="{FF2B5EF4-FFF2-40B4-BE49-F238E27FC236}">
                  <a16:creationId xmlns:a16="http://schemas.microsoft.com/office/drawing/2014/main" id="{7B3DCD93-FDFC-48E4-A50F-88F0816F640B}"/>
                </a:ext>
              </a:extLst>
            </p:cNvPr>
            <p:cNvSpPr>
              <a:spLocks/>
            </p:cNvSpPr>
            <p:nvPr>
              <p:custDataLst>
                <p:tags r:id="rId28"/>
              </p:custDataLst>
            </p:nvPr>
          </p:nvSpPr>
          <p:spPr bwMode="auto">
            <a:xfrm>
              <a:off x="3476626" y="3548063"/>
              <a:ext cx="146050" cy="222250"/>
            </a:xfrm>
            <a:custGeom>
              <a:avLst/>
              <a:gdLst>
                <a:gd name="T0" fmla="*/ 151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5 w 247"/>
                <a:gd name="T21" fmla="*/ 10 h 353"/>
                <a:gd name="T22" fmla="*/ 98 w 247"/>
                <a:gd name="T23" fmla="*/ 50 h 353"/>
                <a:gd name="T24" fmla="*/ 146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0" y="6"/>
                    <a:pt x="93" y="0"/>
                    <a:pt x="70" y="0"/>
                  </a:cubicBezTo>
                  <a:cubicBezTo>
                    <a:pt x="67" y="0"/>
                    <a:pt x="61" y="0"/>
                    <a:pt x="61" y="5"/>
                  </a:cubicBezTo>
                  <a:cubicBezTo>
                    <a:pt x="61" y="9"/>
                    <a:pt x="65" y="10"/>
                    <a:pt x="65" y="10"/>
                  </a:cubicBezTo>
                  <a:cubicBezTo>
                    <a:pt x="82" y="13"/>
                    <a:pt x="85" y="16"/>
                    <a:pt x="98" y="50"/>
                  </a:cubicBezTo>
                  <a:lnTo>
                    <a:pt x="146" y="186"/>
                  </a:lnTo>
                  <a:lnTo>
                    <a:pt x="9" y="323"/>
                  </a:lnTo>
                  <a:cubicBezTo>
                    <a:pt x="3" y="329"/>
                    <a:pt x="0" y="332"/>
                    <a:pt x="0" y="338"/>
                  </a:cubicBezTo>
                  <a:cubicBezTo>
                    <a:pt x="0" y="347"/>
                    <a:pt x="7" y="353"/>
                    <a:pt x="15" y="353"/>
                  </a:cubicBezTo>
                  <a:cubicBezTo>
                    <a:pt x="23" y="353"/>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53 1">
              <a:extLst>
                <a:ext uri="{FF2B5EF4-FFF2-40B4-BE49-F238E27FC236}">
                  <a16:creationId xmlns:a16="http://schemas.microsoft.com/office/drawing/2014/main" id="{712A250C-F10A-448E-AE9B-BECA41EE1634}"/>
                </a:ext>
              </a:extLst>
            </p:cNvPr>
            <p:cNvSpPr>
              <a:spLocks/>
            </p:cNvSpPr>
            <p:nvPr>
              <p:custDataLst>
                <p:tags r:id="rId29"/>
              </p:custDataLst>
            </p:nvPr>
          </p:nvSpPr>
          <p:spPr bwMode="auto">
            <a:xfrm>
              <a:off x="3678239" y="3189288"/>
              <a:ext cx="112713" cy="565150"/>
            </a:xfrm>
            <a:custGeom>
              <a:avLst/>
              <a:gdLst>
                <a:gd name="T0" fmla="*/ 189 w 189"/>
                <a:gd name="T1" fmla="*/ 449 h 897"/>
                <a:gd name="T2" fmla="*/ 57 w 189"/>
                <a:gd name="T3" fmla="*/ 41 h 897"/>
                <a:gd name="T4" fmla="*/ 20 w 189"/>
                <a:gd name="T5" fmla="*/ 3 h 897"/>
                <a:gd name="T6" fmla="*/ 9 w 189"/>
                <a:gd name="T7" fmla="*/ 0 h 897"/>
                <a:gd name="T8" fmla="*/ 0 w 189"/>
                <a:gd name="T9" fmla="*/ 5 h 897"/>
                <a:gd name="T10" fmla="*/ 3 w 189"/>
                <a:gd name="T11" fmla="*/ 10 h 897"/>
                <a:gd name="T12" fmla="*/ 77 w 189"/>
                <a:gd name="T13" fmla="*/ 110 h 897"/>
                <a:gd name="T14" fmla="*/ 151 w 189"/>
                <a:gd name="T15" fmla="*/ 449 h 897"/>
                <a:gd name="T16" fmla="*/ 2 w 189"/>
                <a:gd name="T17" fmla="*/ 889 h 897"/>
                <a:gd name="T18" fmla="*/ 0 w 189"/>
                <a:gd name="T19" fmla="*/ 893 h 897"/>
                <a:gd name="T20" fmla="*/ 9 w 189"/>
                <a:gd name="T21" fmla="*/ 897 h 897"/>
                <a:gd name="T22" fmla="*/ 21 w 189"/>
                <a:gd name="T23" fmla="*/ 894 h 897"/>
                <a:gd name="T24" fmla="*/ 156 w 189"/>
                <a:gd name="T25" fmla="*/ 678 h 897"/>
                <a:gd name="T26" fmla="*/ 189 w 189"/>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897">
                  <a:moveTo>
                    <a:pt x="189" y="449"/>
                  </a:moveTo>
                  <a:cubicBezTo>
                    <a:pt x="189" y="305"/>
                    <a:pt x="156" y="153"/>
                    <a:pt x="57" y="41"/>
                  </a:cubicBezTo>
                  <a:cubicBezTo>
                    <a:pt x="51" y="33"/>
                    <a:pt x="32" y="14"/>
                    <a:pt x="20" y="3"/>
                  </a:cubicBezTo>
                  <a:cubicBezTo>
                    <a:pt x="17" y="0"/>
                    <a:pt x="16" y="0"/>
                    <a:pt x="9" y="0"/>
                  </a:cubicBezTo>
                  <a:cubicBezTo>
                    <a:pt x="4" y="0"/>
                    <a:pt x="0" y="0"/>
                    <a:pt x="0" y="5"/>
                  </a:cubicBezTo>
                  <a:cubicBezTo>
                    <a:pt x="0" y="7"/>
                    <a:pt x="2" y="9"/>
                    <a:pt x="3" y="10"/>
                  </a:cubicBezTo>
                  <a:cubicBezTo>
                    <a:pt x="20" y="27"/>
                    <a:pt x="47" y="55"/>
                    <a:pt x="77" y="110"/>
                  </a:cubicBezTo>
                  <a:cubicBezTo>
                    <a:pt x="131" y="206"/>
                    <a:pt x="151" y="329"/>
                    <a:pt x="151" y="449"/>
                  </a:cubicBezTo>
                  <a:cubicBezTo>
                    <a:pt x="151" y="665"/>
                    <a:pt x="91" y="797"/>
                    <a:pt x="2" y="889"/>
                  </a:cubicBezTo>
                  <a:cubicBezTo>
                    <a:pt x="1" y="889"/>
                    <a:pt x="0" y="891"/>
                    <a:pt x="0" y="893"/>
                  </a:cubicBezTo>
                  <a:cubicBezTo>
                    <a:pt x="0" y="897"/>
                    <a:pt x="4" y="897"/>
                    <a:pt x="9" y="897"/>
                  </a:cubicBezTo>
                  <a:cubicBezTo>
                    <a:pt x="16" y="897"/>
                    <a:pt x="17" y="897"/>
                    <a:pt x="21" y="894"/>
                  </a:cubicBezTo>
                  <a:cubicBezTo>
                    <a:pt x="68" y="853"/>
                    <a:pt x="122" y="783"/>
                    <a:pt x="156" y="678"/>
                  </a:cubicBezTo>
                  <a:cubicBezTo>
                    <a:pt x="178" y="610"/>
                    <a:pt x="189" y="529"/>
                    <a:pt x="189"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Freeform 54 1">
              <a:extLst>
                <a:ext uri="{FF2B5EF4-FFF2-40B4-BE49-F238E27FC236}">
                  <a16:creationId xmlns:a16="http://schemas.microsoft.com/office/drawing/2014/main" id="{8DE764F1-F072-45F6-B583-8FBB34BC1CEA}"/>
                </a:ext>
              </a:extLst>
            </p:cNvPr>
            <p:cNvSpPr>
              <a:spLocks/>
            </p:cNvSpPr>
            <p:nvPr>
              <p:custDataLst>
                <p:tags r:id="rId30"/>
              </p:custDataLst>
            </p:nvPr>
          </p:nvSpPr>
          <p:spPr bwMode="auto">
            <a:xfrm>
              <a:off x="3854451" y="3170238"/>
              <a:ext cx="125413" cy="98425"/>
            </a:xfrm>
            <a:custGeom>
              <a:avLst/>
              <a:gdLst>
                <a:gd name="T0" fmla="*/ 26 w 213"/>
                <a:gd name="T1" fmla="*/ 132 h 158"/>
                <a:gd name="T2" fmla="*/ 22 w 213"/>
                <a:gd name="T3" fmla="*/ 147 h 158"/>
                <a:gd name="T4" fmla="*/ 34 w 213"/>
                <a:gd name="T5" fmla="*/ 158 h 158"/>
                <a:gd name="T6" fmla="*/ 48 w 213"/>
                <a:gd name="T7" fmla="*/ 150 h 158"/>
                <a:gd name="T8" fmla="*/ 54 w 213"/>
                <a:gd name="T9" fmla="*/ 128 h 158"/>
                <a:gd name="T10" fmla="*/ 62 w 213"/>
                <a:gd name="T11" fmla="*/ 97 h 158"/>
                <a:gd name="T12" fmla="*/ 68 w 213"/>
                <a:gd name="T13" fmla="*/ 74 h 158"/>
                <a:gd name="T14" fmla="*/ 82 w 213"/>
                <a:gd name="T15" fmla="*/ 42 h 158"/>
                <a:gd name="T16" fmla="*/ 135 w 213"/>
                <a:gd name="T17" fmla="*/ 10 h 158"/>
                <a:gd name="T18" fmla="*/ 155 w 213"/>
                <a:gd name="T19" fmla="*/ 35 h 158"/>
                <a:gd name="T20" fmla="*/ 135 w 213"/>
                <a:gd name="T21" fmla="*/ 109 h 158"/>
                <a:gd name="T22" fmla="*/ 129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1 w 213"/>
                <a:gd name="T39" fmla="*/ 40 h 158"/>
                <a:gd name="T40" fmla="*/ 136 w 213"/>
                <a:gd name="T41" fmla="*/ 0 h 158"/>
                <a:gd name="T42" fmla="*/ 77 w 213"/>
                <a:gd name="T43" fmla="*/ 32 h 158"/>
                <a:gd name="T44" fmla="*/ 40 w 213"/>
                <a:gd name="T45" fmla="*/ 0 h 158"/>
                <a:gd name="T46" fmla="*/ 12 w 213"/>
                <a:gd name="T47" fmla="*/ 19 h 158"/>
                <a:gd name="T48" fmla="*/ 0 w 213"/>
                <a:gd name="T49" fmla="*/ 54 h 158"/>
                <a:gd name="T50" fmla="*/ 6 w 213"/>
                <a:gd name="T51" fmla="*/ 58 h 158"/>
                <a:gd name="T52" fmla="*/ 13 w 213"/>
                <a:gd name="T53" fmla="*/ 48 h 158"/>
                <a:gd name="T54" fmla="*/ 39 w 213"/>
                <a:gd name="T55" fmla="*/ 10 h 158"/>
                <a:gd name="T56" fmla="*/ 50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4" y="137"/>
                    <a:pt x="22" y="146"/>
                    <a:pt x="22" y="147"/>
                  </a:cubicBezTo>
                  <a:cubicBezTo>
                    <a:pt x="22" y="154"/>
                    <a:pt x="29" y="158"/>
                    <a:pt x="34" y="158"/>
                  </a:cubicBezTo>
                  <a:cubicBezTo>
                    <a:pt x="40" y="158"/>
                    <a:pt x="46" y="153"/>
                    <a:pt x="48" y="150"/>
                  </a:cubicBezTo>
                  <a:cubicBezTo>
                    <a:pt x="50" y="147"/>
                    <a:pt x="52" y="136"/>
                    <a:pt x="54" y="128"/>
                  </a:cubicBezTo>
                  <a:cubicBezTo>
                    <a:pt x="56" y="122"/>
                    <a:pt x="60" y="106"/>
                    <a:pt x="62" y="97"/>
                  </a:cubicBezTo>
                  <a:cubicBezTo>
                    <a:pt x="64" y="89"/>
                    <a:pt x="66" y="82"/>
                    <a:pt x="68" y="74"/>
                  </a:cubicBezTo>
                  <a:cubicBezTo>
                    <a:pt x="71" y="59"/>
                    <a:pt x="72" y="57"/>
                    <a:pt x="82" y="42"/>
                  </a:cubicBezTo>
                  <a:cubicBezTo>
                    <a:pt x="92" y="28"/>
                    <a:pt x="108" y="10"/>
                    <a:pt x="135" y="10"/>
                  </a:cubicBezTo>
                  <a:cubicBezTo>
                    <a:pt x="155" y="10"/>
                    <a:pt x="155" y="28"/>
                    <a:pt x="155" y="35"/>
                  </a:cubicBezTo>
                  <a:cubicBezTo>
                    <a:pt x="155" y="56"/>
                    <a:pt x="140" y="94"/>
                    <a:pt x="135" y="109"/>
                  </a:cubicBezTo>
                  <a:cubicBezTo>
                    <a:pt x="131" y="119"/>
                    <a:pt x="129" y="122"/>
                    <a:pt x="129" y="128"/>
                  </a:cubicBezTo>
                  <a:cubicBezTo>
                    <a:pt x="129" y="146"/>
                    <a:pt x="145" y="158"/>
                    <a:pt x="163" y="158"/>
                  </a:cubicBezTo>
                  <a:cubicBezTo>
                    <a:pt x="197" y="158"/>
                    <a:pt x="213" y="110"/>
                    <a:pt x="213" y="104"/>
                  </a:cubicBezTo>
                  <a:cubicBezTo>
                    <a:pt x="213" y="100"/>
                    <a:pt x="208" y="100"/>
                    <a:pt x="207" y="100"/>
                  </a:cubicBezTo>
                  <a:cubicBezTo>
                    <a:pt x="202" y="100"/>
                    <a:pt x="202" y="102"/>
                    <a:pt x="201" y="106"/>
                  </a:cubicBezTo>
                  <a:cubicBezTo>
                    <a:pt x="192" y="134"/>
                    <a:pt x="177" y="148"/>
                    <a:pt x="164" y="148"/>
                  </a:cubicBezTo>
                  <a:cubicBezTo>
                    <a:pt x="156" y="148"/>
                    <a:pt x="155" y="143"/>
                    <a:pt x="155" y="136"/>
                  </a:cubicBezTo>
                  <a:cubicBezTo>
                    <a:pt x="155" y="128"/>
                    <a:pt x="157" y="123"/>
                    <a:pt x="163" y="108"/>
                  </a:cubicBezTo>
                  <a:cubicBezTo>
                    <a:pt x="167" y="97"/>
                    <a:pt x="181" y="60"/>
                    <a:pt x="181" y="40"/>
                  </a:cubicBezTo>
                  <a:cubicBezTo>
                    <a:pt x="181" y="6"/>
                    <a:pt x="154" y="0"/>
                    <a:pt x="136" y="0"/>
                  </a:cubicBezTo>
                  <a:cubicBezTo>
                    <a:pt x="107" y="0"/>
                    <a:pt x="88" y="18"/>
                    <a:pt x="77" y="32"/>
                  </a:cubicBezTo>
                  <a:cubicBezTo>
                    <a:pt x="75" y="8"/>
                    <a:pt x="54" y="0"/>
                    <a:pt x="40" y="0"/>
                  </a:cubicBezTo>
                  <a:cubicBezTo>
                    <a:pt x="25" y="0"/>
                    <a:pt x="17" y="11"/>
                    <a:pt x="12" y="19"/>
                  </a:cubicBezTo>
                  <a:cubicBezTo>
                    <a:pt x="5" y="32"/>
                    <a:pt x="0" y="52"/>
                    <a:pt x="0" y="54"/>
                  </a:cubicBezTo>
                  <a:cubicBezTo>
                    <a:pt x="0" y="58"/>
                    <a:pt x="5" y="58"/>
                    <a:pt x="6" y="58"/>
                  </a:cubicBezTo>
                  <a:cubicBezTo>
                    <a:pt x="10" y="58"/>
                    <a:pt x="11" y="57"/>
                    <a:pt x="13" y="48"/>
                  </a:cubicBezTo>
                  <a:cubicBezTo>
                    <a:pt x="18" y="27"/>
                    <a:pt x="25" y="10"/>
                    <a:pt x="39" y="10"/>
                  </a:cubicBezTo>
                  <a:cubicBezTo>
                    <a:pt x="48" y="10"/>
                    <a:pt x="50" y="18"/>
                    <a:pt x="50" y="27"/>
                  </a:cubicBezTo>
                  <a:cubicBezTo>
                    <a:pt x="50" y="34"/>
                    <a:pt x="47" y="47"/>
                    <a:pt x="45" y="56"/>
                  </a:cubicBezTo>
                  <a:cubicBezTo>
                    <a:pt x="42"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8" name="グループ化 137" descr="\documentclass{article}&#10;\usepackage{color}&#10;\usepackage{amsmath}&#10;\pagestyle{empty}&#10;\begin{document}&#10;\begin{equation*}&#10;\tau_{ABL}\sim k\left(\frac{u}{\delta}\right)^n&#10;\end{equation*}&#10;\end{document}" title="IguanaTex Vector Display">
            <a:extLst>
              <a:ext uri="{FF2B5EF4-FFF2-40B4-BE49-F238E27FC236}">
                <a16:creationId xmlns:a16="http://schemas.microsoft.com/office/drawing/2014/main" id="{9840A8E6-99F7-4EFC-BC85-B0B34751A762}"/>
              </a:ext>
            </a:extLst>
          </p:cNvPr>
          <p:cNvGrpSpPr>
            <a:grpSpLocks noChangeAspect="1"/>
          </p:cNvGrpSpPr>
          <p:nvPr>
            <p:custDataLst>
              <p:tags r:id="rId3"/>
            </p:custDataLst>
          </p:nvPr>
        </p:nvGrpSpPr>
        <p:grpSpPr>
          <a:xfrm>
            <a:off x="3078067" y="5544316"/>
            <a:ext cx="1997076" cy="600075"/>
            <a:chOff x="1868488" y="3943350"/>
            <a:chExt cx="1997076" cy="600075"/>
          </a:xfrm>
        </p:grpSpPr>
        <p:sp>
          <p:nvSpPr>
            <p:cNvPr id="125" name="Freeform 61">
              <a:extLst>
                <a:ext uri="{FF2B5EF4-FFF2-40B4-BE49-F238E27FC236}">
                  <a16:creationId xmlns:a16="http://schemas.microsoft.com/office/drawing/2014/main" id="{7F01F491-0845-4A14-A957-7A73DD9D4C77}"/>
                </a:ext>
              </a:extLst>
            </p:cNvPr>
            <p:cNvSpPr>
              <a:spLocks/>
            </p:cNvSpPr>
            <p:nvPr>
              <p:custDataLst>
                <p:tags r:id="rId5"/>
              </p:custDataLst>
            </p:nvPr>
          </p:nvSpPr>
          <p:spPr bwMode="auto">
            <a:xfrm>
              <a:off x="1868488" y="4187825"/>
              <a:ext cx="144463"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8 w 242"/>
                <a:gd name="T19" fmla="*/ 29 h 221"/>
                <a:gd name="T20" fmla="*/ 119 w 242"/>
                <a:gd name="T21" fmla="*/ 29 h 221"/>
                <a:gd name="T22" fmla="*/ 70 w 242"/>
                <a:gd name="T23" fmla="*/ 189 h 221"/>
                <a:gd name="T24" fmla="*/ 65 w 242"/>
                <a:gd name="T25" fmla="*/ 208 h 221"/>
                <a:gd name="T26" fmla="*/ 80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8" y="29"/>
                  </a:cubicBezTo>
                  <a:lnTo>
                    <a:pt x="119" y="29"/>
                  </a:lnTo>
                  <a:lnTo>
                    <a:pt x="70" y="189"/>
                  </a:lnTo>
                  <a:cubicBezTo>
                    <a:pt x="68" y="195"/>
                    <a:pt x="65" y="206"/>
                    <a:pt x="65" y="208"/>
                  </a:cubicBezTo>
                  <a:cubicBezTo>
                    <a:pt x="65" y="213"/>
                    <a:pt x="69" y="221"/>
                    <a:pt x="80"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6" name="Freeform 62">
              <a:extLst>
                <a:ext uri="{FF2B5EF4-FFF2-40B4-BE49-F238E27FC236}">
                  <a16:creationId xmlns:a16="http://schemas.microsoft.com/office/drawing/2014/main" id="{5D307B03-D291-420E-8D0F-A1FC9B8997FB}"/>
                </a:ext>
              </a:extLst>
            </p:cNvPr>
            <p:cNvSpPr>
              <a:spLocks noEditPoints="1"/>
            </p:cNvSpPr>
            <p:nvPr>
              <p:custDataLst>
                <p:tags r:id="rId6"/>
              </p:custDataLst>
            </p:nvPr>
          </p:nvSpPr>
          <p:spPr bwMode="auto">
            <a:xfrm>
              <a:off x="2001838" y="4213225"/>
              <a:ext cx="155575" cy="157163"/>
            </a:xfrm>
            <a:custGeom>
              <a:avLst/>
              <a:gdLst>
                <a:gd name="T0" fmla="*/ 52 w 263"/>
                <a:gd name="T1" fmla="*/ 207 h 249"/>
                <a:gd name="T2" fmla="*/ 9 w 263"/>
                <a:gd name="T3" fmla="*/ 236 h 249"/>
                <a:gd name="T4" fmla="*/ 0 w 263"/>
                <a:gd name="T5" fmla="*/ 244 h 249"/>
                <a:gd name="T6" fmla="*/ 5 w 263"/>
                <a:gd name="T7" fmla="*/ 249 h 249"/>
                <a:gd name="T8" fmla="*/ 35 w 263"/>
                <a:gd name="T9" fmla="*/ 248 h 249"/>
                <a:gd name="T10" fmla="*/ 71 w 263"/>
                <a:gd name="T11" fmla="*/ 249 h 249"/>
                <a:gd name="T12" fmla="*/ 78 w 263"/>
                <a:gd name="T13" fmla="*/ 241 h 249"/>
                <a:gd name="T14" fmla="*/ 72 w 263"/>
                <a:gd name="T15" fmla="*/ 236 h 249"/>
                <a:gd name="T16" fmla="*/ 57 w 263"/>
                <a:gd name="T17" fmla="*/ 226 h 249"/>
                <a:gd name="T18" fmla="*/ 62 w 263"/>
                <a:gd name="T19" fmla="*/ 213 h 249"/>
                <a:gd name="T20" fmla="*/ 90 w 263"/>
                <a:gd name="T21" fmla="*/ 169 h 249"/>
                <a:gd name="T22" fmla="*/ 190 w 263"/>
                <a:gd name="T23" fmla="*/ 169 h 249"/>
                <a:gd name="T24" fmla="*/ 198 w 263"/>
                <a:gd name="T25" fmla="*/ 227 h 249"/>
                <a:gd name="T26" fmla="*/ 174 w 263"/>
                <a:gd name="T27" fmla="*/ 236 h 249"/>
                <a:gd name="T28" fmla="*/ 165 w 263"/>
                <a:gd name="T29" fmla="*/ 244 h 249"/>
                <a:gd name="T30" fmla="*/ 171 w 263"/>
                <a:gd name="T31" fmla="*/ 249 h 249"/>
                <a:gd name="T32" fmla="*/ 216 w 263"/>
                <a:gd name="T33" fmla="*/ 248 h 249"/>
                <a:gd name="T34" fmla="*/ 236 w 263"/>
                <a:gd name="T35" fmla="*/ 248 h 249"/>
                <a:gd name="T36" fmla="*/ 256 w 263"/>
                <a:gd name="T37" fmla="*/ 249 h 249"/>
                <a:gd name="T38" fmla="*/ 263 w 263"/>
                <a:gd name="T39" fmla="*/ 242 h 249"/>
                <a:gd name="T40" fmla="*/ 253 w 263"/>
                <a:gd name="T41" fmla="*/ 236 h 249"/>
                <a:gd name="T42" fmla="*/ 231 w 263"/>
                <a:gd name="T43" fmla="*/ 225 h 249"/>
                <a:gd name="T44" fmla="*/ 201 w 263"/>
                <a:gd name="T45" fmla="*/ 10 h 249"/>
                <a:gd name="T46" fmla="*/ 192 w 263"/>
                <a:gd name="T47" fmla="*/ 0 h 249"/>
                <a:gd name="T48" fmla="*/ 180 w 263"/>
                <a:gd name="T49" fmla="*/ 8 h 249"/>
                <a:gd name="T50" fmla="*/ 52 w 263"/>
                <a:gd name="T51" fmla="*/ 207 h 249"/>
                <a:gd name="T52" fmla="*/ 98 w 263"/>
                <a:gd name="T53" fmla="*/ 157 h 249"/>
                <a:gd name="T54" fmla="*/ 172 w 263"/>
                <a:gd name="T55" fmla="*/ 43 h 249"/>
                <a:gd name="T56" fmla="*/ 188 w 263"/>
                <a:gd name="T57" fmla="*/ 157 h 249"/>
                <a:gd name="T58" fmla="*/ 98 w 263"/>
                <a:gd name="T59"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9">
                  <a:moveTo>
                    <a:pt x="52" y="207"/>
                  </a:moveTo>
                  <a:cubicBezTo>
                    <a:pt x="40" y="226"/>
                    <a:pt x="29" y="235"/>
                    <a:pt x="9" y="236"/>
                  </a:cubicBezTo>
                  <a:cubicBezTo>
                    <a:pt x="5" y="237"/>
                    <a:pt x="0" y="237"/>
                    <a:pt x="0" y="244"/>
                  </a:cubicBezTo>
                  <a:cubicBezTo>
                    <a:pt x="0" y="248"/>
                    <a:pt x="4" y="249"/>
                    <a:pt x="5" y="249"/>
                  </a:cubicBezTo>
                  <a:cubicBezTo>
                    <a:pt x="14" y="249"/>
                    <a:pt x="26" y="248"/>
                    <a:pt x="35" y="248"/>
                  </a:cubicBezTo>
                  <a:cubicBezTo>
                    <a:pt x="47" y="248"/>
                    <a:pt x="61" y="249"/>
                    <a:pt x="71" y="249"/>
                  </a:cubicBezTo>
                  <a:cubicBezTo>
                    <a:pt x="73" y="249"/>
                    <a:pt x="78" y="249"/>
                    <a:pt x="78" y="241"/>
                  </a:cubicBezTo>
                  <a:cubicBezTo>
                    <a:pt x="78" y="237"/>
                    <a:pt x="74" y="236"/>
                    <a:pt x="72" y="236"/>
                  </a:cubicBezTo>
                  <a:cubicBezTo>
                    <a:pt x="70" y="236"/>
                    <a:pt x="57" y="235"/>
                    <a:pt x="57" y="226"/>
                  </a:cubicBezTo>
                  <a:cubicBezTo>
                    <a:pt x="57" y="222"/>
                    <a:pt x="60" y="216"/>
                    <a:pt x="62" y="213"/>
                  </a:cubicBezTo>
                  <a:lnTo>
                    <a:pt x="90" y="169"/>
                  </a:lnTo>
                  <a:lnTo>
                    <a:pt x="190" y="169"/>
                  </a:lnTo>
                  <a:lnTo>
                    <a:pt x="198" y="227"/>
                  </a:lnTo>
                  <a:cubicBezTo>
                    <a:pt x="197" y="231"/>
                    <a:pt x="195" y="236"/>
                    <a:pt x="174" y="236"/>
                  </a:cubicBezTo>
                  <a:cubicBezTo>
                    <a:pt x="170" y="236"/>
                    <a:pt x="165" y="236"/>
                    <a:pt x="165" y="244"/>
                  </a:cubicBezTo>
                  <a:cubicBezTo>
                    <a:pt x="165" y="246"/>
                    <a:pt x="166" y="249"/>
                    <a:pt x="171" y="249"/>
                  </a:cubicBezTo>
                  <a:cubicBezTo>
                    <a:pt x="181" y="249"/>
                    <a:pt x="206" y="248"/>
                    <a:pt x="216" y="248"/>
                  </a:cubicBezTo>
                  <a:cubicBezTo>
                    <a:pt x="222" y="248"/>
                    <a:pt x="230" y="248"/>
                    <a:pt x="236" y="248"/>
                  </a:cubicBezTo>
                  <a:cubicBezTo>
                    <a:pt x="242" y="248"/>
                    <a:pt x="250" y="249"/>
                    <a:pt x="256" y="249"/>
                  </a:cubicBezTo>
                  <a:cubicBezTo>
                    <a:pt x="261" y="249"/>
                    <a:pt x="263" y="246"/>
                    <a:pt x="263" y="242"/>
                  </a:cubicBezTo>
                  <a:cubicBezTo>
                    <a:pt x="263" y="236"/>
                    <a:pt x="259" y="236"/>
                    <a:pt x="253" y="236"/>
                  </a:cubicBezTo>
                  <a:cubicBezTo>
                    <a:pt x="233" y="236"/>
                    <a:pt x="232" y="234"/>
                    <a:pt x="231" y="225"/>
                  </a:cubicBezTo>
                  <a:lnTo>
                    <a:pt x="201" y="10"/>
                  </a:lnTo>
                  <a:cubicBezTo>
                    <a:pt x="200" y="3"/>
                    <a:pt x="199" y="0"/>
                    <a:pt x="192" y="0"/>
                  </a:cubicBezTo>
                  <a:cubicBezTo>
                    <a:pt x="186" y="0"/>
                    <a:pt x="184" y="3"/>
                    <a:pt x="180" y="8"/>
                  </a:cubicBezTo>
                  <a:lnTo>
                    <a:pt x="52" y="207"/>
                  </a:lnTo>
                  <a:close/>
                  <a:moveTo>
                    <a:pt x="98" y="157"/>
                  </a:moveTo>
                  <a:lnTo>
                    <a:pt x="172" y="43"/>
                  </a:lnTo>
                  <a:lnTo>
                    <a:pt x="188" y="157"/>
                  </a:lnTo>
                  <a:lnTo>
                    <a:pt x="98" y="15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Freeform 63">
              <a:extLst>
                <a:ext uri="{FF2B5EF4-FFF2-40B4-BE49-F238E27FC236}">
                  <a16:creationId xmlns:a16="http://schemas.microsoft.com/office/drawing/2014/main" id="{EFB9FBD6-D861-4059-8A82-D67842A0683F}"/>
                </a:ext>
              </a:extLst>
            </p:cNvPr>
            <p:cNvSpPr>
              <a:spLocks noEditPoints="1"/>
            </p:cNvSpPr>
            <p:nvPr>
              <p:custDataLst>
                <p:tags r:id="rId7"/>
              </p:custDataLst>
            </p:nvPr>
          </p:nvSpPr>
          <p:spPr bwMode="auto">
            <a:xfrm>
              <a:off x="2182813" y="4221163"/>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69" y="225"/>
                    <a:pt x="69" y="222"/>
                  </a:cubicBezTo>
                  <a:cubicBezTo>
                    <a:pt x="69" y="222"/>
                    <a:pt x="69"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Freeform 64">
              <a:extLst>
                <a:ext uri="{FF2B5EF4-FFF2-40B4-BE49-F238E27FC236}">
                  <a16:creationId xmlns:a16="http://schemas.microsoft.com/office/drawing/2014/main" id="{88930F63-C470-463E-8F1A-048B7F19F0CB}"/>
                </a:ext>
              </a:extLst>
            </p:cNvPr>
            <p:cNvSpPr>
              <a:spLocks/>
            </p:cNvSpPr>
            <p:nvPr>
              <p:custDataLst>
                <p:tags r:id="rId8"/>
              </p:custDataLst>
            </p:nvPr>
          </p:nvSpPr>
          <p:spPr bwMode="auto">
            <a:xfrm>
              <a:off x="2370138" y="4221163"/>
              <a:ext cx="134938" cy="149225"/>
            </a:xfrm>
            <a:custGeom>
              <a:avLst/>
              <a:gdLst>
                <a:gd name="T0" fmla="*/ 120 w 227"/>
                <a:gd name="T1" fmla="*/ 28 h 238"/>
                <a:gd name="T2" fmla="*/ 156 w 227"/>
                <a:gd name="T3" fmla="*/ 12 h 238"/>
                <a:gd name="T4" fmla="*/ 170 w 227"/>
                <a:gd name="T5" fmla="*/ 5 h 238"/>
                <a:gd name="T6" fmla="*/ 164 w 227"/>
                <a:gd name="T7" fmla="*/ 0 h 238"/>
                <a:gd name="T8" fmla="*/ 138 w 227"/>
                <a:gd name="T9" fmla="*/ 1 h 238"/>
                <a:gd name="T10" fmla="*/ 111 w 227"/>
                <a:gd name="T11" fmla="*/ 1 h 238"/>
                <a:gd name="T12" fmla="*/ 86 w 227"/>
                <a:gd name="T13" fmla="*/ 1 h 238"/>
                <a:gd name="T14" fmla="*/ 64 w 227"/>
                <a:gd name="T15" fmla="*/ 0 h 238"/>
                <a:gd name="T16" fmla="*/ 57 w 227"/>
                <a:gd name="T17" fmla="*/ 7 h 238"/>
                <a:gd name="T18" fmla="*/ 68 w 227"/>
                <a:gd name="T19" fmla="*/ 12 h 238"/>
                <a:gd name="T20" fmla="*/ 81 w 227"/>
                <a:gd name="T21" fmla="*/ 13 h 238"/>
                <a:gd name="T22" fmla="*/ 89 w 227"/>
                <a:gd name="T23" fmla="*/ 18 h 238"/>
                <a:gd name="T24" fmla="*/ 88 w 227"/>
                <a:gd name="T25" fmla="*/ 26 h 238"/>
                <a:gd name="T26" fmla="*/ 41 w 227"/>
                <a:gd name="T27" fmla="*/ 211 h 238"/>
                <a:gd name="T28" fmla="*/ 10 w 227"/>
                <a:gd name="T29" fmla="*/ 225 h 238"/>
                <a:gd name="T30" fmla="*/ 0 w 227"/>
                <a:gd name="T31" fmla="*/ 233 h 238"/>
                <a:gd name="T32" fmla="*/ 10 w 227"/>
                <a:gd name="T33" fmla="*/ 238 h 238"/>
                <a:gd name="T34" fmla="*/ 186 w 227"/>
                <a:gd name="T35" fmla="*/ 238 h 238"/>
                <a:gd name="T36" fmla="*/ 198 w 227"/>
                <a:gd name="T37" fmla="*/ 231 h 238"/>
                <a:gd name="T38" fmla="*/ 227 w 227"/>
                <a:gd name="T39" fmla="*/ 151 h 238"/>
                <a:gd name="T40" fmla="*/ 221 w 227"/>
                <a:gd name="T41" fmla="*/ 146 h 238"/>
                <a:gd name="T42" fmla="*/ 214 w 227"/>
                <a:gd name="T43" fmla="*/ 154 h 238"/>
                <a:gd name="T44" fmla="*/ 122 w 227"/>
                <a:gd name="T45" fmla="*/ 225 h 238"/>
                <a:gd name="T46" fmla="*/ 83 w 227"/>
                <a:gd name="T47" fmla="*/ 225 h 238"/>
                <a:gd name="T48" fmla="*/ 71 w 227"/>
                <a:gd name="T49" fmla="*/ 222 h 238"/>
                <a:gd name="T50" fmla="*/ 73 w 227"/>
                <a:gd name="T51" fmla="*/ 215 h 238"/>
                <a:gd name="T52" fmla="*/ 120 w 227"/>
                <a:gd name="T53"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8"/>
                  </a:moveTo>
                  <a:cubicBezTo>
                    <a:pt x="123" y="16"/>
                    <a:pt x="124" y="12"/>
                    <a:pt x="156" y="12"/>
                  </a:cubicBezTo>
                  <a:cubicBezTo>
                    <a:pt x="167" y="12"/>
                    <a:pt x="170" y="12"/>
                    <a:pt x="170" y="5"/>
                  </a:cubicBezTo>
                  <a:cubicBezTo>
                    <a:pt x="170" y="4"/>
                    <a:pt x="170" y="0"/>
                    <a:pt x="164" y="0"/>
                  </a:cubicBezTo>
                  <a:cubicBezTo>
                    <a:pt x="156" y="0"/>
                    <a:pt x="147" y="0"/>
                    <a:pt x="138" y="1"/>
                  </a:cubicBezTo>
                  <a:cubicBezTo>
                    <a:pt x="130" y="1"/>
                    <a:pt x="119" y="1"/>
                    <a:pt x="111" y="1"/>
                  </a:cubicBezTo>
                  <a:cubicBezTo>
                    <a:pt x="103" y="1"/>
                    <a:pt x="94" y="1"/>
                    <a:pt x="86" y="1"/>
                  </a:cubicBezTo>
                  <a:cubicBezTo>
                    <a:pt x="79" y="1"/>
                    <a:pt x="71" y="0"/>
                    <a:pt x="64" y="0"/>
                  </a:cubicBezTo>
                  <a:cubicBezTo>
                    <a:pt x="62" y="0"/>
                    <a:pt x="57" y="0"/>
                    <a:pt x="57" y="7"/>
                  </a:cubicBezTo>
                  <a:cubicBezTo>
                    <a:pt x="57" y="12"/>
                    <a:pt x="61" y="12"/>
                    <a:pt x="68" y="12"/>
                  </a:cubicBezTo>
                  <a:cubicBezTo>
                    <a:pt x="68" y="12"/>
                    <a:pt x="75" y="12"/>
                    <a:pt x="81" y="13"/>
                  </a:cubicBezTo>
                  <a:cubicBezTo>
                    <a:pt x="88" y="14"/>
                    <a:pt x="89" y="14"/>
                    <a:pt x="89" y="18"/>
                  </a:cubicBezTo>
                  <a:cubicBezTo>
                    <a:pt x="89" y="19"/>
                    <a:pt x="89" y="20"/>
                    <a:pt x="88" y="26"/>
                  </a:cubicBezTo>
                  <a:lnTo>
                    <a:pt x="41" y="211"/>
                  </a:lnTo>
                  <a:cubicBezTo>
                    <a:pt x="38" y="223"/>
                    <a:pt x="37" y="225"/>
                    <a:pt x="10" y="225"/>
                  </a:cubicBezTo>
                  <a:cubicBezTo>
                    <a:pt x="5" y="225"/>
                    <a:pt x="0" y="225"/>
                    <a:pt x="0" y="233"/>
                  </a:cubicBezTo>
                  <a:cubicBezTo>
                    <a:pt x="0" y="238"/>
                    <a:pt x="4" y="238"/>
                    <a:pt x="10" y="238"/>
                  </a:cubicBezTo>
                  <a:lnTo>
                    <a:pt x="186" y="238"/>
                  </a:lnTo>
                  <a:cubicBezTo>
                    <a:pt x="195" y="238"/>
                    <a:pt x="195" y="238"/>
                    <a:pt x="198" y="231"/>
                  </a:cubicBezTo>
                  <a:cubicBezTo>
                    <a:pt x="201" y="222"/>
                    <a:pt x="227" y="154"/>
                    <a:pt x="227" y="151"/>
                  </a:cubicBezTo>
                  <a:cubicBezTo>
                    <a:pt x="227" y="150"/>
                    <a:pt x="227" y="146"/>
                    <a:pt x="221" y="146"/>
                  </a:cubicBezTo>
                  <a:cubicBezTo>
                    <a:pt x="217" y="146"/>
                    <a:pt x="217" y="148"/>
                    <a:pt x="214" y="154"/>
                  </a:cubicBezTo>
                  <a:cubicBezTo>
                    <a:pt x="201" y="187"/>
                    <a:pt x="186" y="225"/>
                    <a:pt x="122" y="225"/>
                  </a:cubicBezTo>
                  <a:lnTo>
                    <a:pt x="83" y="225"/>
                  </a:lnTo>
                  <a:cubicBezTo>
                    <a:pt x="72" y="225"/>
                    <a:pt x="71" y="225"/>
                    <a:pt x="71" y="222"/>
                  </a:cubicBezTo>
                  <a:cubicBezTo>
                    <a:pt x="71" y="222"/>
                    <a:pt x="71" y="220"/>
                    <a:pt x="73" y="215"/>
                  </a:cubicBezTo>
                  <a:lnTo>
                    <a:pt x="120" y="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9" name="Freeform 65">
              <a:extLst>
                <a:ext uri="{FF2B5EF4-FFF2-40B4-BE49-F238E27FC236}">
                  <a16:creationId xmlns:a16="http://schemas.microsoft.com/office/drawing/2014/main" id="{11CE5FC3-D170-46A1-9C41-95EB9E91E412}"/>
                </a:ext>
              </a:extLst>
            </p:cNvPr>
            <p:cNvSpPr>
              <a:spLocks/>
            </p:cNvSpPr>
            <p:nvPr>
              <p:custDataLst>
                <p:tags r:id="rId9"/>
              </p:custDataLst>
            </p:nvPr>
          </p:nvSpPr>
          <p:spPr bwMode="auto">
            <a:xfrm>
              <a:off x="2630488" y="4208463"/>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4" y="28"/>
                    <a:pt x="84" y="28"/>
                  </a:cubicBezTo>
                  <a:cubicBezTo>
                    <a:pt x="116" y="28"/>
                    <a:pt x="139" y="49"/>
                    <a:pt x="164" y="71"/>
                  </a:cubicBezTo>
                  <a:cubicBezTo>
                    <a:pt x="189" y="94"/>
                    <a:pt x="215" y="117"/>
                    <a:pt x="249" y="117"/>
                  </a:cubicBezTo>
                  <a:cubicBezTo>
                    <a:pt x="304"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Freeform 66">
              <a:extLst>
                <a:ext uri="{FF2B5EF4-FFF2-40B4-BE49-F238E27FC236}">
                  <a16:creationId xmlns:a16="http://schemas.microsoft.com/office/drawing/2014/main" id="{BBE44875-BC39-482F-B4DE-E03EDA6E35EC}"/>
                </a:ext>
              </a:extLst>
            </p:cNvPr>
            <p:cNvSpPr>
              <a:spLocks/>
            </p:cNvSpPr>
            <p:nvPr>
              <p:custDataLst>
                <p:tags r:id="rId10"/>
              </p:custDataLst>
            </p:nvPr>
          </p:nvSpPr>
          <p:spPr bwMode="auto">
            <a:xfrm>
              <a:off x="2941638" y="4105275"/>
              <a:ext cx="134938"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59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1"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6" y="244"/>
                    <a:pt x="59"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Freeform 67">
              <a:extLst>
                <a:ext uri="{FF2B5EF4-FFF2-40B4-BE49-F238E27FC236}">
                  <a16:creationId xmlns:a16="http://schemas.microsoft.com/office/drawing/2014/main" id="{8D9A453A-C8D8-4526-9B8D-BE7304E1C6EA}"/>
                </a:ext>
              </a:extLst>
            </p:cNvPr>
            <p:cNvSpPr>
              <a:spLocks/>
            </p:cNvSpPr>
            <p:nvPr>
              <p:custDataLst>
                <p:tags r:id="rId11"/>
              </p:custDataLst>
            </p:nvPr>
          </p:nvSpPr>
          <p:spPr bwMode="auto">
            <a:xfrm>
              <a:off x="3190876" y="3962400"/>
              <a:ext cx="112713"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8 w 189"/>
                <a:gd name="T13" fmla="*/ 449 h 897"/>
                <a:gd name="T14" fmla="*/ 188 w 189"/>
                <a:gd name="T15" fmla="*/ 9 h 897"/>
                <a:gd name="T16" fmla="*/ 189 w 189"/>
                <a:gd name="T17" fmla="*/ 5 h 897"/>
                <a:gd name="T18" fmla="*/ 180 w 189"/>
                <a:gd name="T19" fmla="*/ 0 h 897"/>
                <a:gd name="T20" fmla="*/ 168 w 189"/>
                <a:gd name="T21" fmla="*/ 4 h 897"/>
                <a:gd name="T22" fmla="*/ 33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8" y="569"/>
                    <a:pt x="38" y="449"/>
                  </a:cubicBezTo>
                  <a:cubicBezTo>
                    <a:pt x="38" y="228"/>
                    <a:pt x="100" y="97"/>
                    <a:pt x="188" y="9"/>
                  </a:cubicBezTo>
                  <a:cubicBezTo>
                    <a:pt x="189" y="8"/>
                    <a:pt x="189" y="6"/>
                    <a:pt x="189" y="5"/>
                  </a:cubicBezTo>
                  <a:cubicBezTo>
                    <a:pt x="189" y="0"/>
                    <a:pt x="186" y="0"/>
                    <a:pt x="180" y="0"/>
                  </a:cubicBezTo>
                  <a:cubicBezTo>
                    <a:pt x="173" y="0"/>
                    <a:pt x="172" y="0"/>
                    <a:pt x="168" y="4"/>
                  </a:cubicBezTo>
                  <a:cubicBezTo>
                    <a:pt x="120" y="45"/>
                    <a:pt x="67" y="114"/>
                    <a:pt x="33"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2" name="Freeform 68">
              <a:extLst>
                <a:ext uri="{FF2B5EF4-FFF2-40B4-BE49-F238E27FC236}">
                  <a16:creationId xmlns:a16="http://schemas.microsoft.com/office/drawing/2014/main" id="{4529E011-ED6E-43E5-8AA9-A31DCF217F78}"/>
                </a:ext>
              </a:extLst>
            </p:cNvPr>
            <p:cNvSpPr>
              <a:spLocks/>
            </p:cNvSpPr>
            <p:nvPr>
              <p:custDataLst>
                <p:tags r:id="rId12"/>
              </p:custDataLst>
            </p:nvPr>
          </p:nvSpPr>
          <p:spPr bwMode="auto">
            <a:xfrm>
              <a:off x="3357563" y="3971925"/>
              <a:ext cx="152400" cy="142875"/>
            </a:xfrm>
            <a:custGeom>
              <a:avLst/>
              <a:gdLst>
                <a:gd name="T0" fmla="*/ 160 w 256"/>
                <a:gd name="T1" fmla="*/ 192 h 226"/>
                <a:gd name="T2" fmla="*/ 204 w 256"/>
                <a:gd name="T3" fmla="*/ 226 h 226"/>
                <a:gd name="T4" fmla="*/ 241 w 256"/>
                <a:gd name="T5" fmla="*/ 198 h 226"/>
                <a:gd name="T6" fmla="*/ 256 w 256"/>
                <a:gd name="T7" fmla="*/ 149 h 226"/>
                <a:gd name="T8" fmla="*/ 250 w 256"/>
                <a:gd name="T9" fmla="*/ 144 h 226"/>
                <a:gd name="T10" fmla="*/ 243 w 256"/>
                <a:gd name="T11" fmla="*/ 153 h 226"/>
                <a:gd name="T12" fmla="*/ 205 w 256"/>
                <a:gd name="T13" fmla="*/ 215 h 226"/>
                <a:gd name="T14" fmla="*/ 190 w 256"/>
                <a:gd name="T15" fmla="*/ 192 h 226"/>
                <a:gd name="T16" fmla="*/ 200 w 256"/>
                <a:gd name="T17" fmla="*/ 140 h 226"/>
                <a:gd name="T18" fmla="*/ 214 w 256"/>
                <a:gd name="T19" fmla="*/ 86 h 226"/>
                <a:gd name="T20" fmla="*/ 222 w 256"/>
                <a:gd name="T21" fmla="*/ 52 h 226"/>
                <a:gd name="T22" fmla="*/ 230 w 256"/>
                <a:gd name="T23" fmla="*/ 19 h 226"/>
                <a:gd name="T24" fmla="*/ 215 w 256"/>
                <a:gd name="T25" fmla="*/ 5 h 226"/>
                <a:gd name="T26" fmla="*/ 196 w 256"/>
                <a:gd name="T27" fmla="*/ 23 h 226"/>
                <a:gd name="T28" fmla="*/ 159 w 256"/>
                <a:gd name="T29" fmla="*/ 173 h 226"/>
                <a:gd name="T30" fmla="*/ 102 w 256"/>
                <a:gd name="T31" fmla="*/ 215 h 226"/>
                <a:gd name="T32" fmla="*/ 71 w 256"/>
                <a:gd name="T33" fmla="*/ 174 h 226"/>
                <a:gd name="T34" fmla="*/ 98 w 256"/>
                <a:gd name="T35" fmla="*/ 72 h 226"/>
                <a:gd name="T36" fmla="*/ 106 w 256"/>
                <a:gd name="T37" fmla="*/ 41 h 226"/>
                <a:gd name="T38" fmla="*/ 65 w 256"/>
                <a:gd name="T39" fmla="*/ 0 h 226"/>
                <a:gd name="T40" fmla="*/ 0 w 256"/>
                <a:gd name="T41" fmla="*/ 76 h 226"/>
                <a:gd name="T42" fmla="*/ 6 w 256"/>
                <a:gd name="T43" fmla="*/ 81 h 226"/>
                <a:gd name="T44" fmla="*/ 14 w 256"/>
                <a:gd name="T45" fmla="*/ 72 h 226"/>
                <a:gd name="T46" fmla="*/ 64 w 256"/>
                <a:gd name="T47" fmla="*/ 11 h 226"/>
                <a:gd name="T48" fmla="*/ 76 w 256"/>
                <a:gd name="T49" fmla="*/ 27 h 226"/>
                <a:gd name="T50" fmla="*/ 68 w 256"/>
                <a:gd name="T51" fmla="*/ 61 h 226"/>
                <a:gd name="T52" fmla="*/ 39 w 256"/>
                <a:gd name="T53" fmla="*/ 166 h 226"/>
                <a:gd name="T54" fmla="*/ 100 w 256"/>
                <a:gd name="T55" fmla="*/ 226 h 226"/>
                <a:gd name="T56" fmla="*/ 160 w 256"/>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26">
                  <a:moveTo>
                    <a:pt x="160" y="192"/>
                  </a:moveTo>
                  <a:cubicBezTo>
                    <a:pt x="165" y="213"/>
                    <a:pt x="183" y="226"/>
                    <a:pt x="204" y="226"/>
                  </a:cubicBezTo>
                  <a:cubicBezTo>
                    <a:pt x="221" y="226"/>
                    <a:pt x="233" y="214"/>
                    <a:pt x="241" y="198"/>
                  </a:cubicBezTo>
                  <a:cubicBezTo>
                    <a:pt x="249" y="180"/>
                    <a:pt x="256" y="150"/>
                    <a:pt x="256" y="149"/>
                  </a:cubicBezTo>
                  <a:cubicBezTo>
                    <a:pt x="256" y="144"/>
                    <a:pt x="251" y="144"/>
                    <a:pt x="250" y="144"/>
                  </a:cubicBezTo>
                  <a:cubicBezTo>
                    <a:pt x="245" y="144"/>
                    <a:pt x="244" y="146"/>
                    <a:pt x="243" y="153"/>
                  </a:cubicBezTo>
                  <a:cubicBezTo>
                    <a:pt x="236" y="181"/>
                    <a:pt x="226" y="215"/>
                    <a:pt x="205" y="215"/>
                  </a:cubicBezTo>
                  <a:cubicBezTo>
                    <a:pt x="195" y="215"/>
                    <a:pt x="190" y="208"/>
                    <a:pt x="190" y="192"/>
                  </a:cubicBezTo>
                  <a:cubicBezTo>
                    <a:pt x="190" y="181"/>
                    <a:pt x="196" y="157"/>
                    <a:pt x="200" y="140"/>
                  </a:cubicBezTo>
                  <a:lnTo>
                    <a:pt x="214" y="86"/>
                  </a:lnTo>
                  <a:cubicBezTo>
                    <a:pt x="215" y="78"/>
                    <a:pt x="220" y="59"/>
                    <a:pt x="222" y="52"/>
                  </a:cubicBezTo>
                  <a:cubicBezTo>
                    <a:pt x="225" y="41"/>
                    <a:pt x="230" y="22"/>
                    <a:pt x="230" y="19"/>
                  </a:cubicBezTo>
                  <a:cubicBezTo>
                    <a:pt x="230" y="10"/>
                    <a:pt x="223" y="5"/>
                    <a:pt x="215" y="5"/>
                  </a:cubicBezTo>
                  <a:cubicBezTo>
                    <a:pt x="213" y="5"/>
                    <a:pt x="200" y="6"/>
                    <a:pt x="196" y="23"/>
                  </a:cubicBezTo>
                  <a:cubicBezTo>
                    <a:pt x="187" y="59"/>
                    <a:pt x="165" y="146"/>
                    <a:pt x="159" y="173"/>
                  </a:cubicBezTo>
                  <a:cubicBezTo>
                    <a:pt x="158" y="175"/>
                    <a:pt x="138" y="215"/>
                    <a:pt x="102" y="215"/>
                  </a:cubicBezTo>
                  <a:cubicBezTo>
                    <a:pt x="76" y="215"/>
                    <a:pt x="71" y="192"/>
                    <a:pt x="71" y="174"/>
                  </a:cubicBezTo>
                  <a:cubicBezTo>
                    <a:pt x="71" y="146"/>
                    <a:pt x="85" y="106"/>
                    <a:pt x="98" y="72"/>
                  </a:cubicBezTo>
                  <a:cubicBezTo>
                    <a:pt x="104" y="57"/>
                    <a:pt x="106" y="50"/>
                    <a:pt x="106" y="41"/>
                  </a:cubicBezTo>
                  <a:cubicBezTo>
                    <a:pt x="106" y="18"/>
                    <a:pt x="90" y="0"/>
                    <a:pt x="65" y="0"/>
                  </a:cubicBezTo>
                  <a:cubicBezTo>
                    <a:pt x="18" y="0"/>
                    <a:pt x="0" y="72"/>
                    <a:pt x="0" y="76"/>
                  </a:cubicBezTo>
                  <a:cubicBezTo>
                    <a:pt x="0" y="81"/>
                    <a:pt x="5" y="81"/>
                    <a:pt x="6" y="81"/>
                  </a:cubicBezTo>
                  <a:cubicBezTo>
                    <a:pt x="11" y="81"/>
                    <a:pt x="11" y="80"/>
                    <a:pt x="14" y="72"/>
                  </a:cubicBezTo>
                  <a:cubicBezTo>
                    <a:pt x="26" y="29"/>
                    <a:pt x="45" y="11"/>
                    <a:pt x="64" y="11"/>
                  </a:cubicBezTo>
                  <a:cubicBezTo>
                    <a:pt x="68" y="11"/>
                    <a:pt x="76" y="11"/>
                    <a:pt x="76" y="27"/>
                  </a:cubicBezTo>
                  <a:cubicBezTo>
                    <a:pt x="76" y="39"/>
                    <a:pt x="71" y="53"/>
                    <a:pt x="68" y="61"/>
                  </a:cubicBezTo>
                  <a:cubicBezTo>
                    <a:pt x="49" y="110"/>
                    <a:pt x="39" y="141"/>
                    <a:pt x="39" y="166"/>
                  </a:cubicBezTo>
                  <a:cubicBezTo>
                    <a:pt x="39" y="213"/>
                    <a:pt x="73" y="226"/>
                    <a:pt x="100" y="226"/>
                  </a:cubicBezTo>
                  <a:cubicBezTo>
                    <a:pt x="133" y="226"/>
                    <a:pt x="151"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Rectangle 69">
              <a:extLst>
                <a:ext uri="{FF2B5EF4-FFF2-40B4-BE49-F238E27FC236}">
                  <a16:creationId xmlns:a16="http://schemas.microsoft.com/office/drawing/2014/main" id="{D221F335-F3D9-4ACB-9B7B-1A7C758C517F}"/>
                </a:ext>
              </a:extLst>
            </p:cNvPr>
            <p:cNvSpPr>
              <a:spLocks noChangeArrowheads="1"/>
            </p:cNvSpPr>
            <p:nvPr>
              <p:custDataLst>
                <p:tags r:id="rId13"/>
              </p:custDataLst>
            </p:nvPr>
          </p:nvSpPr>
          <p:spPr bwMode="auto">
            <a:xfrm>
              <a:off x="3349626" y="4238625"/>
              <a:ext cx="1698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Freeform 70">
              <a:extLst>
                <a:ext uri="{FF2B5EF4-FFF2-40B4-BE49-F238E27FC236}">
                  <a16:creationId xmlns:a16="http://schemas.microsoft.com/office/drawing/2014/main" id="{5B75B1D9-5A8B-4398-A5BC-256082CEDB8D}"/>
                </a:ext>
              </a:extLst>
            </p:cNvPr>
            <p:cNvSpPr>
              <a:spLocks noEditPoints="1"/>
            </p:cNvSpPr>
            <p:nvPr>
              <p:custDataLst>
                <p:tags r:id="rId14"/>
              </p:custDataLst>
            </p:nvPr>
          </p:nvSpPr>
          <p:spPr bwMode="auto">
            <a:xfrm>
              <a:off x="3375026" y="4314825"/>
              <a:ext cx="120650" cy="2286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3"/>
                    <a:pt x="178" y="214"/>
                  </a:cubicBezTo>
                  <a:cubicBezTo>
                    <a:pt x="178" y="168"/>
                    <a:pt x="158" y="144"/>
                    <a:pt x="141" y="121"/>
                  </a:cubicBezTo>
                  <a:cubicBezTo>
                    <a:pt x="123" y="99"/>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9"/>
                    <a:pt x="95" y="107"/>
                    <a:pt x="110" y="137"/>
                  </a:cubicBezTo>
                  <a:close/>
                  <a:moveTo>
                    <a:pt x="116" y="148"/>
                  </a:moveTo>
                  <a:cubicBezTo>
                    <a:pt x="129" y="171"/>
                    <a:pt x="144" y="198"/>
                    <a:pt x="144" y="234"/>
                  </a:cubicBezTo>
                  <a:cubicBezTo>
                    <a:pt x="144" y="267"/>
                    <a:pt x="125" y="350"/>
                    <a:pt x="78" y="350"/>
                  </a:cubicBezTo>
                  <a:cubicBezTo>
                    <a:pt x="51" y="350"/>
                    <a:pt x="30" y="329"/>
                    <a:pt x="30" y="291"/>
                  </a:cubicBezTo>
                  <a:cubicBezTo>
                    <a:pt x="30" y="260"/>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5" name="Freeform 71">
              <a:extLst>
                <a:ext uri="{FF2B5EF4-FFF2-40B4-BE49-F238E27FC236}">
                  <a16:creationId xmlns:a16="http://schemas.microsoft.com/office/drawing/2014/main" id="{C055A11D-4D1B-4270-A291-69A0BA8505E5}"/>
                </a:ext>
              </a:extLst>
            </p:cNvPr>
            <p:cNvSpPr>
              <a:spLocks/>
            </p:cNvSpPr>
            <p:nvPr>
              <p:custDataLst>
                <p:tags r:id="rId15"/>
              </p:custDataLst>
            </p:nvPr>
          </p:nvSpPr>
          <p:spPr bwMode="auto">
            <a:xfrm>
              <a:off x="3563938" y="3962400"/>
              <a:ext cx="112713" cy="565150"/>
            </a:xfrm>
            <a:custGeom>
              <a:avLst/>
              <a:gdLst>
                <a:gd name="T0" fmla="*/ 190 w 190"/>
                <a:gd name="T1" fmla="*/ 449 h 897"/>
                <a:gd name="T2" fmla="*/ 58 w 190"/>
                <a:gd name="T3" fmla="*/ 41 h 897"/>
                <a:gd name="T4" fmla="*/ 21 w 190"/>
                <a:gd name="T5" fmla="*/ 3 h 897"/>
                <a:gd name="T6" fmla="*/ 10 w 190"/>
                <a:gd name="T7" fmla="*/ 0 h 897"/>
                <a:gd name="T8" fmla="*/ 0 w 190"/>
                <a:gd name="T9" fmla="*/ 5 h 897"/>
                <a:gd name="T10" fmla="*/ 3 w 190"/>
                <a:gd name="T11" fmla="*/ 10 h 897"/>
                <a:gd name="T12" fmla="*/ 78 w 190"/>
                <a:gd name="T13" fmla="*/ 110 h 897"/>
                <a:gd name="T14" fmla="*/ 152 w 190"/>
                <a:gd name="T15" fmla="*/ 449 h 897"/>
                <a:gd name="T16" fmla="*/ 2 w 190"/>
                <a:gd name="T17" fmla="*/ 889 h 897"/>
                <a:gd name="T18" fmla="*/ 0 w 190"/>
                <a:gd name="T19" fmla="*/ 893 h 897"/>
                <a:gd name="T20" fmla="*/ 10 w 190"/>
                <a:gd name="T21" fmla="*/ 897 h 897"/>
                <a:gd name="T22" fmla="*/ 22 w 190"/>
                <a:gd name="T23" fmla="*/ 894 h 897"/>
                <a:gd name="T24" fmla="*/ 157 w 190"/>
                <a:gd name="T25" fmla="*/ 678 h 897"/>
                <a:gd name="T26" fmla="*/ 190 w 190"/>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97">
                  <a:moveTo>
                    <a:pt x="190" y="449"/>
                  </a:moveTo>
                  <a:cubicBezTo>
                    <a:pt x="190" y="305"/>
                    <a:pt x="156" y="153"/>
                    <a:pt x="58" y="41"/>
                  </a:cubicBezTo>
                  <a:cubicBezTo>
                    <a:pt x="51" y="33"/>
                    <a:pt x="32" y="14"/>
                    <a:pt x="21" y="3"/>
                  </a:cubicBezTo>
                  <a:cubicBezTo>
                    <a:pt x="17" y="0"/>
                    <a:pt x="16" y="0"/>
                    <a:pt x="10" y="0"/>
                  </a:cubicBezTo>
                  <a:cubicBezTo>
                    <a:pt x="5" y="0"/>
                    <a:pt x="0" y="0"/>
                    <a:pt x="0" y="5"/>
                  </a:cubicBezTo>
                  <a:cubicBezTo>
                    <a:pt x="0" y="7"/>
                    <a:pt x="2" y="9"/>
                    <a:pt x="3" y="10"/>
                  </a:cubicBezTo>
                  <a:cubicBezTo>
                    <a:pt x="20" y="27"/>
                    <a:pt x="47" y="55"/>
                    <a:pt x="78" y="110"/>
                  </a:cubicBezTo>
                  <a:cubicBezTo>
                    <a:pt x="132" y="206"/>
                    <a:pt x="152" y="329"/>
                    <a:pt x="152" y="449"/>
                  </a:cubicBezTo>
                  <a:cubicBezTo>
                    <a:pt x="152" y="665"/>
                    <a:pt x="92" y="797"/>
                    <a:pt x="2" y="889"/>
                  </a:cubicBezTo>
                  <a:cubicBezTo>
                    <a:pt x="1" y="889"/>
                    <a:pt x="0" y="891"/>
                    <a:pt x="0" y="893"/>
                  </a:cubicBezTo>
                  <a:cubicBezTo>
                    <a:pt x="0" y="897"/>
                    <a:pt x="5" y="897"/>
                    <a:pt x="10" y="897"/>
                  </a:cubicBezTo>
                  <a:cubicBezTo>
                    <a:pt x="16" y="897"/>
                    <a:pt x="17" y="897"/>
                    <a:pt x="22" y="894"/>
                  </a:cubicBezTo>
                  <a:cubicBezTo>
                    <a:pt x="69" y="853"/>
                    <a:pt x="122" y="783"/>
                    <a:pt x="157" y="678"/>
                  </a:cubicBezTo>
                  <a:cubicBezTo>
                    <a:pt x="179" y="610"/>
                    <a:pt x="190" y="529"/>
                    <a:pt x="190"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Freeform 72">
              <a:extLst>
                <a:ext uri="{FF2B5EF4-FFF2-40B4-BE49-F238E27FC236}">
                  <a16:creationId xmlns:a16="http://schemas.microsoft.com/office/drawing/2014/main" id="{920E3293-7AB0-4B9A-B246-E5472A12F574}"/>
                </a:ext>
              </a:extLst>
            </p:cNvPr>
            <p:cNvSpPr>
              <a:spLocks/>
            </p:cNvSpPr>
            <p:nvPr>
              <p:custDataLst>
                <p:tags r:id="rId16"/>
              </p:custDataLst>
            </p:nvPr>
          </p:nvSpPr>
          <p:spPr bwMode="auto">
            <a:xfrm>
              <a:off x="3740151" y="3943350"/>
              <a:ext cx="125413" cy="9842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7"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4" name="テキスト ボックス 153">
            <a:extLst>
              <a:ext uri="{FF2B5EF4-FFF2-40B4-BE49-F238E27FC236}">
                <a16:creationId xmlns:a16="http://schemas.microsoft.com/office/drawing/2014/main" id="{91FEA1DA-9F98-4C96-8F6B-AAB09F0B2CFF}"/>
              </a:ext>
            </a:extLst>
          </p:cNvPr>
          <p:cNvSpPr txBox="1"/>
          <p:nvPr/>
        </p:nvSpPr>
        <p:spPr>
          <a:xfrm>
            <a:off x="1833513" y="862737"/>
            <a:ext cx="8406205" cy="830997"/>
          </a:xfrm>
          <a:prstGeom prst="rect">
            <a:avLst/>
          </a:prstGeom>
          <a:noFill/>
        </p:spPr>
        <p:txBody>
          <a:bodyPr wrap="square" rtlCol="0">
            <a:spAutoFit/>
          </a:bodyPr>
          <a:lstStyle/>
          <a:p>
            <a:r>
              <a:rPr kumimoji="1" lang="en-US" altLang="ja-JP" sz="2400" dirty="0"/>
              <a:t>G’ </a:t>
            </a:r>
            <a:r>
              <a:rPr kumimoji="1" lang="ja-JP" altLang="en-US" sz="2400" dirty="0"/>
              <a:t>：貯蔵弾性率（弾性影響）　　</a:t>
            </a:r>
            <a:r>
              <a:rPr kumimoji="1" lang="en-US" altLang="ja-JP" sz="2400" dirty="0"/>
              <a:t>G’’</a:t>
            </a:r>
            <a:r>
              <a:rPr kumimoji="1" lang="ja-JP" altLang="en-US" sz="2400" dirty="0"/>
              <a:t>：損失弾性率（粘性影響）</a:t>
            </a:r>
            <a:endParaRPr kumimoji="1" lang="en-US" altLang="ja-JP" sz="2400" dirty="0"/>
          </a:p>
          <a:p>
            <a:r>
              <a:rPr kumimoji="1" lang="ja-JP" altLang="en-US" sz="2400" dirty="0"/>
              <a:t>　　　　　　　　　　　：損失係数</a:t>
            </a:r>
          </a:p>
        </p:txBody>
      </p:sp>
      <p:sp>
        <p:nvSpPr>
          <p:cNvPr id="155" name="テキスト ボックス 154">
            <a:extLst>
              <a:ext uri="{FF2B5EF4-FFF2-40B4-BE49-F238E27FC236}">
                <a16:creationId xmlns:a16="http://schemas.microsoft.com/office/drawing/2014/main" id="{4EBA83C3-7C82-4AE5-A0B9-61CC25CBD8AD}"/>
              </a:ext>
            </a:extLst>
          </p:cNvPr>
          <p:cNvSpPr txBox="1"/>
          <p:nvPr/>
        </p:nvSpPr>
        <p:spPr>
          <a:xfrm>
            <a:off x="9398438" y="2140116"/>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sp>
        <p:nvSpPr>
          <p:cNvPr id="157" name="正方形/長方形 156">
            <a:extLst>
              <a:ext uri="{FF2B5EF4-FFF2-40B4-BE49-F238E27FC236}">
                <a16:creationId xmlns:a16="http://schemas.microsoft.com/office/drawing/2014/main" id="{4A4F0695-7EF0-486E-9E5B-7886440C4CE9}"/>
              </a:ext>
            </a:extLst>
          </p:cNvPr>
          <p:cNvSpPr/>
          <p:nvPr/>
        </p:nvSpPr>
        <p:spPr>
          <a:xfrm>
            <a:off x="2016127" y="1869979"/>
            <a:ext cx="2573238" cy="4069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応力の見積もり</a:t>
            </a:r>
          </a:p>
        </p:txBody>
      </p:sp>
      <p:sp>
        <p:nvSpPr>
          <p:cNvPr id="158" name="テキスト ボックス 157">
            <a:extLst>
              <a:ext uri="{FF2B5EF4-FFF2-40B4-BE49-F238E27FC236}">
                <a16:creationId xmlns:a16="http://schemas.microsoft.com/office/drawing/2014/main" id="{5C5A0B5B-8915-46DD-9A5F-D7ED4875150C}"/>
              </a:ext>
            </a:extLst>
          </p:cNvPr>
          <p:cNvSpPr txBox="1"/>
          <p:nvPr/>
        </p:nvSpPr>
        <p:spPr>
          <a:xfrm>
            <a:off x="2282035" y="2453132"/>
            <a:ext cx="2468563" cy="400110"/>
          </a:xfrm>
          <a:prstGeom prst="rect">
            <a:avLst/>
          </a:prstGeom>
          <a:noFill/>
        </p:spPr>
        <p:txBody>
          <a:bodyPr wrap="square" rtlCol="0">
            <a:spAutoFit/>
          </a:bodyPr>
          <a:lstStyle/>
          <a:p>
            <a:r>
              <a:rPr kumimoji="1" lang="ja-JP" altLang="en-US" sz="2000" dirty="0"/>
              <a:t>球の落下による応力</a:t>
            </a:r>
          </a:p>
        </p:txBody>
      </p:sp>
      <p:sp>
        <p:nvSpPr>
          <p:cNvPr id="159" name="テキスト ボックス 158">
            <a:extLst>
              <a:ext uri="{FF2B5EF4-FFF2-40B4-BE49-F238E27FC236}">
                <a16:creationId xmlns:a16="http://schemas.microsoft.com/office/drawing/2014/main" id="{6454D206-728E-472F-9D8B-146FDCE2547A}"/>
              </a:ext>
            </a:extLst>
          </p:cNvPr>
          <p:cNvSpPr txBox="1"/>
          <p:nvPr/>
        </p:nvSpPr>
        <p:spPr>
          <a:xfrm>
            <a:off x="2282035" y="3759441"/>
            <a:ext cx="2968525" cy="400110"/>
          </a:xfrm>
          <a:prstGeom prst="rect">
            <a:avLst/>
          </a:prstGeom>
          <a:noFill/>
        </p:spPr>
        <p:txBody>
          <a:bodyPr wrap="square" rtlCol="0">
            <a:spAutoFit/>
          </a:bodyPr>
          <a:lstStyle/>
          <a:p>
            <a:r>
              <a:rPr kumimoji="1" lang="ja-JP" altLang="en-US" sz="2000" dirty="0"/>
              <a:t>バルク領域における応力</a:t>
            </a:r>
          </a:p>
        </p:txBody>
      </p:sp>
      <p:sp>
        <p:nvSpPr>
          <p:cNvPr id="160" name="テキスト ボックス 159">
            <a:extLst>
              <a:ext uri="{FF2B5EF4-FFF2-40B4-BE49-F238E27FC236}">
                <a16:creationId xmlns:a16="http://schemas.microsoft.com/office/drawing/2014/main" id="{BE0990FE-9018-4EC3-BF22-44B08472DC07}"/>
              </a:ext>
            </a:extLst>
          </p:cNvPr>
          <p:cNvSpPr txBox="1"/>
          <p:nvPr/>
        </p:nvSpPr>
        <p:spPr>
          <a:xfrm>
            <a:off x="2282035" y="5026490"/>
            <a:ext cx="2968525" cy="400110"/>
          </a:xfrm>
          <a:prstGeom prst="rect">
            <a:avLst/>
          </a:prstGeom>
          <a:noFill/>
        </p:spPr>
        <p:txBody>
          <a:bodyPr wrap="square" rtlCol="0">
            <a:spAutoFit/>
          </a:bodyPr>
          <a:lstStyle/>
          <a:p>
            <a:r>
              <a:rPr kumimoji="1" lang="ja-JP" altLang="en-US" sz="2000" dirty="0"/>
              <a:t>音響境界層における応力</a:t>
            </a:r>
          </a:p>
        </p:txBody>
      </p:sp>
      <p:sp>
        <p:nvSpPr>
          <p:cNvPr id="4" name="正方形/長方形 3">
            <a:extLst>
              <a:ext uri="{FF2B5EF4-FFF2-40B4-BE49-F238E27FC236}">
                <a16:creationId xmlns:a16="http://schemas.microsoft.com/office/drawing/2014/main" id="{93E6A6AE-6F89-4785-A522-1B293BD0EB4F}"/>
              </a:ext>
            </a:extLst>
          </p:cNvPr>
          <p:cNvSpPr/>
          <p:nvPr/>
        </p:nvSpPr>
        <p:spPr>
          <a:xfrm>
            <a:off x="5438029" y="3605318"/>
            <a:ext cx="373064" cy="94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9CB22574-170F-414F-8C35-F91E8B8C39AF}"/>
              </a:ext>
            </a:extLst>
          </p:cNvPr>
          <p:cNvPicPr>
            <a:picLocks noChangeAspect="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t="19196" r="92686"/>
          <a:stretch/>
        </p:blipFill>
        <p:spPr>
          <a:xfrm>
            <a:off x="5318823" y="3251304"/>
            <a:ext cx="368299" cy="3252486"/>
          </a:xfrm>
          <a:prstGeom prst="rect">
            <a:avLst/>
          </a:prstGeom>
        </p:spPr>
      </p:pic>
      <p:pic>
        <p:nvPicPr>
          <p:cNvPr id="52" name="図 51"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1E908DBC-4E05-43F8-83BA-F24CB69BFA5D}"/>
              </a:ext>
            </a:extLst>
          </p:cNvPr>
          <p:cNvPicPr>
            <a:picLocks noChangeAspect="1"/>
          </p:cNvPicPr>
          <p:nvPr>
            <p:custDataLst>
              <p:tags r:id="rId4"/>
            </p:custDataLst>
          </p:nvPr>
        </p:nvPicPr>
        <p:blipFill>
          <a:blip r:embed="rId46">
            <a:extLst>
              <a:ext uri="{28A0092B-C50C-407E-A947-70E740481C1C}">
                <a14:useLocalDpi xmlns:a14="http://schemas.microsoft.com/office/drawing/2010/main" val="0"/>
              </a:ext>
            </a:extLst>
          </a:blip>
          <a:stretch>
            <a:fillRect/>
          </a:stretch>
        </p:blipFill>
        <p:spPr>
          <a:xfrm>
            <a:off x="1933233" y="1320874"/>
            <a:ext cx="2195800" cy="342000"/>
          </a:xfrm>
          <a:prstGeom prst="rect">
            <a:avLst/>
          </a:prstGeom>
        </p:spPr>
      </p:pic>
    </p:spTree>
    <p:extLst>
      <p:ext uri="{BB962C8B-B14F-4D97-AF65-F5344CB8AC3E}">
        <p14:creationId xmlns:p14="http://schemas.microsoft.com/office/powerpoint/2010/main" val="127404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B9E9A-254D-4B27-B85A-1F20DF7BC508}"/>
              </a:ext>
            </a:extLst>
          </p:cNvPr>
          <p:cNvSpPr>
            <a:spLocks noGrp="1"/>
          </p:cNvSpPr>
          <p:nvPr>
            <p:ph type="title"/>
          </p:nvPr>
        </p:nvSpPr>
        <p:spPr/>
        <p:txBody>
          <a:bodyPr>
            <a:normAutofit/>
          </a:bodyPr>
          <a:lstStyle/>
          <a:p>
            <a:r>
              <a:rPr kumimoji="1" lang="ja-JP" altLang="en-US" dirty="0"/>
              <a:t>先行研究 </a:t>
            </a:r>
            <a:r>
              <a:rPr lang="en-US" altLang="ja-JP" dirty="0"/>
              <a:t>-</a:t>
            </a:r>
            <a:r>
              <a:rPr lang="ja-JP" altLang="en-US" dirty="0"/>
              <a:t> 擬塑性流体中の分散体</a:t>
            </a:r>
            <a:r>
              <a:rPr lang="en-US" altLang="ja-JP" dirty="0"/>
              <a:t>/</a:t>
            </a:r>
            <a:r>
              <a:rPr lang="ja-JP" altLang="en-US" dirty="0"/>
              <a:t>圧力振動</a:t>
            </a:r>
            <a:endParaRPr kumimoji="1" lang="ja-JP" altLang="en-US" dirty="0"/>
          </a:p>
        </p:txBody>
      </p:sp>
      <p:sp>
        <p:nvSpPr>
          <p:cNvPr id="3" name="テキスト ボックス 2">
            <a:extLst>
              <a:ext uri="{FF2B5EF4-FFF2-40B4-BE49-F238E27FC236}">
                <a16:creationId xmlns:a16="http://schemas.microsoft.com/office/drawing/2014/main" id="{A8753BE5-6C46-4E53-A78A-72559CB06E5D}"/>
              </a:ext>
            </a:extLst>
          </p:cNvPr>
          <p:cNvSpPr txBox="1"/>
          <p:nvPr/>
        </p:nvSpPr>
        <p:spPr>
          <a:xfrm>
            <a:off x="289369" y="3703390"/>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上昇液滴</a:t>
            </a:r>
          </a:p>
        </p:txBody>
      </p:sp>
      <p:sp>
        <p:nvSpPr>
          <p:cNvPr id="4" name="テキスト ボックス 3">
            <a:extLst>
              <a:ext uri="{FF2B5EF4-FFF2-40B4-BE49-F238E27FC236}">
                <a16:creationId xmlns:a16="http://schemas.microsoft.com/office/drawing/2014/main" id="{8D39A8D9-9F8D-40BC-B278-2D6CDC6151B0}"/>
              </a:ext>
            </a:extLst>
          </p:cNvPr>
          <p:cNvSpPr txBox="1"/>
          <p:nvPr/>
        </p:nvSpPr>
        <p:spPr>
          <a:xfrm>
            <a:off x="5400966" y="5109323"/>
            <a:ext cx="2058614" cy="338554"/>
          </a:xfrm>
          <a:prstGeom prst="rect">
            <a:avLst/>
          </a:prstGeom>
          <a:noFill/>
        </p:spPr>
        <p:txBody>
          <a:bodyPr wrap="square" rtlCol="0">
            <a:spAutoFit/>
          </a:bodyPr>
          <a:lstStyle/>
          <a:p>
            <a:r>
              <a:rPr lang="en-US" altLang="ja-JP" sz="1600" dirty="0" err="1"/>
              <a:t>L.Zhang</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(2010)</a:t>
            </a:r>
            <a:endParaRPr kumimoji="1" lang="ja-JP" altLang="en-US" sz="1600" dirty="0"/>
          </a:p>
        </p:txBody>
      </p:sp>
      <p:pic>
        <p:nvPicPr>
          <p:cNvPr id="1028" name="Picture 4" descr="https://ars.els-cdn.com/content/image/1-s2.0-S0377025710000509-gr5.jpg">
            <a:extLst>
              <a:ext uri="{FF2B5EF4-FFF2-40B4-BE49-F238E27FC236}">
                <a16:creationId xmlns:a16="http://schemas.microsoft.com/office/drawing/2014/main" id="{8BBB6C56-1352-4832-9057-CDF5331AE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403" y="1448031"/>
            <a:ext cx="2769151" cy="364606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D1BC3887-C959-4045-B7B0-CC366B209BFE}"/>
              </a:ext>
            </a:extLst>
          </p:cNvPr>
          <p:cNvSpPr txBox="1"/>
          <p:nvPr/>
        </p:nvSpPr>
        <p:spPr>
          <a:xfrm>
            <a:off x="2559429" y="6140215"/>
            <a:ext cx="2265195" cy="338554"/>
          </a:xfrm>
          <a:prstGeom prst="rect">
            <a:avLst/>
          </a:prstGeom>
          <a:noFill/>
        </p:spPr>
        <p:txBody>
          <a:bodyPr wrap="square" rtlCol="0">
            <a:spAutoFit/>
          </a:bodyPr>
          <a:lstStyle/>
          <a:p>
            <a:r>
              <a:rPr lang="en-US" altLang="ja-JP" sz="1600" dirty="0" err="1"/>
              <a:t>M.Ohta</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(2005)</a:t>
            </a:r>
            <a:endParaRPr kumimoji="1" lang="ja-JP" altLang="en-US" sz="1600" dirty="0"/>
          </a:p>
        </p:txBody>
      </p:sp>
      <p:sp>
        <p:nvSpPr>
          <p:cNvPr id="8" name="テキスト ボックス 7">
            <a:extLst>
              <a:ext uri="{FF2B5EF4-FFF2-40B4-BE49-F238E27FC236}">
                <a16:creationId xmlns:a16="http://schemas.microsoft.com/office/drawing/2014/main" id="{31E78303-2320-4E11-8BF9-DC7AF9540E23}"/>
              </a:ext>
            </a:extLst>
          </p:cNvPr>
          <p:cNvSpPr txBox="1"/>
          <p:nvPr/>
        </p:nvSpPr>
        <p:spPr>
          <a:xfrm>
            <a:off x="4527447" y="887024"/>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上昇気泡</a:t>
            </a:r>
          </a:p>
        </p:txBody>
      </p:sp>
      <p:sp>
        <p:nvSpPr>
          <p:cNvPr id="5" name="テキスト ボックス 4">
            <a:extLst>
              <a:ext uri="{FF2B5EF4-FFF2-40B4-BE49-F238E27FC236}">
                <a16:creationId xmlns:a16="http://schemas.microsoft.com/office/drawing/2014/main" id="{5B514DA7-57CD-40B7-B540-0EE7CF0A219E}"/>
              </a:ext>
            </a:extLst>
          </p:cNvPr>
          <p:cNvSpPr txBox="1"/>
          <p:nvPr/>
        </p:nvSpPr>
        <p:spPr>
          <a:xfrm>
            <a:off x="3186542" y="3646672"/>
            <a:ext cx="1290747" cy="461665"/>
          </a:xfrm>
          <a:prstGeom prst="rect">
            <a:avLst/>
          </a:prstGeom>
          <a:noFill/>
        </p:spPr>
        <p:txBody>
          <a:bodyPr wrap="square" rtlCol="0">
            <a:spAutoFit/>
          </a:bodyPr>
          <a:lstStyle/>
          <a:p>
            <a:pPr algn="ctr"/>
            <a:r>
              <a:rPr kumimoji="1" lang="ja-JP" altLang="en-US" sz="2400" dirty="0"/>
              <a:t>粘度場</a:t>
            </a:r>
          </a:p>
        </p:txBody>
      </p:sp>
      <p:cxnSp>
        <p:nvCxnSpPr>
          <p:cNvPr id="18" name="直線矢印コネクタ 17">
            <a:extLst>
              <a:ext uri="{FF2B5EF4-FFF2-40B4-BE49-F238E27FC236}">
                <a16:creationId xmlns:a16="http://schemas.microsoft.com/office/drawing/2014/main" id="{CC066FAD-377F-4CEE-B273-C1E66F672E03}"/>
              </a:ext>
            </a:extLst>
          </p:cNvPr>
          <p:cNvCxnSpPr>
            <a:cxnSpLocks/>
          </p:cNvCxnSpPr>
          <p:nvPr/>
        </p:nvCxnSpPr>
        <p:spPr>
          <a:xfrm flipV="1">
            <a:off x="4317478" y="3509263"/>
            <a:ext cx="506880" cy="152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51151B12-A077-4660-A150-16EFE03BB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369" y="4296208"/>
            <a:ext cx="4133570" cy="1901083"/>
          </a:xfrm>
          <a:prstGeom prst="rect">
            <a:avLst/>
          </a:prstGeom>
        </p:spPr>
      </p:pic>
      <p:cxnSp>
        <p:nvCxnSpPr>
          <p:cNvPr id="9" name="直線矢印コネクタ 8">
            <a:extLst>
              <a:ext uri="{FF2B5EF4-FFF2-40B4-BE49-F238E27FC236}">
                <a16:creationId xmlns:a16="http://schemas.microsoft.com/office/drawing/2014/main" id="{A9E29E8C-33D6-46F6-BD82-74F5B2DBD1DD}"/>
              </a:ext>
            </a:extLst>
          </p:cNvPr>
          <p:cNvCxnSpPr>
            <a:cxnSpLocks/>
          </p:cNvCxnSpPr>
          <p:nvPr/>
        </p:nvCxnSpPr>
        <p:spPr>
          <a:xfrm flipH="1">
            <a:off x="3672182" y="4038000"/>
            <a:ext cx="123979" cy="4164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91A84F3-6634-4739-A072-D6DC183B349F}"/>
              </a:ext>
            </a:extLst>
          </p:cNvPr>
          <p:cNvSpPr txBox="1"/>
          <p:nvPr/>
        </p:nvSpPr>
        <p:spPr>
          <a:xfrm>
            <a:off x="289369" y="855943"/>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粒子移動</a:t>
            </a:r>
          </a:p>
        </p:txBody>
      </p:sp>
      <p:pic>
        <p:nvPicPr>
          <p:cNvPr id="23" name="図 22">
            <a:extLst>
              <a:ext uri="{FF2B5EF4-FFF2-40B4-BE49-F238E27FC236}">
                <a16:creationId xmlns:a16="http://schemas.microsoft.com/office/drawing/2014/main" id="{4A579C2A-9A2C-4D23-9EDC-B2B39958E9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374" y="1379770"/>
            <a:ext cx="3719551" cy="1963851"/>
          </a:xfrm>
          <a:prstGeom prst="rect">
            <a:avLst/>
          </a:prstGeom>
        </p:spPr>
      </p:pic>
      <p:sp>
        <p:nvSpPr>
          <p:cNvPr id="24" name="テキスト ボックス 23">
            <a:extLst>
              <a:ext uri="{FF2B5EF4-FFF2-40B4-BE49-F238E27FC236}">
                <a16:creationId xmlns:a16="http://schemas.microsoft.com/office/drawing/2014/main" id="{6DF9A293-6652-4F9D-96BF-F679ED5DEA42}"/>
              </a:ext>
            </a:extLst>
          </p:cNvPr>
          <p:cNvSpPr txBox="1"/>
          <p:nvPr/>
        </p:nvSpPr>
        <p:spPr>
          <a:xfrm>
            <a:off x="1732574" y="3323704"/>
            <a:ext cx="2553953"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a:t>
            </a:r>
            <a:r>
              <a:rPr lang="ja-JP" altLang="en-US" sz="1600" dirty="0"/>
              <a:t> </a:t>
            </a:r>
            <a:r>
              <a:rPr lang="en-US" altLang="ja-JP" sz="1600" dirty="0"/>
              <a:t>(1998)</a:t>
            </a:r>
            <a:endParaRPr kumimoji="1" lang="ja-JP" altLang="en-US" sz="1600" dirty="0"/>
          </a:p>
        </p:txBody>
      </p:sp>
      <p:sp>
        <p:nvSpPr>
          <p:cNvPr id="15" name="テキスト ボックス 14">
            <a:extLst>
              <a:ext uri="{FF2B5EF4-FFF2-40B4-BE49-F238E27FC236}">
                <a16:creationId xmlns:a16="http://schemas.microsoft.com/office/drawing/2014/main" id="{633277F8-8860-41AB-BD8C-AC0AE3FC0E55}"/>
              </a:ext>
            </a:extLst>
          </p:cNvPr>
          <p:cNvSpPr txBox="1"/>
          <p:nvPr/>
        </p:nvSpPr>
        <p:spPr>
          <a:xfrm>
            <a:off x="2632530" y="887024"/>
            <a:ext cx="1290747" cy="461665"/>
          </a:xfrm>
          <a:prstGeom prst="rect">
            <a:avLst/>
          </a:prstGeom>
          <a:noFill/>
        </p:spPr>
        <p:txBody>
          <a:bodyPr wrap="square" rtlCol="0">
            <a:spAutoFit/>
          </a:bodyPr>
          <a:lstStyle/>
          <a:p>
            <a:pPr algn="ctr"/>
            <a:r>
              <a:rPr kumimoji="1" lang="ja-JP" altLang="en-US" sz="2400" dirty="0"/>
              <a:t>速度場</a:t>
            </a:r>
          </a:p>
        </p:txBody>
      </p:sp>
      <p:cxnSp>
        <p:nvCxnSpPr>
          <p:cNvPr id="19" name="直線矢印コネクタ 18">
            <a:extLst>
              <a:ext uri="{FF2B5EF4-FFF2-40B4-BE49-F238E27FC236}">
                <a16:creationId xmlns:a16="http://schemas.microsoft.com/office/drawing/2014/main" id="{C7DD1204-08CE-47B0-A3F7-FA4F45FA75CC}"/>
              </a:ext>
            </a:extLst>
          </p:cNvPr>
          <p:cNvCxnSpPr>
            <a:cxnSpLocks/>
          </p:cNvCxnSpPr>
          <p:nvPr/>
        </p:nvCxnSpPr>
        <p:spPr>
          <a:xfrm flipH="1">
            <a:off x="2601579" y="1225465"/>
            <a:ext cx="144421" cy="4052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4955D55E-F15F-4298-B1BD-2DB8880264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0394" y="218401"/>
            <a:ext cx="2961606" cy="1011728"/>
          </a:xfrm>
          <a:prstGeom prst="rect">
            <a:avLst/>
          </a:prstGeom>
        </p:spPr>
      </p:pic>
      <p:sp>
        <p:nvSpPr>
          <p:cNvPr id="21" name="テキスト ボックス 20">
            <a:extLst>
              <a:ext uri="{FF2B5EF4-FFF2-40B4-BE49-F238E27FC236}">
                <a16:creationId xmlns:a16="http://schemas.microsoft.com/office/drawing/2014/main" id="{8FB007D5-2446-447D-B7F9-0FE4B3D17E04}"/>
              </a:ext>
            </a:extLst>
          </p:cNvPr>
          <p:cNvSpPr txBox="1"/>
          <p:nvPr/>
        </p:nvSpPr>
        <p:spPr>
          <a:xfrm>
            <a:off x="7442113" y="855943"/>
            <a:ext cx="165488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気泡振動</a:t>
            </a:r>
          </a:p>
        </p:txBody>
      </p:sp>
      <p:pic>
        <p:nvPicPr>
          <p:cNvPr id="25" name="図 24">
            <a:extLst>
              <a:ext uri="{FF2B5EF4-FFF2-40B4-BE49-F238E27FC236}">
                <a16:creationId xmlns:a16="http://schemas.microsoft.com/office/drawing/2014/main" id="{E55A2450-D613-4496-A4F2-746B52DA056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59580" y="1394336"/>
            <a:ext cx="2994738" cy="2854923"/>
          </a:xfrm>
          <a:prstGeom prst="rect">
            <a:avLst/>
          </a:prstGeom>
        </p:spPr>
      </p:pic>
      <p:cxnSp>
        <p:nvCxnSpPr>
          <p:cNvPr id="26" name="直線矢印コネクタ 25">
            <a:extLst>
              <a:ext uri="{FF2B5EF4-FFF2-40B4-BE49-F238E27FC236}">
                <a16:creationId xmlns:a16="http://schemas.microsoft.com/office/drawing/2014/main" id="{D375FC7A-BD44-4240-BDBC-B8621D827570}"/>
              </a:ext>
            </a:extLst>
          </p:cNvPr>
          <p:cNvCxnSpPr>
            <a:cxnSpLocks/>
          </p:cNvCxnSpPr>
          <p:nvPr/>
        </p:nvCxnSpPr>
        <p:spPr>
          <a:xfrm>
            <a:off x="9230394" y="410102"/>
            <a:ext cx="2943225" cy="0"/>
          </a:xfrm>
          <a:prstGeom prst="straightConnector1">
            <a:avLst/>
          </a:prstGeom>
          <a:ln w="66675">
            <a:solidFill>
              <a:srgbClr val="FDE23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045D972-0D0D-4E80-989B-937DABD41219}"/>
              </a:ext>
            </a:extLst>
          </p:cNvPr>
          <p:cNvSpPr txBox="1"/>
          <p:nvPr/>
        </p:nvSpPr>
        <p:spPr>
          <a:xfrm>
            <a:off x="10159081" y="230875"/>
            <a:ext cx="1152525" cy="369332"/>
          </a:xfrm>
          <a:prstGeom prst="rect">
            <a:avLst/>
          </a:prstGeom>
          <a:solidFill>
            <a:srgbClr val="FFFFFF">
              <a:alpha val="76863"/>
            </a:srgbClr>
          </a:solidFill>
        </p:spPr>
        <p:txBody>
          <a:bodyPr wrap="square" rtlCol="0">
            <a:spAutoFit/>
          </a:bodyPr>
          <a:lstStyle/>
          <a:p>
            <a:pPr algn="ctr"/>
            <a:r>
              <a:rPr kumimoji="1" lang="ja-JP" altLang="en-US" dirty="0"/>
              <a:t>圧力振動</a:t>
            </a:r>
          </a:p>
        </p:txBody>
      </p:sp>
      <p:sp>
        <p:nvSpPr>
          <p:cNvPr id="29" name="楕円 28">
            <a:extLst>
              <a:ext uri="{FF2B5EF4-FFF2-40B4-BE49-F238E27FC236}">
                <a16:creationId xmlns:a16="http://schemas.microsoft.com/office/drawing/2014/main" id="{D2916B62-62BC-49C8-B6CD-54986E45E38C}"/>
              </a:ext>
            </a:extLst>
          </p:cNvPr>
          <p:cNvSpPr/>
          <p:nvPr/>
        </p:nvSpPr>
        <p:spPr>
          <a:xfrm>
            <a:off x="9373978" y="1398548"/>
            <a:ext cx="623904"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21076911-3549-4FA7-B9B7-5FEE5E2EF0A6}"/>
              </a:ext>
            </a:extLst>
          </p:cNvPr>
          <p:cNvSpPr txBox="1"/>
          <p:nvPr/>
        </p:nvSpPr>
        <p:spPr>
          <a:xfrm>
            <a:off x="10485784" y="3455155"/>
            <a:ext cx="1701978" cy="584775"/>
          </a:xfrm>
          <a:prstGeom prst="rect">
            <a:avLst/>
          </a:prstGeom>
          <a:noFill/>
        </p:spPr>
        <p:txBody>
          <a:bodyPr wrap="square" rtlCol="0">
            <a:spAutoFit/>
          </a:bodyPr>
          <a:lstStyle/>
          <a:p>
            <a:r>
              <a:rPr lang="en-US" altLang="ja-JP" sz="1600" dirty="0"/>
              <a:t>Y.Yamada </a:t>
            </a:r>
            <a:r>
              <a:rPr lang="en-US" altLang="ja-JP" sz="1600" i="1" dirty="0"/>
              <a:t>et</a:t>
            </a:r>
            <a:r>
              <a:rPr lang="ja-JP" altLang="en-US" sz="1600" i="1" dirty="0"/>
              <a:t> </a:t>
            </a:r>
            <a:r>
              <a:rPr lang="en-US" altLang="ja-JP" sz="1600" i="1" dirty="0"/>
              <a:t>al</a:t>
            </a:r>
            <a:r>
              <a:rPr lang="en-US" altLang="ja-JP" sz="1600" dirty="0"/>
              <a:t>. </a:t>
            </a:r>
            <a:br>
              <a:rPr lang="en-US" altLang="ja-JP" sz="1600" dirty="0"/>
            </a:br>
            <a:r>
              <a:rPr lang="en-US" altLang="ja-JP" sz="1600" dirty="0"/>
              <a:t>(2008)</a:t>
            </a:r>
            <a:endParaRPr kumimoji="1" lang="ja-JP" altLang="en-US" sz="1600" dirty="0"/>
          </a:p>
        </p:txBody>
      </p:sp>
      <p:sp>
        <p:nvSpPr>
          <p:cNvPr id="33" name="楕円 32">
            <a:extLst>
              <a:ext uri="{FF2B5EF4-FFF2-40B4-BE49-F238E27FC236}">
                <a16:creationId xmlns:a16="http://schemas.microsoft.com/office/drawing/2014/main" id="{A584D86A-414A-405D-89FB-B3BCE9449A5F}"/>
              </a:ext>
            </a:extLst>
          </p:cNvPr>
          <p:cNvSpPr/>
          <p:nvPr/>
        </p:nvSpPr>
        <p:spPr>
          <a:xfrm>
            <a:off x="7935900" y="1423090"/>
            <a:ext cx="623904"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楕円 33">
            <a:extLst>
              <a:ext uri="{FF2B5EF4-FFF2-40B4-BE49-F238E27FC236}">
                <a16:creationId xmlns:a16="http://schemas.microsoft.com/office/drawing/2014/main" id="{27E095A9-C337-4733-A674-E0093C529E09}"/>
              </a:ext>
            </a:extLst>
          </p:cNvPr>
          <p:cNvSpPr/>
          <p:nvPr/>
        </p:nvSpPr>
        <p:spPr>
          <a:xfrm>
            <a:off x="8675455" y="1398548"/>
            <a:ext cx="623904" cy="21539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5" name="グループ化 34">
            <a:extLst>
              <a:ext uri="{FF2B5EF4-FFF2-40B4-BE49-F238E27FC236}">
                <a16:creationId xmlns:a16="http://schemas.microsoft.com/office/drawing/2014/main" id="{BD40D1A7-727B-4E28-961B-9900C0BC83AB}"/>
              </a:ext>
            </a:extLst>
          </p:cNvPr>
          <p:cNvGrpSpPr/>
          <p:nvPr/>
        </p:nvGrpSpPr>
        <p:grpSpPr>
          <a:xfrm>
            <a:off x="8744503" y="4127418"/>
            <a:ext cx="3036641" cy="2069873"/>
            <a:chOff x="6871856" y="3227363"/>
            <a:chExt cx="3036641" cy="2069873"/>
          </a:xfrm>
        </p:grpSpPr>
        <p:pic>
          <p:nvPicPr>
            <p:cNvPr id="38" name="図 37">
              <a:extLst>
                <a:ext uri="{FF2B5EF4-FFF2-40B4-BE49-F238E27FC236}">
                  <a16:creationId xmlns:a16="http://schemas.microsoft.com/office/drawing/2014/main" id="{0BA4298E-ED60-4F45-81BE-EF2A03DCF939}"/>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 r="54776" b="51548"/>
            <a:stretch/>
          </p:blipFill>
          <p:spPr>
            <a:xfrm>
              <a:off x="6871856" y="3227363"/>
              <a:ext cx="2506758" cy="2069873"/>
            </a:xfrm>
            <a:prstGeom prst="rect">
              <a:avLst/>
            </a:prstGeom>
          </p:spPr>
        </p:pic>
        <p:sp>
          <p:nvSpPr>
            <p:cNvPr id="37" name="テキスト ボックス 36">
              <a:extLst>
                <a:ext uri="{FF2B5EF4-FFF2-40B4-BE49-F238E27FC236}">
                  <a16:creationId xmlns:a16="http://schemas.microsoft.com/office/drawing/2014/main" id="{5906F608-3196-4DC6-B132-42EEF7304DFB}"/>
                </a:ext>
              </a:extLst>
            </p:cNvPr>
            <p:cNvSpPr txBox="1"/>
            <p:nvPr/>
          </p:nvSpPr>
          <p:spPr>
            <a:xfrm>
              <a:off x="8748516" y="3331120"/>
              <a:ext cx="1159981" cy="369332"/>
            </a:xfrm>
            <a:prstGeom prst="rect">
              <a:avLst/>
            </a:prstGeom>
            <a:solidFill>
              <a:schemeClr val="bg1">
                <a:alpha val="50000"/>
              </a:schemeClr>
            </a:solidFill>
          </p:spPr>
          <p:txBody>
            <a:bodyPr wrap="square" rtlCol="0">
              <a:spAutoFit/>
            </a:bodyPr>
            <a:lstStyle/>
            <a:p>
              <a:r>
                <a:rPr kumimoji="1" lang="ja-JP" altLang="en-US" dirty="0"/>
                <a:t>振動強度</a:t>
              </a:r>
            </a:p>
          </p:txBody>
        </p:sp>
      </p:grpSp>
      <p:sp>
        <p:nvSpPr>
          <p:cNvPr id="40" name="テキスト ボックス 39">
            <a:extLst>
              <a:ext uri="{FF2B5EF4-FFF2-40B4-BE49-F238E27FC236}">
                <a16:creationId xmlns:a16="http://schemas.microsoft.com/office/drawing/2014/main" id="{B8FD5844-2312-4DB2-87E4-975FB9519E2C}"/>
              </a:ext>
            </a:extLst>
          </p:cNvPr>
          <p:cNvSpPr txBox="1"/>
          <p:nvPr/>
        </p:nvSpPr>
        <p:spPr>
          <a:xfrm>
            <a:off x="7302691" y="5317677"/>
            <a:ext cx="1811772" cy="584775"/>
          </a:xfrm>
          <a:prstGeom prst="rect">
            <a:avLst/>
          </a:prstGeom>
          <a:noFill/>
        </p:spPr>
        <p:txBody>
          <a:bodyPr wrap="square" rtlCol="0">
            <a:spAutoFit/>
          </a:bodyPr>
          <a:lstStyle/>
          <a:p>
            <a:r>
              <a:rPr lang="en-US" altLang="ja-JP" sz="1600" dirty="0"/>
              <a:t>S. Wildenberg</a:t>
            </a:r>
            <a:r>
              <a:rPr lang="ja-JP" altLang="en-US" sz="1600" dirty="0"/>
              <a:t> </a:t>
            </a:r>
            <a:r>
              <a:rPr lang="en-US" altLang="ja-JP" sz="1600" i="1" dirty="0"/>
              <a:t>et</a:t>
            </a:r>
            <a:r>
              <a:rPr lang="ja-JP" altLang="en-US" sz="1600" i="1" dirty="0"/>
              <a:t> </a:t>
            </a:r>
            <a:r>
              <a:rPr lang="en-US" altLang="ja-JP" sz="1600" i="1" dirty="0"/>
              <a:t>al.</a:t>
            </a:r>
            <a:r>
              <a:rPr lang="en-US" altLang="ja-JP" sz="1600" dirty="0"/>
              <a:t> (2019)</a:t>
            </a:r>
            <a:endParaRPr kumimoji="1" lang="ja-JP" altLang="en-US" sz="1600" dirty="0"/>
          </a:p>
        </p:txBody>
      </p:sp>
      <p:sp>
        <p:nvSpPr>
          <p:cNvPr id="42" name="テキスト ボックス 41">
            <a:extLst>
              <a:ext uri="{FF2B5EF4-FFF2-40B4-BE49-F238E27FC236}">
                <a16:creationId xmlns:a16="http://schemas.microsoft.com/office/drawing/2014/main" id="{0BAB9E87-B5C0-4CC3-8314-A246A8E5792F}"/>
              </a:ext>
            </a:extLst>
          </p:cNvPr>
          <p:cNvSpPr txBox="1"/>
          <p:nvPr/>
        </p:nvSpPr>
        <p:spPr>
          <a:xfrm>
            <a:off x="7381135" y="4296208"/>
            <a:ext cx="1654883" cy="461665"/>
          </a:xfrm>
          <a:prstGeom prst="rect">
            <a:avLst/>
          </a:prstGeom>
          <a:solidFill>
            <a:schemeClr val="accent4">
              <a:lumMod val="60000"/>
              <a:lumOff val="40000"/>
            </a:schemeClr>
          </a:solidFill>
        </p:spPr>
        <p:txBody>
          <a:bodyPr wrap="square" rtlCol="0" anchor="b">
            <a:spAutoFit/>
          </a:bodyPr>
          <a:lstStyle/>
          <a:p>
            <a:pPr algn="ctr"/>
            <a:r>
              <a:rPr kumimoji="1" lang="ja-JP" altLang="en-US" sz="2400" b="1" dirty="0"/>
              <a:t>固体振動</a:t>
            </a:r>
          </a:p>
        </p:txBody>
      </p:sp>
      <p:sp>
        <p:nvSpPr>
          <p:cNvPr id="44" name="テキスト ボックス 43">
            <a:extLst>
              <a:ext uri="{FF2B5EF4-FFF2-40B4-BE49-F238E27FC236}">
                <a16:creationId xmlns:a16="http://schemas.microsoft.com/office/drawing/2014/main" id="{BF62F2C3-676E-452B-980C-A245BFF344F7}"/>
              </a:ext>
            </a:extLst>
          </p:cNvPr>
          <p:cNvSpPr txBox="1"/>
          <p:nvPr/>
        </p:nvSpPr>
        <p:spPr>
          <a:xfrm>
            <a:off x="4889310" y="6271784"/>
            <a:ext cx="6180485" cy="461665"/>
          </a:xfrm>
          <a:prstGeom prst="rect">
            <a:avLst/>
          </a:prstGeom>
          <a:noFill/>
          <a:ln w="57150">
            <a:solidFill>
              <a:schemeClr val="accent4">
                <a:lumMod val="60000"/>
                <a:lumOff val="40000"/>
              </a:schemeClr>
            </a:solidFill>
          </a:ln>
        </p:spPr>
        <p:txBody>
          <a:bodyPr wrap="square" rtlCol="0" anchor="b">
            <a:spAutoFit/>
          </a:bodyPr>
          <a:lstStyle/>
          <a:p>
            <a:pPr algn="ctr"/>
            <a:r>
              <a:rPr kumimoji="1" lang="ja-JP" altLang="en-US" sz="2400" b="1" dirty="0"/>
              <a:t>落下する</a:t>
            </a:r>
            <a:r>
              <a:rPr kumimoji="1" lang="ja-JP" altLang="en-US" sz="2400" b="1" dirty="0">
                <a:solidFill>
                  <a:srgbClr val="FF0000"/>
                </a:solidFill>
              </a:rPr>
              <a:t>剛体球</a:t>
            </a:r>
            <a:r>
              <a:rPr kumimoji="1" lang="ja-JP" altLang="en-US" sz="2400" b="1" dirty="0"/>
              <a:t>に</a:t>
            </a:r>
            <a:r>
              <a:rPr kumimoji="1" lang="ja-JP" altLang="en-US" sz="2400" b="1" dirty="0">
                <a:solidFill>
                  <a:srgbClr val="FF0000"/>
                </a:solidFill>
              </a:rPr>
              <a:t>超音波照射</a:t>
            </a:r>
            <a:r>
              <a:rPr kumimoji="1" lang="ja-JP" altLang="en-US" sz="2400" b="1" dirty="0"/>
              <a:t>を行うと？</a:t>
            </a:r>
          </a:p>
        </p:txBody>
      </p:sp>
    </p:spTree>
    <p:extLst>
      <p:ext uri="{BB962C8B-B14F-4D97-AF65-F5344CB8AC3E}">
        <p14:creationId xmlns:p14="http://schemas.microsoft.com/office/powerpoint/2010/main" val="139376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9" grpId="0" animBg="1"/>
      <p:bldP spid="33" grpId="0" animBg="1"/>
      <p:bldP spid="34" grpId="0" animBg="1"/>
      <p:bldP spid="40" grpId="0"/>
      <p:bldP spid="42" grpId="0" animBg="1"/>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3A8536-F0E6-40A4-B75F-36FA42797A32}"/>
              </a:ext>
            </a:extLst>
          </p:cNvPr>
          <p:cNvSpPr>
            <a:spLocks noGrp="1"/>
          </p:cNvSpPr>
          <p:nvPr>
            <p:ph type="title"/>
          </p:nvPr>
        </p:nvSpPr>
        <p:spPr>
          <a:xfrm>
            <a:off x="1799139" y="51276"/>
            <a:ext cx="7886700" cy="828674"/>
          </a:xfrm>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365A7282-561E-430D-850B-11F73F358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0493" y="1404231"/>
            <a:ext cx="6503992" cy="4495928"/>
          </a:xfrm>
          <a:prstGeom prst="rect">
            <a:avLst/>
          </a:prstGeom>
        </p:spPr>
      </p:pic>
      <p:cxnSp>
        <p:nvCxnSpPr>
          <p:cNvPr id="4" name="直線コネクタ 3">
            <a:extLst>
              <a:ext uri="{FF2B5EF4-FFF2-40B4-BE49-F238E27FC236}">
                <a16:creationId xmlns:a16="http://schemas.microsoft.com/office/drawing/2014/main" id="{769E0015-6164-4095-84A8-56119B073F77}"/>
              </a:ext>
            </a:extLst>
          </p:cNvPr>
          <p:cNvCxnSpPr>
            <a:cxnSpLocks/>
          </p:cNvCxnSpPr>
          <p:nvPr/>
        </p:nvCxnSpPr>
        <p:spPr>
          <a:xfrm flipV="1">
            <a:off x="3398159" y="3776561"/>
            <a:ext cx="1675287" cy="510799"/>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BECA6191-8962-45A7-B2F7-3C3A7761CC12}"/>
              </a:ext>
            </a:extLst>
          </p:cNvPr>
          <p:cNvSpPr txBox="1"/>
          <p:nvPr/>
        </p:nvSpPr>
        <p:spPr>
          <a:xfrm>
            <a:off x="3489218" y="3476656"/>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8" name="テキスト ボックス 7">
            <a:extLst>
              <a:ext uri="{FF2B5EF4-FFF2-40B4-BE49-F238E27FC236}">
                <a16:creationId xmlns:a16="http://schemas.microsoft.com/office/drawing/2014/main" id="{E53555FB-3F29-48C1-8092-8F7CA6DD1F69}"/>
              </a:ext>
            </a:extLst>
          </p:cNvPr>
          <p:cNvSpPr txBox="1"/>
          <p:nvPr/>
        </p:nvSpPr>
        <p:spPr>
          <a:xfrm>
            <a:off x="3398159"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G’’&lt;G’</a:t>
            </a:r>
            <a:r>
              <a:rPr kumimoji="1" lang="ja-JP" altLang="en-US" sz="2400" dirty="0"/>
              <a:t>の領域</a:t>
            </a:r>
          </a:p>
        </p:txBody>
      </p:sp>
      <p:sp>
        <p:nvSpPr>
          <p:cNvPr id="9" name="テキスト ボックス 8">
            <a:extLst>
              <a:ext uri="{FF2B5EF4-FFF2-40B4-BE49-F238E27FC236}">
                <a16:creationId xmlns:a16="http://schemas.microsoft.com/office/drawing/2014/main" id="{B56864F0-10ED-45E7-99D9-A0A2116C435E}"/>
              </a:ext>
            </a:extLst>
          </p:cNvPr>
          <p:cNvSpPr txBox="1"/>
          <p:nvPr/>
        </p:nvSpPr>
        <p:spPr>
          <a:xfrm>
            <a:off x="6357121"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a:t>
            </a:r>
            <a:r>
              <a:rPr kumimoji="1" lang="ja-JP" altLang="en-US" sz="2400" dirty="0"/>
              <a:t>≧</a:t>
            </a:r>
            <a:r>
              <a:rPr kumimoji="1" lang="en-US" altLang="ja-JP" sz="2400" dirty="0"/>
              <a:t>G’</a:t>
            </a:r>
            <a:r>
              <a:rPr kumimoji="1" lang="ja-JP" altLang="en-US" sz="2400" dirty="0"/>
              <a:t>の領域</a:t>
            </a:r>
          </a:p>
        </p:txBody>
      </p:sp>
      <p:sp>
        <p:nvSpPr>
          <p:cNvPr id="10" name="テキスト ボックス 9">
            <a:extLst>
              <a:ext uri="{FF2B5EF4-FFF2-40B4-BE49-F238E27FC236}">
                <a16:creationId xmlns:a16="http://schemas.microsoft.com/office/drawing/2014/main" id="{9AC18160-FD52-4C8B-87D1-4A256AD2D137}"/>
              </a:ext>
            </a:extLst>
          </p:cNvPr>
          <p:cNvSpPr txBox="1"/>
          <p:nvPr/>
        </p:nvSpPr>
        <p:spPr>
          <a:xfrm>
            <a:off x="6352358" y="3027298"/>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楕円 10">
            <a:extLst>
              <a:ext uri="{FF2B5EF4-FFF2-40B4-BE49-F238E27FC236}">
                <a16:creationId xmlns:a16="http://schemas.microsoft.com/office/drawing/2014/main" id="{409BE0A2-D0AB-41A2-8418-48B9A7A8BFB9}"/>
              </a:ext>
            </a:extLst>
          </p:cNvPr>
          <p:cNvSpPr/>
          <p:nvPr/>
        </p:nvSpPr>
        <p:spPr>
          <a:xfrm rot="19322662">
            <a:off x="6258276" y="3721934"/>
            <a:ext cx="1624359" cy="512509"/>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60B3C518-CC19-4FA5-826B-6D80F1B68A7A}"/>
              </a:ext>
            </a:extLst>
          </p:cNvPr>
          <p:cNvCxnSpPr>
            <a:cxnSpLocks/>
          </p:cNvCxnSpPr>
          <p:nvPr/>
        </p:nvCxnSpPr>
        <p:spPr>
          <a:xfrm>
            <a:off x="7305445" y="4199604"/>
            <a:ext cx="1218711" cy="0"/>
          </a:xfrm>
          <a:prstGeom prst="line">
            <a:avLst/>
          </a:prstGeom>
          <a:ln w="28575">
            <a:solidFill>
              <a:srgbClr val="2828FE"/>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0F61B51-5ED1-4FD7-A676-62F4B53BC712}"/>
              </a:ext>
            </a:extLst>
          </p:cNvPr>
          <p:cNvSpPr txBox="1"/>
          <p:nvPr/>
        </p:nvSpPr>
        <p:spPr>
          <a:xfrm>
            <a:off x="8185121" y="4279663"/>
            <a:ext cx="831120" cy="400110"/>
          </a:xfrm>
          <a:prstGeom prst="rect">
            <a:avLst/>
          </a:prstGeom>
          <a:noFill/>
          <a:ln>
            <a:noFill/>
          </a:ln>
        </p:spPr>
        <p:txBody>
          <a:bodyPr wrap="square" rtlCol="0">
            <a:spAutoFit/>
          </a:bodyPr>
          <a:lstStyle/>
          <a:p>
            <a:r>
              <a:rPr kumimoji="1" lang="ja-JP" altLang="en-US" sz="2000" dirty="0">
                <a:solidFill>
                  <a:srgbClr val="2828FE"/>
                </a:solidFill>
              </a:rPr>
              <a:t>一定</a:t>
            </a:r>
          </a:p>
        </p:txBody>
      </p:sp>
      <p:sp>
        <p:nvSpPr>
          <p:cNvPr id="18" name="正方形/長方形 17">
            <a:extLst>
              <a:ext uri="{FF2B5EF4-FFF2-40B4-BE49-F238E27FC236}">
                <a16:creationId xmlns:a16="http://schemas.microsoft.com/office/drawing/2014/main" id="{5E732B86-3E15-47C7-BECD-07606C825B5F}"/>
              </a:ext>
            </a:extLst>
          </p:cNvPr>
          <p:cNvSpPr/>
          <p:nvPr/>
        </p:nvSpPr>
        <p:spPr>
          <a:xfrm>
            <a:off x="1681156" y="5944701"/>
            <a:ext cx="5109291"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G’’</a:t>
            </a:r>
            <a:r>
              <a:rPr kumimoji="1" lang="ja-JP" altLang="en-US" sz="2400" dirty="0">
                <a:solidFill>
                  <a:schemeClr val="tx1"/>
                </a:solidFill>
              </a:rPr>
              <a:t>≧</a:t>
            </a:r>
            <a:r>
              <a:rPr kumimoji="1" lang="en-US" altLang="ja-JP" sz="2400" dirty="0">
                <a:solidFill>
                  <a:schemeClr val="tx1"/>
                </a:solidFill>
              </a:rPr>
              <a:t>G’</a:t>
            </a:r>
            <a:r>
              <a:rPr kumimoji="1" lang="ja-JP" altLang="en-US" sz="2400" dirty="0">
                <a:solidFill>
                  <a:schemeClr val="tx1"/>
                </a:solidFill>
              </a:rPr>
              <a:t>の場合（粘性による影響が大）</a:t>
            </a:r>
            <a:endParaRPr kumimoji="1" lang="en-US" altLang="ja-JP" sz="2400" dirty="0">
              <a:solidFill>
                <a:schemeClr val="tx1"/>
              </a:solidFill>
            </a:endParaRPr>
          </a:p>
          <a:p>
            <a:pPr algn="ctr"/>
            <a:r>
              <a:rPr kumimoji="1" lang="ja-JP" altLang="en-US" sz="2400" dirty="0">
                <a:solidFill>
                  <a:schemeClr val="tx1"/>
                </a:solidFill>
              </a:rPr>
              <a:t>正の相関が見られない</a:t>
            </a:r>
          </a:p>
        </p:txBody>
      </p:sp>
      <p:sp>
        <p:nvSpPr>
          <p:cNvPr id="13" name="正方形/長方形 12">
            <a:extLst>
              <a:ext uri="{FF2B5EF4-FFF2-40B4-BE49-F238E27FC236}">
                <a16:creationId xmlns:a16="http://schemas.microsoft.com/office/drawing/2014/main" id="{7D10D05D-14FF-4E06-BF06-3E1FCC760B2E}"/>
              </a:ext>
            </a:extLst>
          </p:cNvPr>
          <p:cNvSpPr/>
          <p:nvPr/>
        </p:nvSpPr>
        <p:spPr>
          <a:xfrm>
            <a:off x="7454141" y="5944701"/>
            <a:ext cx="3124200"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今回の実験系でも</a:t>
            </a:r>
            <a:endParaRPr kumimoji="1" lang="en-US" altLang="ja-JP" sz="2400" dirty="0">
              <a:solidFill>
                <a:schemeClr val="tx1"/>
              </a:solidFill>
            </a:endParaRPr>
          </a:p>
          <a:p>
            <a:pPr algn="ctr"/>
            <a:r>
              <a:rPr kumimoji="1" lang="ja-JP" altLang="en-US" sz="2400" dirty="0">
                <a:solidFill>
                  <a:schemeClr val="tx1"/>
                </a:solidFill>
              </a:rPr>
              <a:t>同様の現象か</a:t>
            </a:r>
            <a:r>
              <a:rPr kumimoji="1" lang="ja-JP" altLang="en-US" sz="2400" dirty="0">
                <a:solidFill>
                  <a:srgbClr val="FF0000"/>
                </a:solidFill>
              </a:rPr>
              <a:t>要検証</a:t>
            </a:r>
          </a:p>
        </p:txBody>
      </p:sp>
      <p:sp>
        <p:nvSpPr>
          <p:cNvPr id="5" name="矢印: 右 4">
            <a:extLst>
              <a:ext uri="{FF2B5EF4-FFF2-40B4-BE49-F238E27FC236}">
                <a16:creationId xmlns:a16="http://schemas.microsoft.com/office/drawing/2014/main" id="{E84D57C0-1405-4DD8-9064-317AC07C5560}"/>
              </a:ext>
            </a:extLst>
          </p:cNvPr>
          <p:cNvSpPr/>
          <p:nvPr/>
        </p:nvSpPr>
        <p:spPr>
          <a:xfrm>
            <a:off x="6843274" y="6097913"/>
            <a:ext cx="558041" cy="5222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0F2ECC3-8DD7-4AC1-A52B-ECDF511CED67}"/>
              </a:ext>
            </a:extLst>
          </p:cNvPr>
          <p:cNvSpPr txBox="1"/>
          <p:nvPr/>
        </p:nvSpPr>
        <p:spPr>
          <a:xfrm>
            <a:off x="8994486" y="5491205"/>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234805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P spid="15" grpId="0"/>
      <p:bldP spid="18" grpId="0" animBg="1"/>
      <p:bldP spid="13"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B918-D0D1-450E-9974-3DDBE02A0F31}"/>
              </a:ext>
            </a:extLst>
          </p:cNvPr>
          <p:cNvSpPr>
            <a:spLocks noGrp="1"/>
          </p:cNvSpPr>
          <p:nvPr>
            <p:ph type="title"/>
          </p:nvPr>
        </p:nvSpPr>
        <p:spPr/>
        <p:txBody>
          <a:bodyPr/>
          <a:lstStyle/>
          <a:p>
            <a:r>
              <a:rPr lang="ja-JP" altLang="en-US" dirty="0"/>
              <a:t>貯蔵弾性率</a:t>
            </a:r>
            <a:r>
              <a:rPr lang="en-US" altLang="ja-JP" dirty="0"/>
              <a:t>/</a:t>
            </a:r>
            <a:r>
              <a:rPr lang="ja-JP" altLang="en-US" dirty="0"/>
              <a:t>損失弾性率　計測手法</a:t>
            </a:r>
            <a:endParaRPr kumimoji="1" lang="ja-JP" altLang="en-US" dirty="0"/>
          </a:p>
        </p:txBody>
      </p:sp>
      <p:pic>
        <p:nvPicPr>
          <p:cNvPr id="6" name="図 5" descr="アイコン が含まれている画像&#10;&#10;自動的に生成された説明">
            <a:extLst>
              <a:ext uri="{FF2B5EF4-FFF2-40B4-BE49-F238E27FC236}">
                <a16:creationId xmlns:a16="http://schemas.microsoft.com/office/drawing/2014/main" id="{F24590DE-9E91-40E8-A6F6-EC4B2ABC5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965" y="1436341"/>
            <a:ext cx="3190874" cy="2811133"/>
          </a:xfrm>
          <a:prstGeom prst="rect">
            <a:avLst/>
          </a:prstGeom>
        </p:spPr>
      </p:pic>
      <p:sp>
        <p:nvSpPr>
          <p:cNvPr id="4" name="正方形/長方形 3">
            <a:extLst>
              <a:ext uri="{FF2B5EF4-FFF2-40B4-BE49-F238E27FC236}">
                <a16:creationId xmlns:a16="http://schemas.microsoft.com/office/drawing/2014/main" id="{210FD100-866E-460F-8D8A-1A51490A3516}"/>
              </a:ext>
            </a:extLst>
          </p:cNvPr>
          <p:cNvSpPr/>
          <p:nvPr/>
        </p:nvSpPr>
        <p:spPr>
          <a:xfrm>
            <a:off x="6494966" y="878015"/>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p>
        </p:txBody>
      </p:sp>
      <p:sp>
        <p:nvSpPr>
          <p:cNvPr id="5" name="正方形/長方形 4">
            <a:extLst>
              <a:ext uri="{FF2B5EF4-FFF2-40B4-BE49-F238E27FC236}">
                <a16:creationId xmlns:a16="http://schemas.microsoft.com/office/drawing/2014/main" id="{9B1C0667-C47B-430F-985B-B32D6649E182}"/>
              </a:ext>
            </a:extLst>
          </p:cNvPr>
          <p:cNvSpPr/>
          <p:nvPr/>
        </p:nvSpPr>
        <p:spPr>
          <a:xfrm>
            <a:off x="1909003" y="3791703"/>
            <a:ext cx="1438951"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計測条件</a:t>
            </a:r>
          </a:p>
        </p:txBody>
      </p:sp>
      <p:sp>
        <p:nvSpPr>
          <p:cNvPr id="3" name="テキスト ボックス 2">
            <a:extLst>
              <a:ext uri="{FF2B5EF4-FFF2-40B4-BE49-F238E27FC236}">
                <a16:creationId xmlns:a16="http://schemas.microsoft.com/office/drawing/2014/main" id="{B7D9471F-C4B5-4E1E-91F6-2A5205D4D73F}"/>
              </a:ext>
            </a:extLst>
          </p:cNvPr>
          <p:cNvSpPr txBox="1"/>
          <p:nvPr/>
        </p:nvSpPr>
        <p:spPr>
          <a:xfrm>
            <a:off x="2205363" y="4399874"/>
            <a:ext cx="8176888" cy="2092881"/>
          </a:xfrm>
          <a:prstGeom prst="rect">
            <a:avLst/>
          </a:prstGeom>
          <a:noFill/>
        </p:spPr>
        <p:txBody>
          <a:bodyPr wrap="square" rtlCol="0">
            <a:spAutoFit/>
          </a:bodyPr>
          <a:lstStyle/>
          <a:p>
            <a:pPr marL="1343025" indent="-1343025">
              <a:spcAft>
                <a:spcPts val="600"/>
              </a:spcAft>
            </a:pPr>
            <a:r>
              <a:rPr kumimoji="1" lang="ja-JP" altLang="en-US" sz="2400" dirty="0"/>
              <a:t>レオメータ：</a:t>
            </a:r>
            <a:r>
              <a:rPr lang="en-US" altLang="ja-JP" sz="2400" dirty="0"/>
              <a:t> HAAKE MARSIII</a:t>
            </a:r>
            <a:br>
              <a:rPr lang="en-US" altLang="ja-JP" sz="2400" dirty="0"/>
            </a:br>
            <a:r>
              <a:rPr lang="ja-JP" altLang="en-US" sz="2400" dirty="0"/>
              <a:t>（大阪産業技術研究所）</a:t>
            </a:r>
            <a:endParaRPr kumimoji="1" lang="en-US" altLang="ja-JP" sz="2400" dirty="0"/>
          </a:p>
          <a:p>
            <a:pPr marL="1343025" indent="-1343025">
              <a:spcAft>
                <a:spcPts val="600"/>
              </a:spcAft>
            </a:pPr>
            <a:r>
              <a:rPr kumimoji="1" lang="ja-JP" altLang="en-US" sz="2400" dirty="0"/>
              <a:t>計測流体：</a:t>
            </a:r>
            <a:r>
              <a:rPr kumimoji="1" lang="en-US" altLang="ja-JP" sz="2400" dirty="0"/>
              <a:t>PAA</a:t>
            </a:r>
            <a:r>
              <a:rPr kumimoji="1" lang="ja-JP" altLang="en-US" sz="2400" dirty="0"/>
              <a:t> </a:t>
            </a:r>
            <a:r>
              <a:rPr kumimoji="1" lang="en-US" altLang="ja-JP" sz="2400" dirty="0"/>
              <a:t>0.05 wt.%</a:t>
            </a:r>
            <a:r>
              <a:rPr kumimoji="1" lang="ja-JP" altLang="en-US" sz="2400" dirty="0"/>
              <a:t>，</a:t>
            </a:r>
            <a:r>
              <a:rPr kumimoji="1" lang="en-US" altLang="ja-JP" sz="2400" dirty="0"/>
              <a:t>0.2 wt.% </a:t>
            </a:r>
            <a:r>
              <a:rPr kumimoji="1" lang="ja-JP" altLang="en-US" sz="2400" dirty="0"/>
              <a:t>，</a:t>
            </a:r>
            <a:r>
              <a:rPr kumimoji="1" lang="en-US" altLang="ja-JP" sz="2400" dirty="0"/>
              <a:t>0.5 wt.%</a:t>
            </a:r>
            <a:r>
              <a:rPr kumimoji="1" lang="ja-JP" altLang="en-US" sz="2400" dirty="0"/>
              <a:t>，</a:t>
            </a:r>
            <a:r>
              <a:rPr kumimoji="1" lang="en-US" altLang="ja-JP" sz="2400" dirty="0"/>
              <a:t>0.7 wt.%</a:t>
            </a:r>
            <a:r>
              <a:rPr kumimoji="1" lang="ja-JP" altLang="en-US" sz="2400" dirty="0"/>
              <a:t> ， </a:t>
            </a:r>
            <a:br>
              <a:rPr kumimoji="1" lang="en-US" altLang="ja-JP" sz="2400" dirty="0"/>
            </a:br>
            <a:r>
              <a:rPr kumimoji="1" lang="ja-JP" altLang="en-US" sz="2400" dirty="0"/>
              <a:t>　　　 </a:t>
            </a:r>
            <a:r>
              <a:rPr kumimoji="1" lang="en-US" altLang="ja-JP" sz="2400" dirty="0"/>
              <a:t>1.0 wt.%</a:t>
            </a:r>
            <a:r>
              <a:rPr kumimoji="1" lang="ja-JP" altLang="en-US" sz="2400" dirty="0"/>
              <a:t>，</a:t>
            </a:r>
            <a:r>
              <a:rPr kumimoji="1" lang="en-US" altLang="ja-JP" sz="2400" dirty="0"/>
              <a:t>1.3 wt.%</a:t>
            </a:r>
            <a:r>
              <a:rPr kumimoji="1" lang="ja-JP" altLang="en-US" sz="2400" dirty="0"/>
              <a:t>，</a:t>
            </a:r>
            <a:r>
              <a:rPr kumimoji="1" lang="en-US" altLang="ja-JP" sz="2400" dirty="0"/>
              <a:t>1.5 wt.%</a:t>
            </a:r>
          </a:p>
          <a:p>
            <a:pPr>
              <a:spcAft>
                <a:spcPts val="600"/>
              </a:spcAft>
            </a:pPr>
            <a:r>
              <a:rPr kumimoji="1" lang="ja-JP" altLang="en-US" sz="2400" dirty="0"/>
              <a:t>計測範囲：</a:t>
            </a:r>
            <a:r>
              <a:rPr kumimoji="1" lang="en-US" altLang="ja-JP" sz="2400" dirty="0"/>
              <a:t>10</a:t>
            </a:r>
            <a:r>
              <a:rPr kumimoji="1" lang="en-US" altLang="ja-JP" sz="2400" baseline="30000" dirty="0"/>
              <a:t>-3 </a:t>
            </a:r>
            <a:r>
              <a:rPr kumimoji="1" lang="en-US" altLang="ja-JP" sz="2400" dirty="0"/>
              <a:t>‐</a:t>
            </a:r>
            <a:r>
              <a:rPr kumimoji="1" lang="ja-JP" altLang="en-US" sz="2400" dirty="0"/>
              <a:t> </a:t>
            </a:r>
            <a:r>
              <a:rPr kumimoji="1" lang="en-US" altLang="ja-JP" sz="2400" dirty="0"/>
              <a:t>10</a:t>
            </a:r>
            <a:r>
              <a:rPr kumimoji="1" lang="en-US" altLang="ja-JP" sz="2400" baseline="30000" dirty="0"/>
              <a:t>3</a:t>
            </a:r>
            <a:r>
              <a:rPr kumimoji="1" lang="ja-JP" altLang="en-US" sz="2400" baseline="30000" dirty="0"/>
              <a:t> </a:t>
            </a:r>
            <a:r>
              <a:rPr kumimoji="1" lang="en-US" altLang="ja-JP" sz="2400" dirty="0"/>
              <a:t>[Pa]</a:t>
            </a:r>
          </a:p>
        </p:txBody>
      </p:sp>
      <p:sp>
        <p:nvSpPr>
          <p:cNvPr id="7" name="テキスト ボックス 6">
            <a:extLst>
              <a:ext uri="{FF2B5EF4-FFF2-40B4-BE49-F238E27FC236}">
                <a16:creationId xmlns:a16="http://schemas.microsoft.com/office/drawing/2014/main" id="{EF1EF00E-65C7-4A42-BF12-C8CC9C7F2CE5}"/>
              </a:ext>
            </a:extLst>
          </p:cNvPr>
          <p:cNvSpPr txBox="1"/>
          <p:nvPr/>
        </p:nvSpPr>
        <p:spPr>
          <a:xfrm>
            <a:off x="8848726" y="3737719"/>
            <a:ext cx="1819275" cy="400110"/>
          </a:xfrm>
          <a:prstGeom prst="rect">
            <a:avLst/>
          </a:prstGeom>
          <a:noFill/>
        </p:spPr>
        <p:txBody>
          <a:bodyPr wrap="square" rtlCol="0">
            <a:spAutoFit/>
          </a:bodyPr>
          <a:lstStyle/>
          <a:p>
            <a:r>
              <a:rPr kumimoji="1" lang="ja-JP" altLang="en-US" sz="2000" dirty="0"/>
              <a:t>（</a:t>
            </a:r>
            <a:r>
              <a:rPr kumimoji="1" lang="en-US" altLang="ja-JP" sz="2000" dirty="0"/>
              <a:t>R60×1°</a:t>
            </a:r>
            <a:r>
              <a:rPr kumimoji="1" lang="ja-JP" altLang="en-US" sz="2000" dirty="0"/>
              <a:t>）</a:t>
            </a:r>
          </a:p>
        </p:txBody>
      </p:sp>
      <p:sp>
        <p:nvSpPr>
          <p:cNvPr id="8" name="正方形/長方形 7">
            <a:extLst>
              <a:ext uri="{FF2B5EF4-FFF2-40B4-BE49-F238E27FC236}">
                <a16:creationId xmlns:a16="http://schemas.microsoft.com/office/drawing/2014/main" id="{5FEC05EC-8131-4B67-AF1C-1FA696E24570}"/>
              </a:ext>
            </a:extLst>
          </p:cNvPr>
          <p:cNvSpPr/>
          <p:nvPr/>
        </p:nvSpPr>
        <p:spPr>
          <a:xfrm>
            <a:off x="1851117"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計測内容</a:t>
            </a:r>
          </a:p>
        </p:txBody>
      </p:sp>
      <p:sp>
        <p:nvSpPr>
          <p:cNvPr id="9" name="テキスト ボックス 8">
            <a:extLst>
              <a:ext uri="{FF2B5EF4-FFF2-40B4-BE49-F238E27FC236}">
                <a16:creationId xmlns:a16="http://schemas.microsoft.com/office/drawing/2014/main" id="{518B8B91-4CC7-43EB-A206-4C90EAC72C6E}"/>
              </a:ext>
            </a:extLst>
          </p:cNvPr>
          <p:cNvSpPr txBox="1"/>
          <p:nvPr/>
        </p:nvSpPr>
        <p:spPr>
          <a:xfrm>
            <a:off x="2031693" y="1623638"/>
            <a:ext cx="4278944" cy="1800493"/>
          </a:xfrm>
          <a:prstGeom prst="rect">
            <a:avLst/>
          </a:prstGeom>
          <a:noFill/>
        </p:spPr>
        <p:txBody>
          <a:bodyPr wrap="square" rtlCol="0">
            <a:spAutoFit/>
          </a:bodyPr>
          <a:lstStyle/>
          <a:p>
            <a:pPr marL="1343025" indent="-1343025">
              <a:spcAft>
                <a:spcPts val="600"/>
              </a:spcAft>
            </a:pPr>
            <a:r>
              <a:rPr kumimoji="1" lang="ja-JP" altLang="en-US" sz="2400" dirty="0"/>
              <a:t>試料流体に与える応力</a:t>
            </a:r>
            <a:r>
              <a:rPr kumimoji="1" lang="en-US" altLang="ja-JP" sz="2400" dirty="0"/>
              <a:t>τ </a:t>
            </a:r>
            <a:r>
              <a:rPr kumimoji="1" lang="ja-JP" altLang="en-US" sz="2400" dirty="0"/>
              <a:t>を変化</a:t>
            </a:r>
            <a:endParaRPr kumimoji="1" lang="en-US" altLang="ja-JP" sz="2400" dirty="0"/>
          </a:p>
          <a:p>
            <a:pPr marL="1343025" indent="-1343025">
              <a:spcAft>
                <a:spcPts val="600"/>
              </a:spcAft>
            </a:pPr>
            <a:r>
              <a:rPr kumimoji="1" lang="ja-JP" altLang="en-US" sz="2400" dirty="0"/>
              <a:t>・貯蔵弾性率　</a:t>
            </a:r>
            <a:r>
              <a:rPr kumimoji="1" lang="en-US" altLang="ja-JP" sz="2400" dirty="0"/>
              <a:t>G’</a:t>
            </a:r>
          </a:p>
          <a:p>
            <a:pPr marL="1343025" indent="-1343025">
              <a:spcAft>
                <a:spcPts val="600"/>
              </a:spcAft>
            </a:pPr>
            <a:r>
              <a:rPr kumimoji="1" lang="ja-JP" altLang="en-US" sz="2400" dirty="0"/>
              <a:t>・損失弾性率　</a:t>
            </a:r>
            <a:r>
              <a:rPr kumimoji="1" lang="en-US" altLang="ja-JP" sz="2400" dirty="0"/>
              <a:t>G’’</a:t>
            </a:r>
          </a:p>
          <a:p>
            <a:pPr marL="1343025" indent="-1343025">
              <a:spcAft>
                <a:spcPts val="600"/>
              </a:spcAft>
            </a:pPr>
            <a:r>
              <a:rPr kumimoji="1" lang="ja-JP" altLang="en-US" sz="2400" dirty="0"/>
              <a:t>の変化を計測</a:t>
            </a:r>
            <a:endParaRPr kumimoji="1" lang="en-US" altLang="ja-JP" sz="2400" dirty="0"/>
          </a:p>
        </p:txBody>
      </p:sp>
    </p:spTree>
    <p:extLst>
      <p:ext uri="{BB962C8B-B14F-4D97-AF65-F5344CB8AC3E}">
        <p14:creationId xmlns:p14="http://schemas.microsoft.com/office/powerpoint/2010/main" val="411657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8F7B42D7-FD2D-4651-A48B-37CD1C021D82}"/>
              </a:ext>
            </a:extLst>
          </p:cNvPr>
          <p:cNvSpPr/>
          <p:nvPr/>
        </p:nvSpPr>
        <p:spPr>
          <a:xfrm>
            <a:off x="2314841" y="5611572"/>
            <a:ext cx="7371264" cy="10391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2" name="タイトル 1">
            <a:extLst>
              <a:ext uri="{FF2B5EF4-FFF2-40B4-BE49-F238E27FC236}">
                <a16:creationId xmlns:a16="http://schemas.microsoft.com/office/drawing/2014/main" id="{7CC63199-FDF3-47EC-A34B-801A297FB8D8}"/>
              </a:ext>
            </a:extLst>
          </p:cNvPr>
          <p:cNvSpPr>
            <a:spLocks noGrp="1"/>
          </p:cNvSpPr>
          <p:nvPr>
            <p:ph type="title"/>
          </p:nvPr>
        </p:nvSpPr>
        <p:spPr/>
        <p:txBody>
          <a:bodyPr/>
          <a:lstStyle/>
          <a:p>
            <a:r>
              <a:rPr kumimoji="1" lang="ja-JP" altLang="en-US" dirty="0"/>
              <a:t>粘弾性計測（再現性確認）</a:t>
            </a:r>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725911AE-98F9-4CDF-811E-D1F30A8C5556}"/>
              </a:ext>
            </a:extLst>
          </p:cNvPr>
          <p:cNvPicPr>
            <a:picLocks noChangeAspect="1"/>
          </p:cNvPicPr>
          <p:nvPr/>
        </p:nvPicPr>
        <p:blipFill rotWithShape="1">
          <a:blip r:embed="rId2">
            <a:extLst>
              <a:ext uri="{28A0092B-C50C-407E-A947-70E740481C1C}">
                <a14:useLocalDpi xmlns:a14="http://schemas.microsoft.com/office/drawing/2010/main" val="0"/>
              </a:ext>
            </a:extLst>
          </a:blip>
          <a:srcRect l="76077" t="65132" r="1065"/>
          <a:stretch/>
        </p:blipFill>
        <p:spPr>
          <a:xfrm>
            <a:off x="9377682" y="3772081"/>
            <a:ext cx="1290318" cy="1288784"/>
          </a:xfrm>
          <a:prstGeom prst="rect">
            <a:avLst/>
          </a:prstGeom>
        </p:spPr>
      </p:pic>
      <p:grpSp>
        <p:nvGrpSpPr>
          <p:cNvPr id="11" name="グループ化 10">
            <a:extLst>
              <a:ext uri="{FF2B5EF4-FFF2-40B4-BE49-F238E27FC236}">
                <a16:creationId xmlns:a16="http://schemas.microsoft.com/office/drawing/2014/main" id="{B648B7C9-AFF2-4050-9A27-87CCD320D446}"/>
              </a:ext>
            </a:extLst>
          </p:cNvPr>
          <p:cNvGrpSpPr/>
          <p:nvPr/>
        </p:nvGrpSpPr>
        <p:grpSpPr>
          <a:xfrm>
            <a:off x="1684961" y="1401848"/>
            <a:ext cx="4057650" cy="3960000"/>
            <a:chOff x="110490" y="1114200"/>
            <a:chExt cx="4057650" cy="3960000"/>
          </a:xfrm>
        </p:grpSpPr>
        <p:grpSp>
          <p:nvGrpSpPr>
            <p:cNvPr id="5" name="グループ化 4">
              <a:extLst>
                <a:ext uri="{FF2B5EF4-FFF2-40B4-BE49-F238E27FC236}">
                  <a16:creationId xmlns:a16="http://schemas.microsoft.com/office/drawing/2014/main" id="{C0382715-8632-472F-BE04-1D0FF16EEA67}"/>
                </a:ext>
              </a:extLst>
            </p:cNvPr>
            <p:cNvGrpSpPr/>
            <p:nvPr/>
          </p:nvGrpSpPr>
          <p:grpSpPr>
            <a:xfrm>
              <a:off x="110490" y="1114200"/>
              <a:ext cx="4057650" cy="3960000"/>
              <a:chOff x="514350" y="1190400"/>
              <a:chExt cx="4057650" cy="3960000"/>
            </a:xfrm>
          </p:grpSpPr>
          <p:pic>
            <p:nvPicPr>
              <p:cNvPr id="3" name="図 2">
                <a:extLst>
                  <a:ext uri="{FF2B5EF4-FFF2-40B4-BE49-F238E27FC236}">
                    <a16:creationId xmlns:a16="http://schemas.microsoft.com/office/drawing/2014/main" id="{90D54727-EA5F-44A9-B03E-E6A3F28370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98" r="27988"/>
              <a:stretch/>
            </p:blipFill>
            <p:spPr>
              <a:xfrm>
                <a:off x="514350" y="1190400"/>
                <a:ext cx="4057650" cy="3960000"/>
              </a:xfrm>
              <a:prstGeom prst="rect">
                <a:avLst/>
              </a:prstGeom>
            </p:spPr>
          </p:pic>
          <p:pic>
            <p:nvPicPr>
              <p:cNvPr id="4" name="図 3">
                <a:extLst>
                  <a:ext uri="{FF2B5EF4-FFF2-40B4-BE49-F238E27FC236}">
                    <a16:creationId xmlns:a16="http://schemas.microsoft.com/office/drawing/2014/main" id="{681096FA-4EA2-4167-BDFE-B2823B3F7AA7}"/>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0015" r="10836" b="82195"/>
              <a:stretch/>
            </p:blipFill>
            <p:spPr>
              <a:xfrm>
                <a:off x="1420455" y="1355062"/>
                <a:ext cx="1769269" cy="705075"/>
              </a:xfrm>
              <a:prstGeom prst="rect">
                <a:avLst/>
              </a:prstGeom>
            </p:spPr>
          </p:pic>
        </p:grpSp>
        <p:cxnSp>
          <p:nvCxnSpPr>
            <p:cNvPr id="9" name="直線コネクタ 8">
              <a:extLst>
                <a:ext uri="{FF2B5EF4-FFF2-40B4-BE49-F238E27FC236}">
                  <a16:creationId xmlns:a16="http://schemas.microsoft.com/office/drawing/2014/main" id="{E6231B09-63F2-45A5-B7DB-323619A0E4F3}"/>
                </a:ext>
              </a:extLst>
            </p:cNvPr>
            <p:cNvCxnSpPr>
              <a:cxnSpLocks/>
            </p:cNvCxnSpPr>
            <p:nvPr/>
          </p:nvCxnSpPr>
          <p:spPr>
            <a:xfrm>
              <a:off x="2811780" y="1278862"/>
              <a:ext cx="0" cy="3201698"/>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E7D93A7B-5E0B-4229-BBF7-C802C8946FC2}"/>
              </a:ext>
            </a:extLst>
          </p:cNvPr>
          <p:cNvPicPr>
            <a:picLocks noChangeAspect="1"/>
          </p:cNvPicPr>
          <p:nvPr/>
        </p:nvPicPr>
        <p:blipFill rotWithShape="1">
          <a:blip r:embed="rId2">
            <a:extLst>
              <a:ext uri="{28A0092B-C50C-407E-A947-70E740481C1C}">
                <a14:useLocalDpi xmlns:a14="http://schemas.microsoft.com/office/drawing/2010/main" val="0"/>
              </a:ext>
            </a:extLst>
          </a:blip>
          <a:srcRect r="22374"/>
          <a:stretch/>
        </p:blipFill>
        <p:spPr>
          <a:xfrm>
            <a:off x="5266441" y="1438626"/>
            <a:ext cx="4583351" cy="3866072"/>
          </a:xfrm>
          <a:prstGeom prst="rect">
            <a:avLst/>
          </a:prstGeom>
        </p:spPr>
      </p:pic>
      <p:sp>
        <p:nvSpPr>
          <p:cNvPr id="12" name="テキスト ボックス 11">
            <a:extLst>
              <a:ext uri="{FF2B5EF4-FFF2-40B4-BE49-F238E27FC236}">
                <a16:creationId xmlns:a16="http://schemas.microsoft.com/office/drawing/2014/main" id="{EFADF2EC-051C-4A90-8A73-C9E137489F62}"/>
              </a:ext>
            </a:extLst>
          </p:cNvPr>
          <p:cNvSpPr txBox="1"/>
          <p:nvPr/>
        </p:nvSpPr>
        <p:spPr>
          <a:xfrm>
            <a:off x="2243561" y="1171629"/>
            <a:ext cx="1498005" cy="400110"/>
          </a:xfrm>
          <a:prstGeom prst="rect">
            <a:avLst/>
          </a:prstGeom>
          <a:noFill/>
        </p:spPr>
        <p:txBody>
          <a:bodyPr wrap="square" rtlCol="0">
            <a:spAutoFit/>
          </a:bodyPr>
          <a:lstStyle/>
          <a:p>
            <a:r>
              <a:rPr kumimoji="1" lang="ja-JP" altLang="en-US" sz="2000" dirty="0"/>
              <a:t>岩室（</a:t>
            </a:r>
            <a:r>
              <a:rPr kumimoji="1" lang="en-US" altLang="ja-JP" sz="2000" dirty="0"/>
              <a:t>2019</a:t>
            </a:r>
            <a:r>
              <a:rPr kumimoji="1" lang="ja-JP" altLang="en-US" sz="2000" dirty="0"/>
              <a:t>）</a:t>
            </a:r>
          </a:p>
        </p:txBody>
      </p:sp>
      <p:sp>
        <p:nvSpPr>
          <p:cNvPr id="13" name="テキスト ボックス 12">
            <a:extLst>
              <a:ext uri="{FF2B5EF4-FFF2-40B4-BE49-F238E27FC236}">
                <a16:creationId xmlns:a16="http://schemas.microsoft.com/office/drawing/2014/main" id="{00349BCB-B7F4-4661-BF8C-AB62E8D81526}"/>
              </a:ext>
            </a:extLst>
          </p:cNvPr>
          <p:cNvSpPr txBox="1"/>
          <p:nvPr/>
        </p:nvSpPr>
        <p:spPr>
          <a:xfrm>
            <a:off x="6181726" y="1170034"/>
            <a:ext cx="1498005" cy="400110"/>
          </a:xfrm>
          <a:prstGeom prst="rect">
            <a:avLst/>
          </a:prstGeom>
          <a:noFill/>
        </p:spPr>
        <p:txBody>
          <a:bodyPr wrap="square" rtlCol="0">
            <a:spAutoFit/>
          </a:bodyPr>
          <a:lstStyle/>
          <a:p>
            <a:r>
              <a:rPr kumimoji="1" lang="ja-JP" altLang="en-US" sz="2000" dirty="0"/>
              <a:t>今回</a:t>
            </a:r>
          </a:p>
        </p:txBody>
      </p:sp>
      <p:sp>
        <p:nvSpPr>
          <p:cNvPr id="14" name="テキスト ボックス 13">
            <a:extLst>
              <a:ext uri="{FF2B5EF4-FFF2-40B4-BE49-F238E27FC236}">
                <a16:creationId xmlns:a16="http://schemas.microsoft.com/office/drawing/2014/main" id="{6C1A4804-C4A6-454C-9C08-70B64C9803B1}"/>
              </a:ext>
            </a:extLst>
          </p:cNvPr>
          <p:cNvSpPr txBox="1"/>
          <p:nvPr/>
        </p:nvSpPr>
        <p:spPr>
          <a:xfrm>
            <a:off x="1839411" y="756790"/>
            <a:ext cx="3790950" cy="523220"/>
          </a:xfrm>
          <a:prstGeom prst="rect">
            <a:avLst/>
          </a:prstGeom>
          <a:noFill/>
        </p:spPr>
        <p:txBody>
          <a:bodyPr wrap="square" rtlCol="0">
            <a:spAutoFit/>
          </a:bodyPr>
          <a:lstStyle/>
          <a:p>
            <a:r>
              <a:rPr kumimoji="1" lang="ja-JP" altLang="en-US" sz="2800" dirty="0"/>
              <a:t>計測流体：</a:t>
            </a:r>
            <a:r>
              <a:rPr kumimoji="1" lang="en-US" altLang="ja-JP" sz="2800" dirty="0"/>
              <a:t>PAA 1wt.%</a:t>
            </a:r>
            <a:endParaRPr kumimoji="1" lang="ja-JP" altLang="en-US" sz="2800" dirty="0"/>
          </a:p>
        </p:txBody>
      </p:sp>
      <p:sp>
        <p:nvSpPr>
          <p:cNvPr id="15" name="テキスト ボックス 14">
            <a:extLst>
              <a:ext uri="{FF2B5EF4-FFF2-40B4-BE49-F238E27FC236}">
                <a16:creationId xmlns:a16="http://schemas.microsoft.com/office/drawing/2014/main" id="{14366A32-75C4-4EA9-9230-AAC2120239A7}"/>
              </a:ext>
            </a:extLst>
          </p:cNvPr>
          <p:cNvSpPr txBox="1"/>
          <p:nvPr/>
        </p:nvSpPr>
        <p:spPr>
          <a:xfrm>
            <a:off x="3066348" y="3353220"/>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6" name="テキスト ボックス 15">
            <a:extLst>
              <a:ext uri="{FF2B5EF4-FFF2-40B4-BE49-F238E27FC236}">
                <a16:creationId xmlns:a16="http://schemas.microsoft.com/office/drawing/2014/main" id="{1D88512D-BD8E-413B-918E-C0D23C170EF5}"/>
              </a:ext>
            </a:extLst>
          </p:cNvPr>
          <p:cNvSpPr txBox="1"/>
          <p:nvPr/>
        </p:nvSpPr>
        <p:spPr>
          <a:xfrm>
            <a:off x="4414827" y="2942895"/>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7" name="テキスト ボックス 16">
            <a:extLst>
              <a:ext uri="{FF2B5EF4-FFF2-40B4-BE49-F238E27FC236}">
                <a16:creationId xmlns:a16="http://schemas.microsoft.com/office/drawing/2014/main" id="{9AB3B85A-E9D1-424A-B07E-220D9A31F2D1}"/>
              </a:ext>
            </a:extLst>
          </p:cNvPr>
          <p:cNvSpPr txBox="1"/>
          <p:nvPr/>
        </p:nvSpPr>
        <p:spPr>
          <a:xfrm>
            <a:off x="8287780" y="2897758"/>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8" name="テキスト ボックス 17">
            <a:extLst>
              <a:ext uri="{FF2B5EF4-FFF2-40B4-BE49-F238E27FC236}">
                <a16:creationId xmlns:a16="http://schemas.microsoft.com/office/drawing/2014/main" id="{05B93EB3-3864-4786-B04A-50647C5AA902}"/>
              </a:ext>
            </a:extLst>
          </p:cNvPr>
          <p:cNvSpPr txBox="1"/>
          <p:nvPr/>
        </p:nvSpPr>
        <p:spPr>
          <a:xfrm>
            <a:off x="7100587" y="2897758"/>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9" name="テキスト ボックス 18">
            <a:extLst>
              <a:ext uri="{FF2B5EF4-FFF2-40B4-BE49-F238E27FC236}">
                <a16:creationId xmlns:a16="http://schemas.microsoft.com/office/drawing/2014/main" id="{8AE29EED-0E2E-472F-80E7-A221FA7D38F2}"/>
              </a:ext>
            </a:extLst>
          </p:cNvPr>
          <p:cNvSpPr txBox="1"/>
          <p:nvPr/>
        </p:nvSpPr>
        <p:spPr>
          <a:xfrm>
            <a:off x="2891104" y="5483686"/>
            <a:ext cx="6410325" cy="1130246"/>
          </a:xfrm>
          <a:prstGeom prst="rect">
            <a:avLst/>
          </a:prstGeom>
          <a:noFill/>
        </p:spPr>
        <p:txBody>
          <a:bodyPr wrap="square" rtlCol="0">
            <a:spAutoFit/>
          </a:bodyPr>
          <a:lstStyle/>
          <a:p>
            <a:pPr>
              <a:lnSpc>
                <a:spcPct val="150000"/>
              </a:lnSpc>
            </a:pPr>
            <a:r>
              <a:rPr kumimoji="1" lang="en-US" altLang="ja-JP" sz="2400" dirty="0"/>
              <a:t>G’</a:t>
            </a:r>
            <a:r>
              <a:rPr kumimoji="1" lang="ja-JP" altLang="en-US" sz="2400" dirty="0"/>
              <a:t>と</a:t>
            </a:r>
            <a:r>
              <a:rPr kumimoji="1" lang="en-US" altLang="ja-JP" sz="2400" dirty="0"/>
              <a:t>G’’</a:t>
            </a:r>
            <a:r>
              <a:rPr kumimoji="1" lang="ja-JP" altLang="en-US" sz="2400" dirty="0"/>
              <a:t>の大小関係が入れ替わる → </a:t>
            </a:r>
            <a:r>
              <a:rPr kumimoji="1" lang="en-US" altLang="ja-JP" sz="2400" dirty="0"/>
              <a:t>τ </a:t>
            </a:r>
            <a:r>
              <a:rPr kumimoji="1" lang="ja-JP" altLang="en-US" sz="2400" dirty="0"/>
              <a:t>≅ </a:t>
            </a:r>
            <a:r>
              <a:rPr kumimoji="1" lang="en-US" altLang="ja-JP" sz="2400" dirty="0"/>
              <a:t>20[Pa]</a:t>
            </a:r>
          </a:p>
          <a:p>
            <a:pPr>
              <a:lnSpc>
                <a:spcPct val="150000"/>
              </a:lnSpc>
            </a:pPr>
            <a:r>
              <a:rPr kumimoji="1" lang="ja-JP" altLang="en-US" sz="2400" dirty="0"/>
              <a:t>再現性に問題なし　　　　　　　　　　　　</a:t>
            </a:r>
          </a:p>
        </p:txBody>
      </p:sp>
    </p:spTree>
    <p:extLst>
      <p:ext uri="{BB962C8B-B14F-4D97-AF65-F5344CB8AC3E}">
        <p14:creationId xmlns:p14="http://schemas.microsoft.com/office/powerpoint/2010/main" val="149956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pic>
        <p:nvPicPr>
          <p:cNvPr id="16" name="図 15" descr="テキスト が含まれている画像&#10;&#10;自動的に生成された説明">
            <a:extLst>
              <a:ext uri="{FF2B5EF4-FFF2-40B4-BE49-F238E27FC236}">
                <a16:creationId xmlns:a16="http://schemas.microsoft.com/office/drawing/2014/main" id="{A088F58F-5454-4F08-8EAE-330652D84111}"/>
              </a:ext>
            </a:extLst>
          </p:cNvPr>
          <p:cNvPicPr>
            <a:picLocks noChangeAspect="1"/>
          </p:cNvPicPr>
          <p:nvPr/>
        </p:nvPicPr>
        <p:blipFill rotWithShape="1">
          <a:blip r:embed="rId6">
            <a:extLst>
              <a:ext uri="{28A0092B-C50C-407E-A947-70E740481C1C}">
                <a14:useLocalDpi xmlns:a14="http://schemas.microsoft.com/office/drawing/2010/main" val="0"/>
              </a:ext>
            </a:extLst>
          </a:blip>
          <a:srcRect r="21881"/>
          <a:stretch/>
        </p:blipFill>
        <p:spPr>
          <a:xfrm>
            <a:off x="2020715" y="3787036"/>
            <a:ext cx="3650769" cy="3060000"/>
          </a:xfrm>
          <a:prstGeom prst="rect">
            <a:avLst/>
          </a:prstGeom>
        </p:spPr>
      </p:pic>
      <p:pic>
        <p:nvPicPr>
          <p:cNvPr id="18" name="図 17" descr="グラフィカル ユーザー インターフェイス が含まれている画像&#10;&#10;自動的に生成された説明">
            <a:extLst>
              <a:ext uri="{FF2B5EF4-FFF2-40B4-BE49-F238E27FC236}">
                <a16:creationId xmlns:a16="http://schemas.microsoft.com/office/drawing/2014/main" id="{F7D01497-6B9D-4D54-AE76-0AD72E39F408}"/>
              </a:ext>
            </a:extLst>
          </p:cNvPr>
          <p:cNvPicPr>
            <a:picLocks noChangeAspect="1"/>
          </p:cNvPicPr>
          <p:nvPr/>
        </p:nvPicPr>
        <p:blipFill rotWithShape="1">
          <a:blip r:embed="rId7">
            <a:extLst>
              <a:ext uri="{28A0092B-C50C-407E-A947-70E740481C1C}">
                <a14:useLocalDpi xmlns:a14="http://schemas.microsoft.com/office/drawing/2010/main" val="0"/>
              </a:ext>
            </a:extLst>
          </a:blip>
          <a:srcRect r="1065"/>
          <a:stretch/>
        </p:blipFill>
        <p:spPr>
          <a:xfrm>
            <a:off x="6034166" y="811888"/>
            <a:ext cx="4623582" cy="3060000"/>
          </a:xfrm>
          <a:prstGeom prst="rect">
            <a:avLst/>
          </a:prstGeom>
        </p:spPr>
      </p:pic>
      <p:pic>
        <p:nvPicPr>
          <p:cNvPr id="20" name="図 19" descr="グラフィカル ユーザー インターフェイス が含まれている画像&#10;&#10;自動的に生成された説明">
            <a:extLst>
              <a:ext uri="{FF2B5EF4-FFF2-40B4-BE49-F238E27FC236}">
                <a16:creationId xmlns:a16="http://schemas.microsoft.com/office/drawing/2014/main" id="{EB0A2F37-0400-4CD3-83C5-F2751B59C3F8}"/>
              </a:ext>
            </a:extLst>
          </p:cNvPr>
          <p:cNvPicPr>
            <a:picLocks noChangeAspect="1"/>
          </p:cNvPicPr>
          <p:nvPr/>
        </p:nvPicPr>
        <p:blipFill rotWithShape="1">
          <a:blip r:embed="rId8">
            <a:extLst>
              <a:ext uri="{28A0092B-C50C-407E-A947-70E740481C1C}">
                <a14:useLocalDpi xmlns:a14="http://schemas.microsoft.com/office/drawing/2010/main" val="0"/>
              </a:ext>
            </a:extLst>
          </a:blip>
          <a:srcRect r="21881"/>
          <a:stretch/>
        </p:blipFill>
        <p:spPr>
          <a:xfrm>
            <a:off x="2020715" y="811888"/>
            <a:ext cx="3650768" cy="3060000"/>
          </a:xfrm>
          <a:prstGeom prst="rect">
            <a:avLst/>
          </a:prstGeom>
        </p:spPr>
      </p:pic>
      <p:sp>
        <p:nvSpPr>
          <p:cNvPr id="22" name="テキスト ボックス 21">
            <a:extLst>
              <a:ext uri="{FF2B5EF4-FFF2-40B4-BE49-F238E27FC236}">
                <a16:creationId xmlns:a16="http://schemas.microsoft.com/office/drawing/2014/main" id="{8705B4BD-CAC6-449D-8375-EEF1505DC821}"/>
              </a:ext>
            </a:extLst>
          </p:cNvPr>
          <p:cNvSpPr txBox="1"/>
          <p:nvPr/>
        </p:nvSpPr>
        <p:spPr>
          <a:xfrm>
            <a:off x="5509749" y="811888"/>
            <a:ext cx="1125037" cy="369332"/>
          </a:xfrm>
          <a:prstGeom prst="rect">
            <a:avLst/>
          </a:prstGeom>
          <a:noFill/>
        </p:spPr>
        <p:txBody>
          <a:bodyPr wrap="square" rtlCol="0">
            <a:spAutoFit/>
          </a:bodyPr>
          <a:lstStyle/>
          <a:p>
            <a:r>
              <a:rPr kumimoji="1" lang="en-US" altLang="ja-JP" dirty="0"/>
              <a:t>1.0 wt.%</a:t>
            </a:r>
            <a:endParaRPr kumimoji="1" lang="ja-JP" altLang="en-US" dirty="0"/>
          </a:p>
        </p:txBody>
      </p:sp>
      <p:sp>
        <p:nvSpPr>
          <p:cNvPr id="23" name="テキスト ボックス 22">
            <a:extLst>
              <a:ext uri="{FF2B5EF4-FFF2-40B4-BE49-F238E27FC236}">
                <a16:creationId xmlns:a16="http://schemas.microsoft.com/office/drawing/2014/main" id="{8303ABCD-F6C4-45BA-A50B-8A1ABD63B2BB}"/>
              </a:ext>
            </a:extLst>
          </p:cNvPr>
          <p:cNvSpPr txBox="1"/>
          <p:nvPr/>
        </p:nvSpPr>
        <p:spPr>
          <a:xfrm>
            <a:off x="1588134" y="854425"/>
            <a:ext cx="1125037" cy="369332"/>
          </a:xfrm>
          <a:prstGeom prst="rect">
            <a:avLst/>
          </a:prstGeom>
          <a:noFill/>
        </p:spPr>
        <p:txBody>
          <a:bodyPr wrap="square" rtlCol="0">
            <a:spAutoFit/>
          </a:bodyPr>
          <a:lstStyle/>
          <a:p>
            <a:r>
              <a:rPr kumimoji="1" lang="en-US" altLang="ja-JP" dirty="0"/>
              <a:t>0.5</a:t>
            </a:r>
            <a:r>
              <a:rPr kumimoji="1" lang="ja-JP" altLang="en-US" dirty="0"/>
              <a:t> </a:t>
            </a:r>
            <a:r>
              <a:rPr kumimoji="1" lang="en-US" altLang="ja-JP" dirty="0"/>
              <a:t>wt.%</a:t>
            </a:r>
            <a:endParaRPr kumimoji="1" lang="ja-JP" altLang="en-US" dirty="0"/>
          </a:p>
        </p:txBody>
      </p:sp>
      <p:sp>
        <p:nvSpPr>
          <p:cNvPr id="24" name="テキスト ボックス 23">
            <a:extLst>
              <a:ext uri="{FF2B5EF4-FFF2-40B4-BE49-F238E27FC236}">
                <a16:creationId xmlns:a16="http://schemas.microsoft.com/office/drawing/2014/main" id="{2CDB84B6-A211-4FC0-97D7-1E1FC56F48D8}"/>
              </a:ext>
            </a:extLst>
          </p:cNvPr>
          <p:cNvSpPr txBox="1"/>
          <p:nvPr/>
        </p:nvSpPr>
        <p:spPr>
          <a:xfrm>
            <a:off x="1588134" y="3787036"/>
            <a:ext cx="1125037" cy="369332"/>
          </a:xfrm>
          <a:prstGeom prst="rect">
            <a:avLst/>
          </a:prstGeom>
          <a:noFill/>
        </p:spPr>
        <p:txBody>
          <a:bodyPr wrap="square" rtlCol="0">
            <a:spAutoFit/>
          </a:bodyPr>
          <a:lstStyle/>
          <a:p>
            <a:r>
              <a:rPr kumimoji="1" lang="en-US" altLang="ja-JP" dirty="0"/>
              <a:t>1.5</a:t>
            </a:r>
            <a:r>
              <a:rPr kumimoji="1" lang="ja-JP" altLang="en-US" dirty="0"/>
              <a:t> </a:t>
            </a:r>
            <a:r>
              <a:rPr kumimoji="1" lang="en-US" altLang="ja-JP" dirty="0"/>
              <a:t>wt.%</a:t>
            </a:r>
            <a:endParaRPr kumimoji="1" lang="ja-JP" altLang="en-US" dirty="0"/>
          </a:p>
        </p:txBody>
      </p:sp>
      <p:sp>
        <p:nvSpPr>
          <p:cNvPr id="27" name="楕円 26">
            <a:extLst>
              <a:ext uri="{FF2B5EF4-FFF2-40B4-BE49-F238E27FC236}">
                <a16:creationId xmlns:a16="http://schemas.microsoft.com/office/drawing/2014/main" id="{18EDCD7A-2C19-492F-A3CB-F71BF0E9BFB3}"/>
              </a:ext>
            </a:extLst>
          </p:cNvPr>
          <p:cNvSpPr/>
          <p:nvPr/>
        </p:nvSpPr>
        <p:spPr>
          <a:xfrm>
            <a:off x="4112896"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FFDB0E6D-8508-4D66-9552-28E903B8FF24}"/>
              </a:ext>
            </a:extLst>
          </p:cNvPr>
          <p:cNvSpPr/>
          <p:nvPr/>
        </p:nvSpPr>
        <p:spPr>
          <a:xfrm>
            <a:off x="4486752" y="5624174"/>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ABEE02E-8FC3-4B41-8816-14875FE7D0A5}"/>
              </a:ext>
            </a:extLst>
          </p:cNvPr>
          <p:cNvSpPr/>
          <p:nvPr/>
        </p:nvSpPr>
        <p:spPr>
          <a:xfrm>
            <a:off x="8317383"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95718E3F-0EEC-40D7-8A58-5BB9DB64BFE4}"/>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7440382" y="269582"/>
            <a:ext cx="2080231" cy="324000"/>
          </a:xfrm>
          <a:prstGeom prst="rect">
            <a:avLst/>
          </a:prstGeom>
        </p:spPr>
      </p:pic>
      <p:grpSp>
        <p:nvGrpSpPr>
          <p:cNvPr id="8" name="グループ化 7">
            <a:extLst>
              <a:ext uri="{FF2B5EF4-FFF2-40B4-BE49-F238E27FC236}">
                <a16:creationId xmlns:a16="http://schemas.microsoft.com/office/drawing/2014/main" id="{FB3B0FE6-9585-4FAD-9562-5BB6E44E75C5}"/>
              </a:ext>
            </a:extLst>
          </p:cNvPr>
          <p:cNvGrpSpPr/>
          <p:nvPr/>
        </p:nvGrpSpPr>
        <p:grpSpPr>
          <a:xfrm>
            <a:off x="5934076" y="3881773"/>
            <a:ext cx="3946525" cy="1936979"/>
            <a:chOff x="4343400" y="4256153"/>
            <a:chExt cx="3946525" cy="1936979"/>
          </a:xfrm>
        </p:grpSpPr>
        <p:sp>
          <p:nvSpPr>
            <p:cNvPr id="19" name="正方形/長方形 18">
              <a:extLst>
                <a:ext uri="{FF2B5EF4-FFF2-40B4-BE49-F238E27FC236}">
                  <a16:creationId xmlns:a16="http://schemas.microsoft.com/office/drawing/2014/main" id="{AE7FBD21-DD34-4FC4-91DA-9B4827DFFE59}"/>
                </a:ext>
              </a:extLst>
            </p:cNvPr>
            <p:cNvSpPr/>
            <p:nvPr/>
          </p:nvSpPr>
          <p:spPr>
            <a:xfrm>
              <a:off x="4343400" y="4256153"/>
              <a:ext cx="3946525" cy="19369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pic>
          <p:nvPicPr>
            <p:cNvPr id="4" name="図 3" descr="\documentclass{article}&#10;\usepackage{amsmath}&#10;\pagestyle{empty}&#10;\begin{document}&#10;\begin{equation*}&#10;\tan(\delta)&gt;1 \Rightarrow \rm{G^{\prime\prime}}&gt;\rm{G^{\prime}}&#10;\end{equation*}&#10;\end{document}" title="IguanaTex Bitmap Display">
              <a:extLst>
                <a:ext uri="{FF2B5EF4-FFF2-40B4-BE49-F238E27FC236}">
                  <a16:creationId xmlns:a16="http://schemas.microsoft.com/office/drawing/2014/main" id="{50CF69C3-1590-4AB6-A795-E25E8F2C27BE}"/>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538740" y="5292843"/>
              <a:ext cx="3128529" cy="342000"/>
            </a:xfrm>
            <a:prstGeom prst="rect">
              <a:avLst/>
            </a:prstGeom>
          </p:spPr>
        </p:pic>
        <p:pic>
          <p:nvPicPr>
            <p:cNvPr id="6" name="図 5" descr="\documentclass{article}&#10;\usepackage{amsmath}&#10;\pagestyle{empty}&#10;\begin{document}&#10;\begin{equation*}&#10;\tan(\delta)&lt;1 \Rightarrow \rm{G^{\prime\prime}}&lt;\rm{G^{\prime}}&#10;\end{equation*}&#10;\end{document}" title="IguanaTex Bitmap Display">
              <a:extLst>
                <a:ext uri="{FF2B5EF4-FFF2-40B4-BE49-F238E27FC236}">
                  <a16:creationId xmlns:a16="http://schemas.microsoft.com/office/drawing/2014/main" id="{554055A8-93A4-4AF1-8956-FDEE4CFA26E7}"/>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38741" y="4377440"/>
              <a:ext cx="3128533" cy="342000"/>
            </a:xfrm>
            <a:prstGeom prst="rect">
              <a:avLst/>
            </a:prstGeom>
          </p:spPr>
        </p:pic>
        <p:sp>
          <p:nvSpPr>
            <p:cNvPr id="47" name="テキスト ボックス 46">
              <a:extLst>
                <a:ext uri="{FF2B5EF4-FFF2-40B4-BE49-F238E27FC236}">
                  <a16:creationId xmlns:a16="http://schemas.microsoft.com/office/drawing/2014/main" id="{A147ED53-B83C-44B2-86AB-FDC9777FEE2C}"/>
                </a:ext>
              </a:extLst>
            </p:cNvPr>
            <p:cNvSpPr txBox="1"/>
            <p:nvPr/>
          </p:nvSpPr>
          <p:spPr>
            <a:xfrm>
              <a:off x="4538740" y="5687570"/>
              <a:ext cx="2873303" cy="461665"/>
            </a:xfrm>
            <a:prstGeom prst="rect">
              <a:avLst/>
            </a:prstGeom>
            <a:noFill/>
          </p:spPr>
          <p:txBody>
            <a:bodyPr wrap="square" rtlCol="0">
              <a:spAutoFit/>
            </a:bodyPr>
            <a:lstStyle/>
            <a:p>
              <a:r>
                <a:rPr kumimoji="1" lang="ja-JP" altLang="en-US" sz="2400" dirty="0"/>
                <a:t>→</a:t>
              </a:r>
              <a:r>
                <a:rPr kumimoji="1" lang="ja-JP" altLang="en-US" sz="2400" dirty="0">
                  <a:solidFill>
                    <a:srgbClr val="FF0000"/>
                  </a:solidFill>
                </a:rPr>
                <a:t> 粘性</a:t>
              </a:r>
              <a:r>
                <a:rPr kumimoji="1" lang="ja-JP" altLang="en-US" sz="2400" dirty="0"/>
                <a:t>影響 大</a:t>
              </a:r>
            </a:p>
          </p:txBody>
        </p:sp>
        <p:sp>
          <p:nvSpPr>
            <p:cNvPr id="21" name="テキスト ボックス 20">
              <a:extLst>
                <a:ext uri="{FF2B5EF4-FFF2-40B4-BE49-F238E27FC236}">
                  <a16:creationId xmlns:a16="http://schemas.microsoft.com/office/drawing/2014/main" id="{F5FDC61B-9D8C-47B0-A20B-DA24AB59CCAE}"/>
                </a:ext>
              </a:extLst>
            </p:cNvPr>
            <p:cNvSpPr txBox="1"/>
            <p:nvPr/>
          </p:nvSpPr>
          <p:spPr>
            <a:xfrm>
              <a:off x="4538740" y="4763271"/>
              <a:ext cx="2873303" cy="461665"/>
            </a:xfrm>
            <a:prstGeom prst="rect">
              <a:avLst/>
            </a:prstGeom>
            <a:noFill/>
          </p:spPr>
          <p:txBody>
            <a:bodyPr wrap="square" rtlCol="0">
              <a:spAutoFit/>
            </a:bodyPr>
            <a:lstStyle/>
            <a:p>
              <a:r>
                <a:rPr kumimoji="1" lang="ja-JP" altLang="en-US" sz="2400" dirty="0"/>
                <a:t>→ </a:t>
              </a:r>
              <a:r>
                <a:rPr kumimoji="1" lang="ja-JP" altLang="en-US" sz="2400" dirty="0">
                  <a:solidFill>
                    <a:srgbClr val="FF0000"/>
                  </a:solidFill>
                </a:rPr>
                <a:t>弾性</a:t>
              </a:r>
              <a:r>
                <a:rPr kumimoji="1" lang="ja-JP" altLang="en-US" sz="2400" dirty="0"/>
                <a:t>影響 大</a:t>
              </a:r>
            </a:p>
          </p:txBody>
        </p:sp>
      </p:grpSp>
      <p:sp>
        <p:nvSpPr>
          <p:cNvPr id="7" name="テキスト ボックス 6">
            <a:extLst>
              <a:ext uri="{FF2B5EF4-FFF2-40B4-BE49-F238E27FC236}">
                <a16:creationId xmlns:a16="http://schemas.microsoft.com/office/drawing/2014/main" id="{E0598EE2-C0FA-46B9-9732-5F0D39C72DA1}"/>
              </a:ext>
            </a:extLst>
          </p:cNvPr>
          <p:cNvSpPr txBox="1"/>
          <p:nvPr/>
        </p:nvSpPr>
        <p:spPr>
          <a:xfrm>
            <a:off x="5934075" y="5774854"/>
            <a:ext cx="3946524" cy="1000980"/>
          </a:xfrm>
          <a:prstGeom prst="rect">
            <a:avLst/>
          </a:prstGeom>
          <a:noFill/>
        </p:spPr>
        <p:txBody>
          <a:bodyPr wrap="square" rtlCol="0">
            <a:spAutoFit/>
          </a:bodyPr>
          <a:lstStyle/>
          <a:p>
            <a:pPr>
              <a:lnSpc>
                <a:spcPct val="130000"/>
              </a:lnSpc>
            </a:pPr>
            <a:r>
              <a:rPr kumimoji="1" lang="ja-JP" altLang="en-US" sz="2400" dirty="0"/>
              <a:t>低応力領域：弾性影響</a:t>
            </a:r>
            <a:br>
              <a:rPr kumimoji="1" lang="en-US" altLang="ja-JP" sz="2400" dirty="0"/>
            </a:br>
            <a:r>
              <a:rPr kumimoji="1" lang="ja-JP" altLang="en-US" sz="2400" dirty="0"/>
              <a:t>高応力領域：粘性影響</a:t>
            </a:r>
          </a:p>
        </p:txBody>
      </p:sp>
    </p:spTree>
    <p:extLst>
      <p:ext uri="{BB962C8B-B14F-4D97-AF65-F5344CB8AC3E}">
        <p14:creationId xmlns:p14="http://schemas.microsoft.com/office/powerpoint/2010/main" val="38733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07CB85D4-6ED9-44DB-8DC0-1582D399DBE8}"/>
              </a:ext>
            </a:extLst>
          </p:cNvPr>
          <p:cNvSpPr/>
          <p:nvPr/>
        </p:nvSpPr>
        <p:spPr>
          <a:xfrm>
            <a:off x="7242900" y="3297274"/>
            <a:ext cx="3207957" cy="14392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dirty="0">
              <a:solidFill>
                <a:schemeClr val="tx1"/>
              </a:solidFill>
            </a:endParaRPr>
          </a:p>
        </p:txBody>
      </p:sp>
      <p:pic>
        <p:nvPicPr>
          <p:cNvPr id="15" name="図 14" descr="ゲームの画面&#10;&#10;低い精度で自動的に生成された説明">
            <a:extLst>
              <a:ext uri="{FF2B5EF4-FFF2-40B4-BE49-F238E27FC236}">
                <a16:creationId xmlns:a16="http://schemas.microsoft.com/office/drawing/2014/main" id="{8FFFE0A7-C074-4FBE-A9D2-01445913101C}"/>
              </a:ext>
            </a:extLst>
          </p:cNvPr>
          <p:cNvPicPr>
            <a:picLocks noChangeAspect="1"/>
          </p:cNvPicPr>
          <p:nvPr/>
        </p:nvPicPr>
        <p:blipFill rotWithShape="1">
          <a:blip r:embed="rId3">
            <a:extLst>
              <a:ext uri="{28A0092B-C50C-407E-A947-70E740481C1C}">
                <a14:useLocalDpi xmlns:a14="http://schemas.microsoft.com/office/drawing/2010/main" val="0"/>
              </a:ext>
            </a:extLst>
          </a:blip>
          <a:srcRect l="65108" t="63349" r="5134" b="8797"/>
          <a:stretch/>
        </p:blipFill>
        <p:spPr>
          <a:xfrm>
            <a:off x="6923951" y="1118304"/>
            <a:ext cx="3360081" cy="1722805"/>
          </a:xfrm>
          <a:prstGeom prst="rect">
            <a:avLst/>
          </a:prstGeom>
        </p:spPr>
      </p:pic>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sp>
        <p:nvSpPr>
          <p:cNvPr id="19" name="正方形/長方形 18">
            <a:extLst>
              <a:ext uri="{FF2B5EF4-FFF2-40B4-BE49-F238E27FC236}">
                <a16:creationId xmlns:a16="http://schemas.microsoft.com/office/drawing/2014/main" id="{44022D21-FC0E-4A0A-B103-4AA059E1C7DC}"/>
              </a:ext>
            </a:extLst>
          </p:cNvPr>
          <p:cNvSpPr/>
          <p:nvPr/>
        </p:nvSpPr>
        <p:spPr>
          <a:xfrm>
            <a:off x="4446327" y="5891734"/>
            <a:ext cx="3678498" cy="65283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τ</a:t>
            </a:r>
            <a:r>
              <a:rPr kumimoji="1" lang="en-US" altLang="ja-JP" sz="2400" baseline="-25000" dirty="0">
                <a:solidFill>
                  <a:schemeClr val="tx1"/>
                </a:solidFill>
              </a:rPr>
              <a:t>0</a:t>
            </a:r>
            <a:r>
              <a:rPr kumimoji="1" lang="en-US" altLang="ja-JP" sz="2400" dirty="0">
                <a:solidFill>
                  <a:schemeClr val="tx1"/>
                </a:solidFill>
              </a:rPr>
              <a:t>  </a:t>
            </a:r>
            <a:r>
              <a:rPr kumimoji="1" lang="ja-JP" altLang="en-US" sz="2400" b="1" dirty="0">
                <a:solidFill>
                  <a:srgbClr val="FF0000"/>
                </a:solidFill>
                <a:effectLst>
                  <a:outerShdw blurRad="38100" dist="38100" dir="2700000" algn="tl">
                    <a:srgbClr val="000000">
                      <a:alpha val="43137"/>
                    </a:srgbClr>
                  </a:outerShdw>
                </a:effectLst>
              </a:rPr>
              <a:t>上昇</a:t>
            </a:r>
            <a:r>
              <a:rPr kumimoji="1" lang="ja-JP" altLang="en-US" sz="2400" dirty="0">
                <a:solidFill>
                  <a:schemeClr val="tx1"/>
                </a:solidFill>
              </a:rPr>
              <a:t> → </a:t>
            </a:r>
            <a:r>
              <a:rPr kumimoji="1" lang="ja-JP" altLang="en-US" sz="2400" b="1" dirty="0">
                <a:solidFill>
                  <a:srgbClr val="FF0000"/>
                </a:solidFill>
                <a:effectLst>
                  <a:outerShdw blurRad="38100" dist="38100" dir="2700000" algn="tl">
                    <a:srgbClr val="000000">
                      <a:alpha val="43137"/>
                    </a:srgbClr>
                  </a:outerShdw>
                </a:effectLst>
              </a:rPr>
              <a:t>弾性影響</a:t>
            </a:r>
            <a:r>
              <a:rPr kumimoji="1" lang="ja-JP" altLang="en-US" sz="2400" dirty="0">
                <a:solidFill>
                  <a:schemeClr val="tx1"/>
                </a:solidFill>
              </a:rPr>
              <a:t>が大</a:t>
            </a:r>
            <a:endParaRPr kumimoji="1" lang="en-US" altLang="ja-JP" sz="2400" dirty="0">
              <a:solidFill>
                <a:schemeClr val="tx1"/>
              </a:solidFill>
            </a:endParaRPr>
          </a:p>
        </p:txBody>
      </p:sp>
      <p:pic>
        <p:nvPicPr>
          <p:cNvPr id="6" name="図 5" descr="ゲームの画面&#10;&#10;低い精度で自動的に生成された説明">
            <a:extLst>
              <a:ext uri="{FF2B5EF4-FFF2-40B4-BE49-F238E27FC236}">
                <a16:creationId xmlns:a16="http://schemas.microsoft.com/office/drawing/2014/main" id="{DEF5ACC5-06FE-4D12-A43A-E8A3F558B809}"/>
              </a:ext>
            </a:extLst>
          </p:cNvPr>
          <p:cNvPicPr>
            <a:picLocks noChangeAspect="1"/>
          </p:cNvPicPr>
          <p:nvPr/>
        </p:nvPicPr>
        <p:blipFill rotWithShape="1">
          <a:blip r:embed="rId3">
            <a:extLst>
              <a:ext uri="{28A0092B-C50C-407E-A947-70E740481C1C}">
                <a14:useLocalDpi xmlns:a14="http://schemas.microsoft.com/office/drawing/2010/main" val="0"/>
              </a:ext>
            </a:extLst>
          </a:blip>
          <a:srcRect r="33766"/>
          <a:stretch/>
        </p:blipFill>
        <p:spPr>
          <a:xfrm>
            <a:off x="1677709" y="966267"/>
            <a:ext cx="5373271" cy="4443934"/>
          </a:xfrm>
          <a:prstGeom prst="rect">
            <a:avLst/>
          </a:prstGeom>
        </p:spPr>
      </p:pic>
      <p:sp>
        <p:nvSpPr>
          <p:cNvPr id="21" name="矢印: 下 20">
            <a:extLst>
              <a:ext uri="{FF2B5EF4-FFF2-40B4-BE49-F238E27FC236}">
                <a16:creationId xmlns:a16="http://schemas.microsoft.com/office/drawing/2014/main" id="{90F5577E-25B4-4121-B6FF-AC8E1FB1B97F}"/>
              </a:ext>
            </a:extLst>
          </p:cNvPr>
          <p:cNvSpPr/>
          <p:nvPr/>
        </p:nvSpPr>
        <p:spPr>
          <a:xfrm rot="16200000">
            <a:off x="5160612" y="641578"/>
            <a:ext cx="276847" cy="563063"/>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6DB0D951-141B-4C79-BAD7-326F3294279F}"/>
              </a:ext>
            </a:extLst>
          </p:cNvPr>
          <p:cNvSpPr/>
          <p:nvPr/>
        </p:nvSpPr>
        <p:spPr>
          <a:xfrm rot="10800000">
            <a:off x="3459183" y="2205629"/>
            <a:ext cx="352425" cy="581025"/>
          </a:xfrm>
          <a:prstGeom prst="downArrow">
            <a:avLst>
              <a:gd name="adj1" fmla="val 39189"/>
              <a:gd name="adj2" fmla="val 50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165CD343-157F-4486-B827-DAEB94C2CF6E}"/>
              </a:ext>
            </a:extLst>
          </p:cNvPr>
          <p:cNvSpPr/>
          <p:nvPr/>
        </p:nvSpPr>
        <p:spPr>
          <a:xfrm rot="10800000">
            <a:off x="3895603" y="1719854"/>
            <a:ext cx="352425" cy="657224"/>
          </a:xfrm>
          <a:prstGeom prst="downArrow">
            <a:avLst>
              <a:gd name="adj1" fmla="val 33784"/>
              <a:gd name="adj2" fmla="val 5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CB522778-F114-4F8B-BFC1-08A3E9081741}"/>
              </a:ext>
            </a:extLst>
          </p:cNvPr>
          <p:cNvSpPr/>
          <p:nvPr/>
        </p:nvSpPr>
        <p:spPr>
          <a:xfrm>
            <a:off x="3182335" y="3948381"/>
            <a:ext cx="276847" cy="398208"/>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7">
            <a:extLst>
              <a:ext uri="{FF2B5EF4-FFF2-40B4-BE49-F238E27FC236}">
                <a16:creationId xmlns:a16="http://schemas.microsoft.com/office/drawing/2014/main" id="{97ECF393-BD75-4437-8B9D-F7495FD58BEA}"/>
              </a:ext>
            </a:extLst>
          </p:cNvPr>
          <p:cNvGraphicFramePr>
            <a:graphicFrameLocks noGrp="1"/>
          </p:cNvGraphicFramePr>
          <p:nvPr>
            <p:extLst>
              <p:ext uri="{D42A27DB-BD31-4B8C-83A1-F6EECF244321}">
                <p14:modId xmlns:p14="http://schemas.microsoft.com/office/powerpoint/2010/main" val="1917376851"/>
              </p:ext>
            </p:extLst>
          </p:nvPr>
        </p:nvGraphicFramePr>
        <p:xfrm>
          <a:off x="7242900" y="3297274"/>
          <a:ext cx="3207957" cy="1439238"/>
        </p:xfrm>
        <a:graphic>
          <a:graphicData uri="http://schemas.openxmlformats.org/drawingml/2006/table">
            <a:tbl>
              <a:tblPr bandRow="1">
                <a:tableStyleId>{5C22544A-7EE6-4342-B048-85BDC9FD1C3A}</a:tableStyleId>
              </a:tblPr>
              <a:tblGrid>
                <a:gridCol w="1515570">
                  <a:extLst>
                    <a:ext uri="{9D8B030D-6E8A-4147-A177-3AD203B41FA5}">
                      <a16:colId xmlns:a16="http://schemas.microsoft.com/office/drawing/2014/main" val="244698983"/>
                    </a:ext>
                  </a:extLst>
                </a:gridCol>
                <a:gridCol w="1692387">
                  <a:extLst>
                    <a:ext uri="{9D8B030D-6E8A-4147-A177-3AD203B41FA5}">
                      <a16:colId xmlns:a16="http://schemas.microsoft.com/office/drawing/2014/main" val="1033257345"/>
                    </a:ext>
                  </a:extLst>
                </a:gridCol>
              </a:tblGrid>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08215682"/>
                  </a:ext>
                </a:extLst>
              </a:tr>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793413048"/>
                  </a:ext>
                </a:extLst>
              </a:tr>
              <a:tr h="479746">
                <a:tc>
                  <a:txBody>
                    <a:bodyPr/>
                    <a:lstStyle/>
                    <a:p>
                      <a:pPr algn="ctr"/>
                      <a:r>
                        <a:rPr kumimoji="1" lang="en-US" altLang="ja-JP" sz="2000" dirty="0"/>
                        <a:t>tan(δ)</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2828FE"/>
                          </a:solidFill>
                          <a:effectLst>
                            <a:outerShdw blurRad="38100" dist="38100" dir="2700000" algn="tl">
                              <a:srgbClr val="000000">
                                <a:alpha val="43137"/>
                              </a:srgbClr>
                            </a:outerShdw>
                          </a:effectLst>
                        </a:rPr>
                        <a:t>減少</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580392838"/>
                  </a:ext>
                </a:extLst>
              </a:tr>
            </a:tbl>
          </a:graphicData>
        </a:graphic>
      </p:graphicFrame>
      <p:sp>
        <p:nvSpPr>
          <p:cNvPr id="8" name="テキスト ボックス 7">
            <a:extLst>
              <a:ext uri="{FF2B5EF4-FFF2-40B4-BE49-F238E27FC236}">
                <a16:creationId xmlns:a16="http://schemas.microsoft.com/office/drawing/2014/main" id="{9D07C8DC-18BA-44D7-B64F-718D1225EBEE}"/>
              </a:ext>
            </a:extLst>
          </p:cNvPr>
          <p:cNvSpPr txBox="1"/>
          <p:nvPr/>
        </p:nvSpPr>
        <p:spPr>
          <a:xfrm>
            <a:off x="7136920" y="2841109"/>
            <a:ext cx="2350929" cy="430887"/>
          </a:xfrm>
          <a:prstGeom prst="rect">
            <a:avLst/>
          </a:prstGeom>
          <a:noFill/>
        </p:spPr>
        <p:txBody>
          <a:bodyPr wrap="square" rtlCol="0">
            <a:spAutoFit/>
          </a:bodyPr>
          <a:lstStyle/>
          <a:p>
            <a:r>
              <a:rPr kumimoji="1" lang="ja-JP" altLang="en-US" sz="2200" dirty="0"/>
              <a:t>濃度上昇すると</a:t>
            </a:r>
            <a:r>
              <a:rPr kumimoji="1" lang="en-US" altLang="ja-JP" sz="2200" dirty="0"/>
              <a:t>…</a:t>
            </a:r>
            <a:endParaRPr kumimoji="1" lang="ja-JP" altLang="en-US" sz="2200" dirty="0"/>
          </a:p>
        </p:txBody>
      </p:sp>
      <p:sp>
        <p:nvSpPr>
          <p:cNvPr id="9" name="テキスト ボックス 8">
            <a:extLst>
              <a:ext uri="{FF2B5EF4-FFF2-40B4-BE49-F238E27FC236}">
                <a16:creationId xmlns:a16="http://schemas.microsoft.com/office/drawing/2014/main" id="{B16FEAFA-E9BE-4EAE-9B5B-A7281704468F}"/>
              </a:ext>
            </a:extLst>
          </p:cNvPr>
          <p:cNvSpPr txBox="1"/>
          <p:nvPr/>
        </p:nvSpPr>
        <p:spPr>
          <a:xfrm>
            <a:off x="4645473" y="682296"/>
            <a:ext cx="436420" cy="400110"/>
          </a:xfrm>
          <a:prstGeom prst="rect">
            <a:avLst/>
          </a:prstGeom>
          <a:noFill/>
        </p:spPr>
        <p:txBody>
          <a:bodyPr wrap="square" rtlCol="0">
            <a:spAutoFit/>
          </a:bodyPr>
          <a:lstStyle/>
          <a:p>
            <a:r>
              <a:rPr kumimoji="1" lang="en-US" altLang="ja-JP" sz="2000" dirty="0"/>
              <a:t>τ</a:t>
            </a:r>
            <a:r>
              <a:rPr kumimoji="1" lang="en-US" altLang="ja-JP" sz="2000" baseline="-25000" dirty="0"/>
              <a:t>0</a:t>
            </a:r>
            <a:endParaRPr kumimoji="1" lang="ja-JP" altLang="en-US" sz="2000" dirty="0"/>
          </a:p>
        </p:txBody>
      </p:sp>
      <p:sp>
        <p:nvSpPr>
          <p:cNvPr id="10" name="テキスト ボックス 9">
            <a:extLst>
              <a:ext uri="{FF2B5EF4-FFF2-40B4-BE49-F238E27FC236}">
                <a16:creationId xmlns:a16="http://schemas.microsoft.com/office/drawing/2014/main" id="{2D1AF5A8-4DB4-4AE4-A933-5D2916204188}"/>
              </a:ext>
            </a:extLst>
          </p:cNvPr>
          <p:cNvSpPr txBox="1"/>
          <p:nvPr/>
        </p:nvSpPr>
        <p:spPr>
          <a:xfrm>
            <a:off x="1914874" y="5363412"/>
            <a:ext cx="5461198" cy="465448"/>
          </a:xfrm>
          <a:prstGeom prst="rect">
            <a:avLst/>
          </a:prstGeom>
          <a:noFill/>
        </p:spPr>
        <p:txBody>
          <a:bodyPr wrap="square" rtlCol="0">
            <a:spAutoFit/>
          </a:bodyPr>
          <a:lstStyle/>
          <a:p>
            <a:pPr>
              <a:lnSpc>
                <a:spcPct val="110000"/>
              </a:lnSpc>
            </a:pPr>
            <a:r>
              <a:rPr kumimoji="1" lang="ja-JP" altLang="en-US" sz="2400" dirty="0"/>
              <a:t>ここで，</a:t>
            </a:r>
            <a:r>
              <a:rPr kumimoji="1" lang="en-US" altLang="ja-JP" sz="2400" dirty="0"/>
              <a:t>tan(δ) = 1</a:t>
            </a:r>
            <a:r>
              <a:rPr kumimoji="1" lang="ja-JP" altLang="en-US" sz="2400" dirty="0"/>
              <a:t> の時，</a:t>
            </a:r>
            <a:r>
              <a:rPr kumimoji="1" lang="en-US" altLang="ja-JP" sz="2400" dirty="0">
                <a:latin typeface="+mj-lt"/>
              </a:rPr>
              <a:t>τ =</a:t>
            </a:r>
            <a:r>
              <a:rPr kumimoji="1" lang="ja-JP" altLang="en-US" sz="2400" dirty="0">
                <a:latin typeface="+mj-lt"/>
              </a:rPr>
              <a:t> </a:t>
            </a:r>
            <a:r>
              <a:rPr kumimoji="1" lang="en-US" altLang="ja-JP" sz="2400" dirty="0">
                <a:latin typeface="+mj-lt"/>
              </a:rPr>
              <a:t>τ</a:t>
            </a:r>
            <a:r>
              <a:rPr kumimoji="1" lang="en-US" altLang="ja-JP" sz="2400" baseline="-25000" dirty="0">
                <a:latin typeface="+mj-lt"/>
              </a:rPr>
              <a:t>0</a:t>
            </a:r>
            <a:r>
              <a:rPr kumimoji="1" lang="ja-JP" altLang="en-US" sz="2400" dirty="0"/>
              <a:t> とすると</a:t>
            </a:r>
            <a:r>
              <a:rPr kumimoji="1" lang="en-US" altLang="ja-JP" sz="2400" dirty="0"/>
              <a:t>…</a:t>
            </a:r>
            <a:endParaRPr kumimoji="1" lang="ja-JP" altLang="en-US" sz="2400" dirty="0"/>
          </a:p>
        </p:txBody>
      </p:sp>
    </p:spTree>
    <p:extLst>
      <p:ext uri="{BB962C8B-B14F-4D97-AF65-F5344CB8AC3E}">
        <p14:creationId xmlns:p14="http://schemas.microsoft.com/office/powerpoint/2010/main" val="391400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低い精度で自動的に生成された説明">
            <a:extLst>
              <a:ext uri="{FF2B5EF4-FFF2-40B4-BE49-F238E27FC236}">
                <a16:creationId xmlns:a16="http://schemas.microsoft.com/office/drawing/2014/main" id="{355CC25E-08BF-4750-88A8-A5DE69AEC13B}"/>
              </a:ext>
            </a:extLst>
          </p:cNvPr>
          <p:cNvPicPr>
            <a:picLocks noChangeAspect="1"/>
          </p:cNvPicPr>
          <p:nvPr/>
        </p:nvPicPr>
        <p:blipFill rotWithShape="1">
          <a:blip r:embed="rId3">
            <a:extLst>
              <a:ext uri="{28A0092B-C50C-407E-A947-70E740481C1C}">
                <a14:useLocalDpi xmlns:a14="http://schemas.microsoft.com/office/drawing/2010/main" val="0"/>
              </a:ext>
            </a:extLst>
          </a:blip>
          <a:srcRect l="8029" r="40899"/>
          <a:stretch/>
        </p:blipFill>
        <p:spPr>
          <a:xfrm>
            <a:off x="1762730" y="777230"/>
            <a:ext cx="4842751" cy="3711600"/>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速度比と応力比の関係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4">
            <a:extLst>
              <a:ext uri="{28A0092B-C50C-407E-A947-70E740481C1C}">
                <a14:useLocalDpi xmlns:a14="http://schemas.microsoft.com/office/drawing/2010/main" val="0"/>
              </a:ext>
            </a:extLst>
          </a:blip>
          <a:srcRect l="58323" t="25582" r="94" b="18462"/>
          <a:stretch/>
        </p:blipFill>
        <p:spPr>
          <a:xfrm>
            <a:off x="1967691" y="4427002"/>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1566894651"/>
              </p:ext>
            </p:extLst>
          </p:nvPr>
        </p:nvGraphicFramePr>
        <p:xfrm>
          <a:off x="1996688" y="4640751"/>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53290">
                  <a:extLst>
                    <a:ext uri="{9D8B030D-6E8A-4147-A177-3AD203B41FA5}">
                      <a16:colId xmlns:a16="http://schemas.microsoft.com/office/drawing/2014/main" val="3234639206"/>
                    </a:ext>
                  </a:extLst>
                </a:gridCol>
                <a:gridCol w="849630">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7" name="矢印: 下 6">
            <a:extLst>
              <a:ext uri="{FF2B5EF4-FFF2-40B4-BE49-F238E27FC236}">
                <a16:creationId xmlns:a16="http://schemas.microsoft.com/office/drawing/2014/main" id="{55332253-67BB-4CE3-B8AB-1C20A50081DB}"/>
              </a:ext>
            </a:extLst>
          </p:cNvPr>
          <p:cNvSpPr/>
          <p:nvPr/>
        </p:nvSpPr>
        <p:spPr>
          <a:xfrm rot="2837469">
            <a:off x="3205315" y="1138821"/>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8062543A-61EF-4347-AC75-76408040B238}"/>
              </a:ext>
            </a:extLst>
          </p:cNvPr>
          <p:cNvSpPr/>
          <p:nvPr/>
        </p:nvSpPr>
        <p:spPr>
          <a:xfrm rot="7763763">
            <a:off x="5079579" y="1948117"/>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B574A1DA-56C9-46E1-9BF9-2EF17BD18130}"/>
              </a:ext>
            </a:extLst>
          </p:cNvPr>
          <p:cNvSpPr/>
          <p:nvPr/>
        </p:nvSpPr>
        <p:spPr>
          <a:xfrm rot="10800000">
            <a:off x="3195484" y="3199916"/>
            <a:ext cx="2900515" cy="458165"/>
          </a:xfrm>
          <a:prstGeom prst="rightArrow">
            <a:avLst>
              <a:gd name="adj1" fmla="val 50000"/>
              <a:gd name="adj2" fmla="val 138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6D61EC9D-8A52-4B12-9076-86A1CF203B29}"/>
              </a:ext>
            </a:extLst>
          </p:cNvPr>
          <p:cNvGrpSpPr/>
          <p:nvPr/>
        </p:nvGrpSpPr>
        <p:grpSpPr>
          <a:xfrm>
            <a:off x="7021243" y="4436059"/>
            <a:ext cx="3414695" cy="493148"/>
            <a:chOff x="5497242" y="4436059"/>
            <a:chExt cx="3414695" cy="493148"/>
          </a:xfrm>
        </p:grpSpPr>
        <p:pic>
          <p:nvPicPr>
            <p:cNvPr id="26" name="図 25" descr="\documentclass{article}&#10;\usepackage{amsmath}&#10;\pagestyle{empty}&#10;\begin{document}&#10;\begin{equation*}&#10;\tau_U/\tau_0 \approx 1&#10;\end{equation*}&#10;\end{document}" title="IguanaTex Bitmap Display">
              <a:extLst>
                <a:ext uri="{FF2B5EF4-FFF2-40B4-BE49-F238E27FC236}">
                  <a16:creationId xmlns:a16="http://schemas.microsoft.com/office/drawing/2014/main" id="{464065F6-A8A5-4ADA-9011-56152B3A6A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497242" y="4572917"/>
              <a:ext cx="1435583" cy="342000"/>
            </a:xfrm>
            <a:prstGeom prst="rect">
              <a:avLst/>
            </a:prstGeom>
          </p:spPr>
        </p:pic>
        <p:sp>
          <p:nvSpPr>
            <p:cNvPr id="15" name="テキスト ボックス 14">
              <a:extLst>
                <a:ext uri="{FF2B5EF4-FFF2-40B4-BE49-F238E27FC236}">
                  <a16:creationId xmlns:a16="http://schemas.microsoft.com/office/drawing/2014/main" id="{4481619A-8FB1-4804-88C6-857CE6AF1687}"/>
                </a:ext>
              </a:extLst>
            </p:cNvPr>
            <p:cNvSpPr txBox="1"/>
            <p:nvPr/>
          </p:nvSpPr>
          <p:spPr>
            <a:xfrm>
              <a:off x="6930133" y="4436059"/>
              <a:ext cx="1981804" cy="493148"/>
            </a:xfrm>
            <a:prstGeom prst="rect">
              <a:avLst/>
            </a:prstGeom>
            <a:noFill/>
          </p:spPr>
          <p:txBody>
            <a:bodyPr wrap="square" rtlCol="0">
              <a:spAutoFit/>
            </a:bodyPr>
            <a:lstStyle/>
            <a:p>
              <a:pPr>
                <a:lnSpc>
                  <a:spcPct val="120000"/>
                </a:lnSpc>
              </a:pPr>
              <a:r>
                <a:rPr kumimoji="1" lang="ja-JP" altLang="en-US" sz="2400" dirty="0"/>
                <a:t>付近がピーク</a:t>
              </a:r>
            </a:p>
          </p:txBody>
        </p:sp>
      </p:grpSp>
      <p:sp>
        <p:nvSpPr>
          <p:cNvPr id="19" name="テキスト ボックス 18">
            <a:extLst>
              <a:ext uri="{FF2B5EF4-FFF2-40B4-BE49-F238E27FC236}">
                <a16:creationId xmlns:a16="http://schemas.microsoft.com/office/drawing/2014/main" id="{3817AF0C-17AF-43C1-9A4E-4E788657F52C}"/>
              </a:ext>
            </a:extLst>
          </p:cNvPr>
          <p:cNvSpPr txBox="1"/>
          <p:nvPr/>
        </p:nvSpPr>
        <p:spPr>
          <a:xfrm>
            <a:off x="2757831" y="3195932"/>
            <a:ext cx="476250" cy="461665"/>
          </a:xfrm>
          <a:prstGeom prst="rect">
            <a:avLst/>
          </a:prstGeom>
          <a:noFill/>
        </p:spPr>
        <p:txBody>
          <a:bodyPr wrap="square" rtlCol="0">
            <a:spAutoFit/>
          </a:bodyPr>
          <a:lstStyle/>
          <a:p>
            <a:r>
              <a:rPr kumimoji="1" lang="ja-JP" altLang="en-US" sz="2400" dirty="0"/>
              <a:t>濃</a:t>
            </a:r>
          </a:p>
        </p:txBody>
      </p:sp>
      <p:sp>
        <p:nvSpPr>
          <p:cNvPr id="20" name="テキスト ボックス 19">
            <a:extLst>
              <a:ext uri="{FF2B5EF4-FFF2-40B4-BE49-F238E27FC236}">
                <a16:creationId xmlns:a16="http://schemas.microsoft.com/office/drawing/2014/main" id="{C4EFAD6C-6864-47C7-87BD-49B55ED2CA7F}"/>
              </a:ext>
            </a:extLst>
          </p:cNvPr>
          <p:cNvSpPr txBox="1"/>
          <p:nvPr/>
        </p:nvSpPr>
        <p:spPr>
          <a:xfrm>
            <a:off x="6057400" y="3195932"/>
            <a:ext cx="476250" cy="461665"/>
          </a:xfrm>
          <a:prstGeom prst="rect">
            <a:avLst/>
          </a:prstGeom>
          <a:noFill/>
        </p:spPr>
        <p:txBody>
          <a:bodyPr wrap="square" rtlCol="0">
            <a:spAutoFit/>
          </a:bodyPr>
          <a:lstStyle/>
          <a:p>
            <a:r>
              <a:rPr kumimoji="1" lang="ja-JP" altLang="en-US" sz="2400" dirty="0"/>
              <a:t>薄</a:t>
            </a:r>
          </a:p>
        </p:txBody>
      </p:sp>
      <p:sp>
        <p:nvSpPr>
          <p:cNvPr id="16" name="テキスト ボックス 15">
            <a:extLst>
              <a:ext uri="{FF2B5EF4-FFF2-40B4-BE49-F238E27FC236}">
                <a16:creationId xmlns:a16="http://schemas.microsoft.com/office/drawing/2014/main" id="{129B4791-AFA7-4AF1-B041-97DC6341D1C5}"/>
              </a:ext>
            </a:extLst>
          </p:cNvPr>
          <p:cNvSpPr txBox="1"/>
          <p:nvPr/>
        </p:nvSpPr>
        <p:spPr>
          <a:xfrm>
            <a:off x="6690616" y="2377808"/>
            <a:ext cx="3940658" cy="1379545"/>
          </a:xfrm>
          <a:prstGeom prst="rect">
            <a:avLst/>
          </a:prstGeom>
          <a:noFill/>
        </p:spPr>
        <p:txBody>
          <a:bodyPr wrap="square" rtlCol="0">
            <a:spAutoFit/>
          </a:bodyPr>
          <a:lstStyle/>
          <a:p>
            <a:pPr>
              <a:lnSpc>
                <a:spcPct val="120000"/>
              </a:lnSpc>
            </a:pPr>
            <a:r>
              <a:rPr kumimoji="1" lang="ja-JP" altLang="en-US" sz="2400" dirty="0"/>
              <a:t>溶液濃度が</a:t>
            </a:r>
            <a:r>
              <a:rPr kumimoji="1" lang="en-US" altLang="ja-JP" sz="2400" dirty="0"/>
              <a:t>…</a:t>
            </a:r>
          </a:p>
          <a:p>
            <a:pPr>
              <a:lnSpc>
                <a:spcPct val="120000"/>
              </a:lnSpc>
            </a:pPr>
            <a:r>
              <a:rPr kumimoji="1" lang="ja-JP" altLang="en-US" sz="2400" dirty="0"/>
              <a:t>　薄い：粘性による効果が</a:t>
            </a:r>
            <a:r>
              <a:rPr kumimoji="1" lang="ja-JP" altLang="en-US" sz="2400" dirty="0">
                <a:solidFill>
                  <a:srgbClr val="2828FE"/>
                </a:solidFill>
              </a:rPr>
              <a:t>小</a:t>
            </a:r>
            <a:endParaRPr kumimoji="1" lang="en-US" altLang="ja-JP" sz="2400" dirty="0">
              <a:solidFill>
                <a:srgbClr val="2828FE"/>
              </a:solidFill>
            </a:endParaRPr>
          </a:p>
          <a:p>
            <a:pPr>
              <a:lnSpc>
                <a:spcPct val="120000"/>
              </a:lnSpc>
            </a:pPr>
            <a:r>
              <a:rPr kumimoji="1" lang="ja-JP" altLang="en-US" sz="2400" dirty="0"/>
              <a:t>　濃い：弾性による効果が</a:t>
            </a:r>
            <a:r>
              <a:rPr kumimoji="1" lang="ja-JP" altLang="en-US" sz="2400" dirty="0">
                <a:solidFill>
                  <a:srgbClr val="FF0000"/>
                </a:solidFill>
              </a:rPr>
              <a:t>大</a:t>
            </a:r>
          </a:p>
        </p:txBody>
      </p:sp>
      <p:sp>
        <p:nvSpPr>
          <p:cNvPr id="21" name="テキスト ボックス 20">
            <a:extLst>
              <a:ext uri="{FF2B5EF4-FFF2-40B4-BE49-F238E27FC236}">
                <a16:creationId xmlns:a16="http://schemas.microsoft.com/office/drawing/2014/main" id="{0C2C89EE-32D3-452B-B438-B4F795E2FD67}"/>
              </a:ext>
            </a:extLst>
          </p:cNvPr>
          <p:cNvSpPr txBox="1"/>
          <p:nvPr/>
        </p:nvSpPr>
        <p:spPr>
          <a:xfrm>
            <a:off x="6785215" y="3757353"/>
            <a:ext cx="3583078" cy="461665"/>
          </a:xfrm>
          <a:prstGeom prst="rect">
            <a:avLst/>
          </a:prstGeom>
          <a:noFill/>
        </p:spPr>
        <p:txBody>
          <a:bodyPr wrap="square" rtlCol="0">
            <a:spAutoFit/>
          </a:bodyPr>
          <a:lstStyle/>
          <a:p>
            <a:r>
              <a:rPr kumimoji="1" lang="ja-JP" altLang="en-US" sz="2400" dirty="0"/>
              <a:t>⇒ それぞれ高速化が抑制</a:t>
            </a:r>
          </a:p>
        </p:txBody>
      </p:sp>
      <p:sp>
        <p:nvSpPr>
          <p:cNvPr id="23" name="正方形/長方形 22">
            <a:extLst>
              <a:ext uri="{FF2B5EF4-FFF2-40B4-BE49-F238E27FC236}">
                <a16:creationId xmlns:a16="http://schemas.microsoft.com/office/drawing/2014/main" id="{34ED29EE-D7B7-4468-A181-E15E5DE38800}"/>
              </a:ext>
            </a:extLst>
          </p:cNvPr>
          <p:cNvSpPr/>
          <p:nvPr/>
        </p:nvSpPr>
        <p:spPr>
          <a:xfrm>
            <a:off x="6896101" y="4427001"/>
            <a:ext cx="3472193" cy="6286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606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9" grpId="0" animBg="1"/>
      <p:bldP spid="19" grpId="0"/>
      <p:bldP spid="20" grpId="0"/>
      <p:bldP spid="16" grpId="0"/>
      <p:bldP spid="21" grpId="0"/>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CEB210A0-F6A6-4BF4-A9EF-717C38346C9A}"/>
              </a:ext>
            </a:extLst>
          </p:cNvPr>
          <p:cNvSpPr/>
          <p:nvPr/>
        </p:nvSpPr>
        <p:spPr>
          <a:xfrm>
            <a:off x="6074805" y="5494945"/>
            <a:ext cx="4285538" cy="9073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rPr>
              <a:t>⇒ </a:t>
            </a:r>
            <a:r>
              <a:rPr kumimoji="1" lang="en-US" altLang="ja-JP" sz="2400" dirty="0">
                <a:solidFill>
                  <a:schemeClr val="tx1"/>
                </a:solidFill>
              </a:rPr>
              <a:t>10mm</a:t>
            </a:r>
            <a:r>
              <a:rPr kumimoji="1" lang="ja-JP" altLang="en-US" sz="2400" dirty="0">
                <a:solidFill>
                  <a:schemeClr val="tx1"/>
                </a:solidFill>
              </a:rPr>
              <a:t>以上の球径で</a:t>
            </a:r>
            <a:br>
              <a:rPr kumimoji="1" lang="en-US" altLang="ja-JP" sz="2400" dirty="0">
                <a:solidFill>
                  <a:schemeClr val="tx1"/>
                </a:solidFill>
              </a:rPr>
            </a:br>
            <a:r>
              <a:rPr kumimoji="1" lang="en-US" altLang="ja-JP" sz="2400" dirty="0">
                <a:solidFill>
                  <a:schemeClr val="tx1"/>
                </a:solidFill>
              </a:rPr>
              <a:t>     </a:t>
            </a:r>
            <a:r>
              <a:rPr kumimoji="1" lang="ja-JP" altLang="en-US" sz="2400" dirty="0">
                <a:solidFill>
                  <a:schemeClr val="tx1"/>
                </a:solidFill>
              </a:rPr>
              <a:t>高速化が抑制されるのか？</a:t>
            </a:r>
            <a:endParaRPr kumimoji="1" lang="en-US" altLang="ja-JP" sz="2400" dirty="0">
              <a:solidFill>
                <a:schemeClr val="tx1"/>
              </a:solidFill>
            </a:endParaRPr>
          </a:p>
        </p:txBody>
      </p:sp>
      <p:sp>
        <p:nvSpPr>
          <p:cNvPr id="2" name="タイトル 1">
            <a:extLst>
              <a:ext uri="{FF2B5EF4-FFF2-40B4-BE49-F238E27FC236}">
                <a16:creationId xmlns:a16="http://schemas.microsoft.com/office/drawing/2014/main" id="{50B5CEB0-A74B-4683-9EAD-07764BA758D3}"/>
              </a:ext>
            </a:extLst>
          </p:cNvPr>
          <p:cNvSpPr>
            <a:spLocks noGrp="1"/>
          </p:cNvSpPr>
          <p:nvPr>
            <p:ph type="title"/>
          </p:nvPr>
        </p:nvSpPr>
        <p:spPr/>
        <p:txBody>
          <a:bodyPr>
            <a:normAutofit/>
          </a:bodyPr>
          <a:lstStyle/>
          <a:p>
            <a:r>
              <a:rPr kumimoji="1" lang="ja-JP" altLang="en-US" dirty="0"/>
              <a:t>高速化と球径の関係（先行研究）</a:t>
            </a:r>
          </a:p>
        </p:txBody>
      </p:sp>
      <p:grpSp>
        <p:nvGrpSpPr>
          <p:cNvPr id="7" name="グループ化 6">
            <a:extLst>
              <a:ext uri="{FF2B5EF4-FFF2-40B4-BE49-F238E27FC236}">
                <a16:creationId xmlns:a16="http://schemas.microsoft.com/office/drawing/2014/main" id="{CC503FA3-717E-41C6-A8B5-617699B4AE4B}"/>
              </a:ext>
            </a:extLst>
          </p:cNvPr>
          <p:cNvGrpSpPr/>
          <p:nvPr/>
        </p:nvGrpSpPr>
        <p:grpSpPr>
          <a:xfrm>
            <a:off x="1643063" y="879950"/>
            <a:ext cx="8905875" cy="2815960"/>
            <a:chOff x="-925102" y="1676400"/>
            <a:chExt cx="11314757" cy="3862532"/>
          </a:xfrm>
        </p:grpSpPr>
        <p:pic>
          <p:nvPicPr>
            <p:cNvPr id="4" name="図 3">
              <a:extLst>
                <a:ext uri="{FF2B5EF4-FFF2-40B4-BE49-F238E27FC236}">
                  <a16:creationId xmlns:a16="http://schemas.microsoft.com/office/drawing/2014/main" id="{3590D9D5-BA5B-446C-9B77-1B8597DDFBC8}"/>
                </a:ext>
              </a:extLst>
            </p:cNvPr>
            <p:cNvPicPr>
              <a:picLocks noChangeAspect="1"/>
            </p:cNvPicPr>
            <p:nvPr/>
          </p:nvPicPr>
          <p:blipFill>
            <a:blip r:embed="rId14"/>
            <a:stretch>
              <a:fillRect/>
            </a:stretch>
          </p:blipFill>
          <p:spPr>
            <a:xfrm>
              <a:off x="-925102" y="1676400"/>
              <a:ext cx="11314757" cy="3004903"/>
            </a:xfrm>
            <a:prstGeom prst="rect">
              <a:avLst/>
            </a:prstGeom>
          </p:spPr>
        </p:pic>
        <p:pic>
          <p:nvPicPr>
            <p:cNvPr id="6" name="図 5">
              <a:extLst>
                <a:ext uri="{FF2B5EF4-FFF2-40B4-BE49-F238E27FC236}">
                  <a16:creationId xmlns:a16="http://schemas.microsoft.com/office/drawing/2014/main" id="{E8515695-C16C-43D2-8CDD-63AD9EE1923C}"/>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3350" y="4595578"/>
              <a:ext cx="9144000" cy="943354"/>
            </a:xfrm>
            <a:prstGeom prst="rect">
              <a:avLst/>
            </a:prstGeom>
          </p:spPr>
        </p:pic>
      </p:grpSp>
      <p:pic>
        <p:nvPicPr>
          <p:cNvPr id="8" name="図 7">
            <a:extLst>
              <a:ext uri="{FF2B5EF4-FFF2-40B4-BE49-F238E27FC236}">
                <a16:creationId xmlns:a16="http://schemas.microsoft.com/office/drawing/2014/main" id="{2D6A6201-5AF0-46C2-81E4-A2B4F0E8B2C6}"/>
              </a:ext>
            </a:extLst>
          </p:cNvPr>
          <p:cNvPicPr>
            <a:picLocks noChangeAspect="1"/>
          </p:cNvPicPr>
          <p:nvPr/>
        </p:nvPicPr>
        <p:blipFill>
          <a:blip r:embed="rId16"/>
          <a:stretch>
            <a:fillRect/>
          </a:stretch>
        </p:blipFill>
        <p:spPr>
          <a:xfrm>
            <a:off x="1600673" y="3429000"/>
            <a:ext cx="4285538" cy="3165102"/>
          </a:xfrm>
          <a:prstGeom prst="rect">
            <a:avLst/>
          </a:prstGeom>
        </p:spPr>
      </p:pic>
      <p:sp>
        <p:nvSpPr>
          <p:cNvPr id="9" name="テキスト ボックス 8">
            <a:extLst>
              <a:ext uri="{FF2B5EF4-FFF2-40B4-BE49-F238E27FC236}">
                <a16:creationId xmlns:a16="http://schemas.microsoft.com/office/drawing/2014/main" id="{1B6E9171-397A-4ABA-96D5-A5E9CFA6DA89}"/>
              </a:ext>
            </a:extLst>
          </p:cNvPr>
          <p:cNvSpPr txBox="1"/>
          <p:nvPr/>
        </p:nvSpPr>
        <p:spPr>
          <a:xfrm>
            <a:off x="6096000" y="3899334"/>
            <a:ext cx="4095750" cy="465448"/>
          </a:xfrm>
          <a:prstGeom prst="rect">
            <a:avLst/>
          </a:prstGeom>
          <a:noFill/>
        </p:spPr>
        <p:txBody>
          <a:bodyPr wrap="square" rtlCol="0">
            <a:spAutoFit/>
          </a:bodyPr>
          <a:lstStyle/>
          <a:p>
            <a:pPr>
              <a:lnSpc>
                <a:spcPct val="110000"/>
              </a:lnSpc>
              <a:spcAft>
                <a:spcPts val="1200"/>
              </a:spcAft>
            </a:pPr>
            <a:r>
              <a:rPr kumimoji="1" lang="ja-JP" altLang="en-US" sz="2400" dirty="0"/>
              <a:t>球径が大きくなると，</a:t>
            </a:r>
            <a:r>
              <a:rPr kumimoji="1" lang="en-US" altLang="ja-JP" sz="2400" dirty="0" err="1"/>
              <a:t>τ</a:t>
            </a:r>
            <a:r>
              <a:rPr kumimoji="1" lang="en-US" altLang="ja-JP" sz="2400" baseline="-25000" dirty="0" err="1"/>
              <a:t>U</a:t>
            </a:r>
            <a:r>
              <a:rPr kumimoji="1" lang="ja-JP" altLang="en-US" sz="2400" dirty="0"/>
              <a:t>が大</a:t>
            </a:r>
            <a:endParaRPr kumimoji="1" lang="en-US" altLang="ja-JP" sz="2400" dirty="0"/>
          </a:p>
        </p:txBody>
      </p:sp>
      <p:sp>
        <p:nvSpPr>
          <p:cNvPr id="10" name="矢印: 右 9">
            <a:extLst>
              <a:ext uri="{FF2B5EF4-FFF2-40B4-BE49-F238E27FC236}">
                <a16:creationId xmlns:a16="http://schemas.microsoft.com/office/drawing/2014/main" id="{E83EF4BB-F098-4DE0-928E-689C07CB6428}"/>
              </a:ext>
            </a:extLst>
          </p:cNvPr>
          <p:cNvSpPr/>
          <p:nvPr/>
        </p:nvSpPr>
        <p:spPr>
          <a:xfrm rot="21292166">
            <a:off x="2927161" y="4995605"/>
            <a:ext cx="1162050" cy="397227"/>
          </a:xfrm>
          <a:prstGeom prst="rightArrow">
            <a:avLst>
              <a:gd name="adj1" fmla="val 50000"/>
              <a:gd name="adj2" fmla="val 974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197D195C-6F27-4793-81DB-599AE6AB7A5F}"/>
              </a:ext>
            </a:extLst>
          </p:cNvPr>
          <p:cNvGrpSpPr>
            <a:grpSpLocks noChangeAspect="1"/>
          </p:cNvGrpSpPr>
          <p:nvPr>
            <p:custDataLst>
              <p:tags r:id="rId1"/>
            </p:custDataLst>
          </p:nvPr>
        </p:nvGrpSpPr>
        <p:grpSpPr>
          <a:xfrm>
            <a:off x="7173912" y="4420344"/>
            <a:ext cx="1939926" cy="773113"/>
            <a:chOff x="1890712" y="2247900"/>
            <a:chExt cx="1939926" cy="773113"/>
          </a:xfrm>
        </p:grpSpPr>
        <p:sp>
          <p:nvSpPr>
            <p:cNvPr id="15" name="Freeform 24 1 1">
              <a:extLst>
                <a:ext uri="{FF2B5EF4-FFF2-40B4-BE49-F238E27FC236}">
                  <a16:creationId xmlns:a16="http://schemas.microsoft.com/office/drawing/2014/main" id="{79208131-5684-452A-8FF8-826A26CBC9E2}"/>
                </a:ext>
              </a:extLst>
            </p:cNvPr>
            <p:cNvSpPr>
              <a:spLocks/>
            </p:cNvSpPr>
            <p:nvPr>
              <p:custDataLst>
                <p:tags r:id="rId2"/>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Freeform 25 1 1">
              <a:extLst>
                <a:ext uri="{FF2B5EF4-FFF2-40B4-BE49-F238E27FC236}">
                  <a16:creationId xmlns:a16="http://schemas.microsoft.com/office/drawing/2014/main" id="{914BFE24-3074-40CE-9705-90436ADAA88A}"/>
                </a:ext>
              </a:extLst>
            </p:cNvPr>
            <p:cNvSpPr>
              <a:spLocks/>
            </p:cNvSpPr>
            <p:nvPr>
              <p:custDataLst>
                <p:tags r:id="rId3"/>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Freeform 26 1 1">
              <a:extLst>
                <a:ext uri="{FF2B5EF4-FFF2-40B4-BE49-F238E27FC236}">
                  <a16:creationId xmlns:a16="http://schemas.microsoft.com/office/drawing/2014/main" id="{CE481AEB-7071-4156-9369-17AC6778CF05}"/>
                </a:ext>
              </a:extLst>
            </p:cNvPr>
            <p:cNvSpPr>
              <a:spLocks/>
            </p:cNvSpPr>
            <p:nvPr>
              <p:custDataLst>
                <p:tags r:id="rId4"/>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27 1 1">
              <a:extLst>
                <a:ext uri="{FF2B5EF4-FFF2-40B4-BE49-F238E27FC236}">
                  <a16:creationId xmlns:a16="http://schemas.microsoft.com/office/drawing/2014/main" id="{FE561115-221F-4CCA-B207-F26FC01DC0CB}"/>
                </a:ext>
              </a:extLst>
            </p:cNvPr>
            <p:cNvSpPr>
              <a:spLocks/>
            </p:cNvSpPr>
            <p:nvPr>
              <p:custDataLst>
                <p:tags r:id="rId5"/>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28 1 1">
              <a:extLst>
                <a:ext uri="{FF2B5EF4-FFF2-40B4-BE49-F238E27FC236}">
                  <a16:creationId xmlns:a16="http://schemas.microsoft.com/office/drawing/2014/main" id="{848D93D7-1164-44F9-976A-5AB55ECF7C4E}"/>
                </a:ext>
              </a:extLst>
            </p:cNvPr>
            <p:cNvSpPr>
              <a:spLocks/>
            </p:cNvSpPr>
            <p:nvPr>
              <p:custDataLst>
                <p:tags r:id="rId6"/>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29 1 1">
              <a:extLst>
                <a:ext uri="{FF2B5EF4-FFF2-40B4-BE49-F238E27FC236}">
                  <a16:creationId xmlns:a16="http://schemas.microsoft.com/office/drawing/2014/main" id="{FBE00DA3-A417-491A-93E3-02F0DF19FAE3}"/>
                </a:ext>
              </a:extLst>
            </p:cNvPr>
            <p:cNvSpPr>
              <a:spLocks/>
            </p:cNvSpPr>
            <p:nvPr>
              <p:custDataLst>
                <p:tags r:id="rId7"/>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30 1 1">
              <a:extLst>
                <a:ext uri="{FF2B5EF4-FFF2-40B4-BE49-F238E27FC236}">
                  <a16:creationId xmlns:a16="http://schemas.microsoft.com/office/drawing/2014/main" id="{FB773D28-CBCA-4CD9-AABE-DE090C6DEB01}"/>
                </a:ext>
              </a:extLst>
            </p:cNvPr>
            <p:cNvSpPr>
              <a:spLocks/>
            </p:cNvSpPr>
            <p:nvPr>
              <p:custDataLst>
                <p:tags r:id="rId8"/>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Rectangle 31 1 1">
              <a:extLst>
                <a:ext uri="{FF2B5EF4-FFF2-40B4-BE49-F238E27FC236}">
                  <a16:creationId xmlns:a16="http://schemas.microsoft.com/office/drawing/2014/main" id="{3E12BFC4-AD0A-444A-8DEB-74251FEBDC27}"/>
                </a:ext>
              </a:extLst>
            </p:cNvPr>
            <p:cNvSpPr>
              <a:spLocks noChangeArrowheads="1"/>
            </p:cNvSpPr>
            <p:nvPr>
              <p:custDataLst>
                <p:tags r:id="rId9"/>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32 1 1">
              <a:extLst>
                <a:ext uri="{FF2B5EF4-FFF2-40B4-BE49-F238E27FC236}">
                  <a16:creationId xmlns:a16="http://schemas.microsoft.com/office/drawing/2014/main" id="{EB4C9E64-F986-4579-9A93-6F975F718B1C}"/>
                </a:ext>
              </a:extLst>
            </p:cNvPr>
            <p:cNvSpPr>
              <a:spLocks noEditPoints="1"/>
            </p:cNvSpPr>
            <p:nvPr>
              <p:custDataLst>
                <p:tags r:id="rId10"/>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33 1 1">
              <a:extLst>
                <a:ext uri="{FF2B5EF4-FFF2-40B4-BE49-F238E27FC236}">
                  <a16:creationId xmlns:a16="http://schemas.microsoft.com/office/drawing/2014/main" id="{58B56DBE-1593-4805-B4C7-E3965338E99C}"/>
                </a:ext>
              </a:extLst>
            </p:cNvPr>
            <p:cNvSpPr>
              <a:spLocks/>
            </p:cNvSpPr>
            <p:nvPr>
              <p:custDataLst>
                <p:tags r:id="rId11"/>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34 1 1">
              <a:extLst>
                <a:ext uri="{FF2B5EF4-FFF2-40B4-BE49-F238E27FC236}">
                  <a16:creationId xmlns:a16="http://schemas.microsoft.com/office/drawing/2014/main" id="{C2A38704-335D-48A6-904C-74A6229508F1}"/>
                </a:ext>
              </a:extLst>
            </p:cNvPr>
            <p:cNvSpPr>
              <a:spLocks/>
            </p:cNvSpPr>
            <p:nvPr>
              <p:custDataLst>
                <p:tags r:id="rId12"/>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6" name="テキスト ボックス 25">
            <a:extLst>
              <a:ext uri="{FF2B5EF4-FFF2-40B4-BE49-F238E27FC236}">
                <a16:creationId xmlns:a16="http://schemas.microsoft.com/office/drawing/2014/main" id="{03B2514B-AC03-44FC-958B-A6F3CB472967}"/>
              </a:ext>
            </a:extLst>
          </p:cNvPr>
          <p:cNvSpPr txBox="1"/>
          <p:nvPr/>
        </p:nvSpPr>
        <p:spPr>
          <a:xfrm>
            <a:off x="8844757" y="224253"/>
            <a:ext cx="1475873" cy="400110"/>
          </a:xfrm>
          <a:prstGeom prst="rect">
            <a:avLst/>
          </a:prstGeom>
          <a:noFill/>
        </p:spPr>
        <p:txBody>
          <a:bodyPr wrap="square" rtlCol="0">
            <a:spAutoFit/>
          </a:bodyPr>
          <a:lstStyle/>
          <a:p>
            <a:r>
              <a:rPr lang="ja-JP" altLang="en-US" sz="2000" dirty="0"/>
              <a:t>岩室 </a:t>
            </a:r>
            <a:r>
              <a:rPr lang="fr-FR" altLang="ja-JP" sz="2000" dirty="0"/>
              <a:t>(</a:t>
            </a:r>
            <a:r>
              <a:rPr lang="en-US" altLang="ja-JP" sz="2000" dirty="0"/>
              <a:t>2020</a:t>
            </a:r>
            <a:r>
              <a:rPr lang="fr-FR" altLang="ja-JP" sz="2000" dirty="0"/>
              <a:t>) </a:t>
            </a:r>
          </a:p>
        </p:txBody>
      </p:sp>
      <p:cxnSp>
        <p:nvCxnSpPr>
          <p:cNvPr id="27" name="直線コネクタ 26">
            <a:extLst>
              <a:ext uri="{FF2B5EF4-FFF2-40B4-BE49-F238E27FC236}">
                <a16:creationId xmlns:a16="http://schemas.microsoft.com/office/drawing/2014/main" id="{0A63ADFD-6B3C-431E-A90B-ABE32877EAF4}"/>
              </a:ext>
            </a:extLst>
          </p:cNvPr>
          <p:cNvCxnSpPr>
            <a:cxnSpLocks/>
          </p:cNvCxnSpPr>
          <p:nvPr/>
        </p:nvCxnSpPr>
        <p:spPr>
          <a:xfrm flipV="1">
            <a:off x="7588251" y="1824401"/>
            <a:ext cx="1713943" cy="440274"/>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40BDF6C9-B097-44D8-9D55-0BCFC50AE1D3}"/>
              </a:ext>
            </a:extLst>
          </p:cNvPr>
          <p:cNvSpPr/>
          <p:nvPr/>
        </p:nvSpPr>
        <p:spPr>
          <a:xfrm rot="20470667">
            <a:off x="7588251" y="1685232"/>
            <a:ext cx="309562" cy="839744"/>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38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63D8D-49FD-4012-9DFA-B7ECB0EBC9D8}"/>
              </a:ext>
            </a:extLst>
          </p:cNvPr>
          <p:cNvSpPr>
            <a:spLocks noGrp="1"/>
          </p:cNvSpPr>
          <p:nvPr>
            <p:ph type="title"/>
          </p:nvPr>
        </p:nvSpPr>
        <p:spPr/>
        <p:txBody>
          <a:bodyPr/>
          <a:lstStyle/>
          <a:p>
            <a:r>
              <a:rPr kumimoji="1" lang="en-US" altLang="ja-JP" dirty="0"/>
              <a:t>PAA</a:t>
            </a:r>
            <a:r>
              <a:rPr kumimoji="1" lang="ja-JP" altLang="en-US" dirty="0"/>
              <a:t>溶液濃度と</a:t>
            </a:r>
            <a:r>
              <a:rPr kumimoji="1" lang="en-US" altLang="ja-JP" dirty="0"/>
              <a:t>τ</a:t>
            </a:r>
            <a:r>
              <a:rPr kumimoji="1" lang="en-US" altLang="ja-JP" baseline="-25000" dirty="0"/>
              <a:t>0</a:t>
            </a:r>
            <a:r>
              <a:rPr kumimoji="1" lang="ja-JP" altLang="en-US" dirty="0"/>
              <a:t>の関係性</a:t>
            </a:r>
          </a:p>
        </p:txBody>
      </p:sp>
      <p:pic>
        <p:nvPicPr>
          <p:cNvPr id="5" name="図 4" descr="花火のcg&#10;&#10;自動的に生成された説明">
            <a:extLst>
              <a:ext uri="{FF2B5EF4-FFF2-40B4-BE49-F238E27FC236}">
                <a16:creationId xmlns:a16="http://schemas.microsoft.com/office/drawing/2014/main" id="{9847071E-8E61-4F6A-86F4-00D9D938F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725" y="1186199"/>
            <a:ext cx="8210550" cy="5490826"/>
          </a:xfrm>
          <a:prstGeom prst="rect">
            <a:avLst/>
          </a:prstGeom>
        </p:spPr>
      </p:pic>
      <p:sp>
        <p:nvSpPr>
          <p:cNvPr id="6" name="テキスト ボックス 5">
            <a:extLst>
              <a:ext uri="{FF2B5EF4-FFF2-40B4-BE49-F238E27FC236}">
                <a16:creationId xmlns:a16="http://schemas.microsoft.com/office/drawing/2014/main" id="{66F6F130-CC82-407A-BB96-3EE61A14FFCE}"/>
              </a:ext>
            </a:extLst>
          </p:cNvPr>
          <p:cNvSpPr txBox="1"/>
          <p:nvPr/>
        </p:nvSpPr>
        <p:spPr>
          <a:xfrm>
            <a:off x="7572376" y="4433507"/>
            <a:ext cx="2835161" cy="1456489"/>
          </a:xfrm>
          <a:prstGeom prst="rect">
            <a:avLst/>
          </a:prstGeom>
          <a:solidFill>
            <a:schemeClr val="accent4">
              <a:lumMod val="60000"/>
              <a:lumOff val="40000"/>
            </a:schemeClr>
          </a:solidFill>
        </p:spPr>
        <p:txBody>
          <a:bodyPr wrap="square" rtlCol="0" anchor="ctr">
            <a:spAutoFit/>
          </a:bodyPr>
          <a:lstStyle/>
          <a:p>
            <a:pPr>
              <a:lnSpc>
                <a:spcPct val="120000"/>
              </a:lnSpc>
              <a:spcAft>
                <a:spcPts val="600"/>
              </a:spcAft>
            </a:pPr>
            <a:r>
              <a:rPr kumimoji="1" lang="ja-JP" altLang="en-US" sz="2400" dirty="0"/>
              <a:t>濃度が上昇すると，</a:t>
            </a:r>
            <a:br>
              <a:rPr kumimoji="1" lang="en-US" altLang="ja-JP" sz="2400" dirty="0"/>
            </a:br>
            <a:r>
              <a:rPr kumimoji="1" lang="en-US" altLang="ja-JP" sz="2400" dirty="0"/>
              <a:t>τ0</a:t>
            </a:r>
            <a:r>
              <a:rPr kumimoji="1" lang="ja-JP" altLang="en-US" sz="2400" dirty="0"/>
              <a:t>が上昇している</a:t>
            </a:r>
            <a:endParaRPr kumimoji="1" lang="en-US" altLang="ja-JP" sz="2400" dirty="0"/>
          </a:p>
          <a:p>
            <a:pPr>
              <a:lnSpc>
                <a:spcPct val="120000"/>
              </a:lnSpc>
              <a:spcAft>
                <a:spcPts val="600"/>
              </a:spcAft>
            </a:pPr>
            <a:r>
              <a:rPr kumimoji="1" lang="ja-JP" altLang="en-US" sz="2400" dirty="0"/>
              <a:t>⇒弾性影響が大</a:t>
            </a:r>
            <a:endParaRPr kumimoji="1" lang="en-US" altLang="ja-JP" sz="2400" dirty="0"/>
          </a:p>
        </p:txBody>
      </p:sp>
      <p:cxnSp>
        <p:nvCxnSpPr>
          <p:cNvPr id="8" name="直線矢印コネクタ 7">
            <a:extLst>
              <a:ext uri="{FF2B5EF4-FFF2-40B4-BE49-F238E27FC236}">
                <a16:creationId xmlns:a16="http://schemas.microsoft.com/office/drawing/2014/main" id="{079F5E9E-768B-4706-87FE-93B4922A59C1}"/>
              </a:ext>
            </a:extLst>
          </p:cNvPr>
          <p:cNvCxnSpPr>
            <a:cxnSpLocks/>
          </p:cNvCxnSpPr>
          <p:nvPr/>
        </p:nvCxnSpPr>
        <p:spPr>
          <a:xfrm flipV="1">
            <a:off x="4248151" y="2047875"/>
            <a:ext cx="2752725" cy="10668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41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ナイロン </a:t>
            </a:r>
            <a:r>
              <a:rPr lang="en-US" altLang="ja-JP" dirty="0"/>
              <a:t>0.05wt.%</a:t>
            </a:r>
            <a:endParaRPr kumimoji="1" lang="ja-JP" altLang="en-US" dirty="0"/>
          </a:p>
        </p:txBody>
      </p:sp>
      <p:pic>
        <p:nvPicPr>
          <p:cNvPr id="4" name="図 3">
            <a:extLst>
              <a:ext uri="{FF2B5EF4-FFF2-40B4-BE49-F238E27FC236}">
                <a16:creationId xmlns:a16="http://schemas.microsoft.com/office/drawing/2014/main" id="{79952F40-B432-40C8-9979-BC4808BB5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2"/>
            <a:ext cx="8639998" cy="4320000"/>
          </a:xfrm>
          <a:prstGeom prst="rect">
            <a:avLst/>
          </a:prstGeom>
        </p:spPr>
      </p:pic>
    </p:spTree>
    <p:extLst>
      <p:ext uri="{BB962C8B-B14F-4D97-AF65-F5344CB8AC3E}">
        <p14:creationId xmlns:p14="http://schemas.microsoft.com/office/powerpoint/2010/main" val="1716177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アルミニウム </a:t>
            </a:r>
            <a:r>
              <a:rPr lang="en-US" altLang="ja-JP" dirty="0"/>
              <a:t>0.2wt.%</a:t>
            </a:r>
            <a:endParaRPr kumimoji="1" lang="ja-JP" altLang="en-US" dirty="0"/>
          </a:p>
        </p:txBody>
      </p:sp>
      <p:pic>
        <p:nvPicPr>
          <p:cNvPr id="5" name="図 4">
            <a:extLst>
              <a:ext uri="{FF2B5EF4-FFF2-40B4-BE49-F238E27FC236}">
                <a16:creationId xmlns:a16="http://schemas.microsoft.com/office/drawing/2014/main" id="{67F984D5-8484-452F-8BBD-FAE2FC976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19271"/>
            <a:ext cx="8639998" cy="4320000"/>
          </a:xfrm>
          <a:prstGeom prst="rect">
            <a:avLst/>
          </a:prstGeom>
        </p:spPr>
      </p:pic>
    </p:spTree>
    <p:extLst>
      <p:ext uri="{BB962C8B-B14F-4D97-AF65-F5344CB8AC3E}">
        <p14:creationId xmlns:p14="http://schemas.microsoft.com/office/powerpoint/2010/main" val="791591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図 96" descr="メーター, 光 が含まれている画像&#10;&#10;自動的に生成された説明">
            <a:extLst>
              <a:ext uri="{FF2B5EF4-FFF2-40B4-BE49-F238E27FC236}">
                <a16:creationId xmlns:a16="http://schemas.microsoft.com/office/drawing/2014/main" id="{A9724CDF-8DD5-445C-9F27-09E5176E35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7576" y="4189787"/>
            <a:ext cx="3207783" cy="2058679"/>
          </a:xfrm>
          <a:prstGeom prst="rect">
            <a:avLst/>
          </a:prstGeom>
        </p:spPr>
      </p:pic>
      <p:sp>
        <p:nvSpPr>
          <p:cNvPr id="2" name="タイトル 1">
            <a:extLst>
              <a:ext uri="{FF2B5EF4-FFF2-40B4-BE49-F238E27FC236}">
                <a16:creationId xmlns:a16="http://schemas.microsoft.com/office/drawing/2014/main" id="{7B9D08F2-5AFF-469C-9416-7DE38AB70B64}"/>
              </a:ext>
            </a:extLst>
          </p:cNvPr>
          <p:cNvSpPr>
            <a:spLocks noGrp="1"/>
          </p:cNvSpPr>
          <p:nvPr>
            <p:ph type="title"/>
          </p:nvPr>
        </p:nvSpPr>
        <p:spPr/>
        <p:txBody>
          <a:bodyPr/>
          <a:lstStyle/>
          <a:p>
            <a:r>
              <a:rPr lang="ja-JP" altLang="en-US" dirty="0"/>
              <a:t>落下球</a:t>
            </a:r>
            <a:r>
              <a:rPr lang="en-US" altLang="ja-JP" dirty="0"/>
              <a:t>/</a:t>
            </a:r>
            <a:r>
              <a:rPr lang="ja-JP" altLang="en-US" dirty="0"/>
              <a:t>超音波照射によるせん断の誘起</a:t>
            </a:r>
            <a:endParaRPr kumimoji="1" lang="ja-JP" altLang="en-US" dirty="0"/>
          </a:p>
        </p:txBody>
      </p:sp>
      <p:grpSp>
        <p:nvGrpSpPr>
          <p:cNvPr id="12" name="グループ化 11">
            <a:extLst>
              <a:ext uri="{FF2B5EF4-FFF2-40B4-BE49-F238E27FC236}">
                <a16:creationId xmlns:a16="http://schemas.microsoft.com/office/drawing/2014/main" id="{B6ACCCED-C35C-49EC-AF3F-090131B78EB9}"/>
              </a:ext>
            </a:extLst>
          </p:cNvPr>
          <p:cNvGrpSpPr/>
          <p:nvPr/>
        </p:nvGrpSpPr>
        <p:grpSpPr>
          <a:xfrm>
            <a:off x="6291119" y="1327819"/>
            <a:ext cx="6057080" cy="1800441"/>
            <a:chOff x="6660181" y="985657"/>
            <a:chExt cx="6057080" cy="1800441"/>
          </a:xfrm>
        </p:grpSpPr>
        <p:sp>
          <p:nvSpPr>
            <p:cNvPr id="7" name="テキスト ボックス 6">
              <a:extLst>
                <a:ext uri="{FF2B5EF4-FFF2-40B4-BE49-F238E27FC236}">
                  <a16:creationId xmlns:a16="http://schemas.microsoft.com/office/drawing/2014/main" id="{146A04B5-F6E9-461A-83C0-734DB74AD9E1}"/>
                </a:ext>
              </a:extLst>
            </p:cNvPr>
            <p:cNvSpPr txBox="1"/>
            <p:nvPr/>
          </p:nvSpPr>
          <p:spPr>
            <a:xfrm>
              <a:off x="9986219" y="1979258"/>
              <a:ext cx="2731042"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 </a:t>
              </a:r>
              <a:r>
                <a:rPr lang="fr-FR" altLang="ja-JP" sz="1600" dirty="0"/>
                <a:t>(19</a:t>
              </a:r>
              <a:r>
                <a:rPr lang="en-US" altLang="ja-JP" sz="1600" dirty="0"/>
                <a:t>98</a:t>
              </a:r>
              <a:r>
                <a:rPr lang="fr-FR" altLang="ja-JP" sz="1600" dirty="0"/>
                <a:t>) </a:t>
              </a:r>
            </a:p>
          </p:txBody>
        </p:sp>
        <p:grpSp>
          <p:nvGrpSpPr>
            <p:cNvPr id="11" name="グループ化 10">
              <a:extLst>
                <a:ext uri="{FF2B5EF4-FFF2-40B4-BE49-F238E27FC236}">
                  <a16:creationId xmlns:a16="http://schemas.microsoft.com/office/drawing/2014/main" id="{322C7DB1-7B13-4291-B961-E247617711BE}"/>
                </a:ext>
              </a:extLst>
            </p:cNvPr>
            <p:cNvGrpSpPr/>
            <p:nvPr/>
          </p:nvGrpSpPr>
          <p:grpSpPr>
            <a:xfrm>
              <a:off x="6660181" y="985657"/>
              <a:ext cx="1890544" cy="1800441"/>
              <a:chOff x="6660181" y="985657"/>
              <a:chExt cx="1890544" cy="1800441"/>
            </a:xfrm>
          </p:grpSpPr>
          <p:cxnSp>
            <p:nvCxnSpPr>
              <p:cNvPr id="31" name="直線矢印コネクタ 30">
                <a:extLst>
                  <a:ext uri="{FF2B5EF4-FFF2-40B4-BE49-F238E27FC236}">
                    <a16:creationId xmlns:a16="http://schemas.microsoft.com/office/drawing/2014/main" id="{3C1340CF-AB89-4154-BF2C-35B88D07B94B}"/>
                  </a:ext>
                </a:extLst>
              </p:cNvPr>
              <p:cNvCxnSpPr/>
              <p:nvPr/>
            </p:nvCxnSpPr>
            <p:spPr>
              <a:xfrm>
                <a:off x="6660181" y="992652"/>
                <a:ext cx="0" cy="17934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795C744-32E9-47BB-95F2-C9FF5F01BBCA}"/>
                  </a:ext>
                </a:extLst>
              </p:cNvPr>
              <p:cNvCxnSpPr>
                <a:cxnSpLocks/>
              </p:cNvCxnSpPr>
              <p:nvPr/>
            </p:nvCxnSpPr>
            <p:spPr>
              <a:xfrm>
                <a:off x="7164919" y="992652"/>
                <a:ext cx="0" cy="14814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578F169-AA7D-4A1A-A463-1AB1C7ABDC28}"/>
                  </a:ext>
                </a:extLst>
              </p:cNvPr>
              <p:cNvCxnSpPr>
                <a:cxnSpLocks/>
              </p:cNvCxnSpPr>
              <p:nvPr/>
            </p:nvCxnSpPr>
            <p:spPr>
              <a:xfrm>
                <a:off x="7625140" y="992653"/>
                <a:ext cx="0" cy="11320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AACE04-4C7B-44EA-8CF1-59965C3B36F0}"/>
                  </a:ext>
                </a:extLst>
              </p:cNvPr>
              <p:cNvCxnSpPr>
                <a:cxnSpLocks/>
              </p:cNvCxnSpPr>
              <p:nvPr/>
            </p:nvCxnSpPr>
            <p:spPr>
              <a:xfrm>
                <a:off x="8087933" y="985657"/>
                <a:ext cx="0" cy="9037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38E9825-1809-4994-AE2F-0D4574808736}"/>
                  </a:ext>
                </a:extLst>
              </p:cNvPr>
              <p:cNvCxnSpPr>
                <a:cxnSpLocks/>
              </p:cNvCxnSpPr>
              <p:nvPr/>
            </p:nvCxnSpPr>
            <p:spPr>
              <a:xfrm>
                <a:off x="8550725" y="985657"/>
                <a:ext cx="0" cy="6579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 name="正方形/長方形 39">
            <a:extLst>
              <a:ext uri="{FF2B5EF4-FFF2-40B4-BE49-F238E27FC236}">
                <a16:creationId xmlns:a16="http://schemas.microsoft.com/office/drawing/2014/main" id="{540537DD-8448-41CE-843E-B349071941D7}"/>
              </a:ext>
            </a:extLst>
          </p:cNvPr>
          <p:cNvSpPr/>
          <p:nvPr/>
        </p:nvSpPr>
        <p:spPr>
          <a:xfrm>
            <a:off x="4048024" y="812874"/>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落下球によるせん断速度</a:t>
            </a:r>
            <a:endParaRPr kumimoji="1" lang="ja-JP" altLang="en-US" sz="2400" b="1" dirty="0">
              <a:solidFill>
                <a:schemeClr val="tx1"/>
              </a:solidFill>
              <a:latin typeface="+mj-lt"/>
              <a:ea typeface="+mj-ea"/>
            </a:endParaRPr>
          </a:p>
        </p:txBody>
      </p:sp>
      <p:grpSp>
        <p:nvGrpSpPr>
          <p:cNvPr id="6" name="グループ化 5">
            <a:extLst>
              <a:ext uri="{FF2B5EF4-FFF2-40B4-BE49-F238E27FC236}">
                <a16:creationId xmlns:a16="http://schemas.microsoft.com/office/drawing/2014/main" id="{5A978E0B-E863-4844-A09B-E522142434CA}"/>
              </a:ext>
            </a:extLst>
          </p:cNvPr>
          <p:cNvGrpSpPr/>
          <p:nvPr/>
        </p:nvGrpSpPr>
        <p:grpSpPr>
          <a:xfrm>
            <a:off x="9103405" y="1304429"/>
            <a:ext cx="1383617" cy="881348"/>
            <a:chOff x="9103405" y="1304429"/>
            <a:chExt cx="1383617" cy="881348"/>
          </a:xfrm>
        </p:grpSpPr>
        <p:sp>
          <p:nvSpPr>
            <p:cNvPr id="41" name="正方形/長方形 40">
              <a:extLst>
                <a:ext uri="{FF2B5EF4-FFF2-40B4-BE49-F238E27FC236}">
                  <a16:creationId xmlns:a16="http://schemas.microsoft.com/office/drawing/2014/main" id="{2DC33229-1E5F-4888-A802-06F0DB48A6C3}"/>
                </a:ext>
              </a:extLst>
            </p:cNvPr>
            <p:cNvSpPr/>
            <p:nvPr/>
          </p:nvSpPr>
          <p:spPr>
            <a:xfrm>
              <a:off x="9103405" y="1304429"/>
              <a:ext cx="1383617" cy="881348"/>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mj-lt"/>
                <a:ea typeface="+mj-ea"/>
              </a:endParaRPr>
            </a:p>
          </p:txBody>
        </p:sp>
        <p:pic>
          <p:nvPicPr>
            <p:cNvPr id="5" name="図 4" descr="\documentclass{article}&#10;\usepackage{color}&#10;\usepackage{amsmath}&#10;\pagestyle{empty}&#10;\begin{document}&#10;\begin{equation*}&#10;\dot{\gamma}\sim \frac{U_\text{T}}{a}&#10;\end{equation*}&#10;\end{document}" title="IguanaTex Bitmap Display">
              <a:extLst>
                <a:ext uri="{FF2B5EF4-FFF2-40B4-BE49-F238E27FC236}">
                  <a16:creationId xmlns:a16="http://schemas.microsoft.com/office/drawing/2014/main" id="{2D0D6C94-9E69-483C-8DEF-35949582BA22}"/>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9228151" y="1394799"/>
              <a:ext cx="1134124" cy="700609"/>
            </a:xfrm>
            <a:prstGeom prst="rect">
              <a:avLst/>
            </a:prstGeom>
            <a:ln>
              <a:noFill/>
            </a:ln>
          </p:spPr>
        </p:pic>
      </p:grpSp>
      <p:sp>
        <p:nvSpPr>
          <p:cNvPr id="43" name="正方形/長方形 42">
            <a:extLst>
              <a:ext uri="{FF2B5EF4-FFF2-40B4-BE49-F238E27FC236}">
                <a16:creationId xmlns:a16="http://schemas.microsoft.com/office/drawing/2014/main" id="{178A5316-102B-46B9-8E08-D86CF2E94095}"/>
              </a:ext>
            </a:extLst>
          </p:cNvPr>
          <p:cNvSpPr/>
          <p:nvPr/>
        </p:nvSpPr>
        <p:spPr>
          <a:xfrm>
            <a:off x="2597644" y="6310316"/>
            <a:ext cx="763398" cy="29974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台形 43">
            <a:extLst>
              <a:ext uri="{FF2B5EF4-FFF2-40B4-BE49-F238E27FC236}">
                <a16:creationId xmlns:a16="http://schemas.microsoft.com/office/drawing/2014/main" id="{6D37868D-0D95-45B9-82A6-6E34722EBF79}"/>
              </a:ext>
            </a:extLst>
          </p:cNvPr>
          <p:cNvSpPr/>
          <p:nvPr/>
        </p:nvSpPr>
        <p:spPr>
          <a:xfrm rot="10800000">
            <a:off x="2320204" y="5802811"/>
            <a:ext cx="1333850" cy="507504"/>
          </a:xfrm>
          <a:prstGeom prst="trapezoid">
            <a:avLst>
              <a:gd name="adj" fmla="val 5446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0F61E6-91B1-4010-8F5C-BFA1657D24E6}"/>
              </a:ext>
            </a:extLst>
          </p:cNvPr>
          <p:cNvSpPr/>
          <p:nvPr/>
        </p:nvSpPr>
        <p:spPr>
          <a:xfrm>
            <a:off x="2500869" y="1412345"/>
            <a:ext cx="956948" cy="4379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弧 45">
            <a:extLst>
              <a:ext uri="{FF2B5EF4-FFF2-40B4-BE49-F238E27FC236}">
                <a16:creationId xmlns:a16="http://schemas.microsoft.com/office/drawing/2014/main" id="{8F9D64CD-2DDC-46FC-B32C-9DBDC5DA7931}"/>
              </a:ext>
            </a:extLst>
          </p:cNvPr>
          <p:cNvSpPr/>
          <p:nvPr/>
        </p:nvSpPr>
        <p:spPr>
          <a:xfrm rot="18900000">
            <a:off x="2627727" y="5271068"/>
            <a:ext cx="683373" cy="69804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円弧 46">
            <a:extLst>
              <a:ext uri="{FF2B5EF4-FFF2-40B4-BE49-F238E27FC236}">
                <a16:creationId xmlns:a16="http://schemas.microsoft.com/office/drawing/2014/main" id="{D751D915-A77E-4A68-8244-421DD5BAC3EE}"/>
              </a:ext>
            </a:extLst>
          </p:cNvPr>
          <p:cNvSpPr/>
          <p:nvPr/>
        </p:nvSpPr>
        <p:spPr>
          <a:xfrm rot="18900000">
            <a:off x="2697834" y="5538074"/>
            <a:ext cx="574421" cy="57442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円弧 47">
            <a:extLst>
              <a:ext uri="{FF2B5EF4-FFF2-40B4-BE49-F238E27FC236}">
                <a16:creationId xmlns:a16="http://schemas.microsoft.com/office/drawing/2014/main" id="{F472BAC2-2181-4ACF-A055-27931E658676}"/>
              </a:ext>
            </a:extLst>
          </p:cNvPr>
          <p:cNvSpPr/>
          <p:nvPr/>
        </p:nvSpPr>
        <p:spPr>
          <a:xfrm rot="18900000">
            <a:off x="2521700" y="5045427"/>
            <a:ext cx="915287" cy="915287"/>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E19A158A-4714-4AF4-8178-AA8065ABE29F}"/>
              </a:ext>
            </a:extLst>
          </p:cNvPr>
          <p:cNvSpPr/>
          <p:nvPr/>
        </p:nvSpPr>
        <p:spPr>
          <a:xfrm>
            <a:off x="2774860" y="2794290"/>
            <a:ext cx="402672" cy="402672"/>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B76BBC3-0644-4FB5-AE7A-543688DA80B5}"/>
              </a:ext>
            </a:extLst>
          </p:cNvPr>
          <p:cNvSpPr txBox="1"/>
          <p:nvPr/>
        </p:nvSpPr>
        <p:spPr>
          <a:xfrm>
            <a:off x="1233978" y="5845576"/>
            <a:ext cx="1680040" cy="769441"/>
          </a:xfrm>
          <a:prstGeom prst="rect">
            <a:avLst/>
          </a:prstGeom>
          <a:noFill/>
        </p:spPr>
        <p:txBody>
          <a:bodyPr wrap="square" rtlCol="0">
            <a:spAutoFit/>
          </a:bodyPr>
          <a:lstStyle/>
          <a:p>
            <a:r>
              <a:rPr kumimoji="1" lang="ja-JP" altLang="en-US" sz="2200" dirty="0"/>
              <a:t>超音波</a:t>
            </a:r>
            <a:endParaRPr kumimoji="1" lang="en-US" altLang="ja-JP" sz="2200" dirty="0"/>
          </a:p>
          <a:p>
            <a:r>
              <a:rPr kumimoji="1" lang="ja-JP" altLang="en-US" sz="2200" dirty="0"/>
              <a:t>スピーカ</a:t>
            </a:r>
          </a:p>
        </p:txBody>
      </p:sp>
      <p:sp>
        <p:nvSpPr>
          <p:cNvPr id="51" name="矢印: 下 50">
            <a:extLst>
              <a:ext uri="{FF2B5EF4-FFF2-40B4-BE49-F238E27FC236}">
                <a16:creationId xmlns:a16="http://schemas.microsoft.com/office/drawing/2014/main" id="{7C78A6C0-C39E-49FE-A484-088B4F0CA958}"/>
              </a:ext>
            </a:extLst>
          </p:cNvPr>
          <p:cNvSpPr/>
          <p:nvPr/>
        </p:nvSpPr>
        <p:spPr>
          <a:xfrm>
            <a:off x="2069470" y="2312819"/>
            <a:ext cx="234892" cy="59552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F86FFA-CBD0-45F0-9E1D-70E8A5E1117F}"/>
              </a:ext>
            </a:extLst>
          </p:cNvPr>
          <p:cNvSpPr txBox="1"/>
          <p:nvPr/>
        </p:nvSpPr>
        <p:spPr>
          <a:xfrm>
            <a:off x="487669" y="2321420"/>
            <a:ext cx="1875264" cy="430887"/>
          </a:xfrm>
          <a:prstGeom prst="rect">
            <a:avLst/>
          </a:prstGeom>
          <a:noFill/>
        </p:spPr>
        <p:txBody>
          <a:bodyPr wrap="square" rtlCol="0">
            <a:spAutoFit/>
          </a:bodyPr>
          <a:lstStyle/>
          <a:p>
            <a:r>
              <a:rPr kumimoji="1" lang="ja-JP" altLang="en-US" sz="2200" dirty="0"/>
              <a:t>重力加速度</a:t>
            </a:r>
          </a:p>
        </p:txBody>
      </p:sp>
      <p:sp>
        <p:nvSpPr>
          <p:cNvPr id="53" name="テキスト ボックス 52">
            <a:extLst>
              <a:ext uri="{FF2B5EF4-FFF2-40B4-BE49-F238E27FC236}">
                <a16:creationId xmlns:a16="http://schemas.microsoft.com/office/drawing/2014/main" id="{9A517B7A-C703-417A-B305-7B66C354E528}"/>
              </a:ext>
            </a:extLst>
          </p:cNvPr>
          <p:cNvSpPr txBox="1"/>
          <p:nvPr/>
        </p:nvSpPr>
        <p:spPr>
          <a:xfrm>
            <a:off x="2362933" y="4136477"/>
            <a:ext cx="1271859" cy="769441"/>
          </a:xfrm>
          <a:prstGeom prst="rect">
            <a:avLst/>
          </a:prstGeom>
          <a:noFill/>
        </p:spPr>
        <p:txBody>
          <a:bodyPr wrap="square" rtlCol="0">
            <a:spAutoFit/>
          </a:bodyPr>
          <a:lstStyle/>
          <a:p>
            <a:pPr algn="ctr"/>
            <a:r>
              <a:rPr kumimoji="1" lang="ja-JP" altLang="en-US" sz="2200" dirty="0"/>
              <a:t>擬塑性</a:t>
            </a:r>
            <a:endParaRPr kumimoji="1" lang="en-US" altLang="ja-JP" sz="2200" dirty="0"/>
          </a:p>
          <a:p>
            <a:pPr algn="ctr"/>
            <a:r>
              <a:rPr kumimoji="1" lang="ja-JP" altLang="en-US" sz="2200" dirty="0"/>
              <a:t>流体</a:t>
            </a:r>
          </a:p>
        </p:txBody>
      </p:sp>
      <p:sp>
        <p:nvSpPr>
          <p:cNvPr id="54" name="テキスト ボックス 53">
            <a:extLst>
              <a:ext uri="{FF2B5EF4-FFF2-40B4-BE49-F238E27FC236}">
                <a16:creationId xmlns:a16="http://schemas.microsoft.com/office/drawing/2014/main" id="{238D9785-F6A7-4ECF-9BA0-F19A5C3A06D1}"/>
              </a:ext>
            </a:extLst>
          </p:cNvPr>
          <p:cNvSpPr txBox="1"/>
          <p:nvPr/>
        </p:nvSpPr>
        <p:spPr>
          <a:xfrm>
            <a:off x="512012" y="797944"/>
            <a:ext cx="174135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実験系</a:t>
            </a:r>
          </a:p>
        </p:txBody>
      </p:sp>
      <p:sp>
        <p:nvSpPr>
          <p:cNvPr id="57" name="正方形/長方形 56">
            <a:extLst>
              <a:ext uri="{FF2B5EF4-FFF2-40B4-BE49-F238E27FC236}">
                <a16:creationId xmlns:a16="http://schemas.microsoft.com/office/drawing/2014/main" id="{90C647C8-9288-4758-A6CA-5551175B99C5}"/>
              </a:ext>
            </a:extLst>
          </p:cNvPr>
          <p:cNvSpPr/>
          <p:nvPr/>
        </p:nvSpPr>
        <p:spPr>
          <a:xfrm>
            <a:off x="8763502" y="3588766"/>
            <a:ext cx="2674694" cy="47284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j-ea"/>
                <a:ea typeface="+mj-ea"/>
              </a:rPr>
              <a:t>音響境界層厚さ</a:t>
            </a:r>
            <a:endParaRPr kumimoji="1" lang="ja-JP" altLang="en-US" sz="2400" dirty="0">
              <a:solidFill>
                <a:schemeClr val="tx1"/>
              </a:solidFill>
              <a:latin typeface="+mj-lt"/>
              <a:ea typeface="+mj-ea"/>
            </a:endParaRPr>
          </a:p>
        </p:txBody>
      </p:sp>
      <p:sp>
        <p:nvSpPr>
          <p:cNvPr id="59" name="テキスト ボックス 58">
            <a:extLst>
              <a:ext uri="{FF2B5EF4-FFF2-40B4-BE49-F238E27FC236}">
                <a16:creationId xmlns:a16="http://schemas.microsoft.com/office/drawing/2014/main" id="{BA747378-50D0-4B33-AD41-65925ABBE8AC}"/>
              </a:ext>
            </a:extLst>
          </p:cNvPr>
          <p:cNvSpPr txBox="1"/>
          <p:nvPr/>
        </p:nvSpPr>
        <p:spPr>
          <a:xfrm>
            <a:off x="10036697" y="5075696"/>
            <a:ext cx="2281384" cy="338554"/>
          </a:xfrm>
          <a:prstGeom prst="rect">
            <a:avLst/>
          </a:prstGeom>
          <a:noFill/>
        </p:spPr>
        <p:txBody>
          <a:bodyPr wrap="square" rtlCol="0">
            <a:spAutoFit/>
          </a:bodyPr>
          <a:lstStyle/>
          <a:p>
            <a:r>
              <a:rPr lang="fr-FR" altLang="ja-JP" sz="1600" dirty="0"/>
              <a:t>Egorichev </a:t>
            </a:r>
            <a:r>
              <a:rPr lang="fr-FR" altLang="ja-JP" sz="1600" i="1" dirty="0"/>
              <a:t>et al</a:t>
            </a:r>
            <a:r>
              <a:rPr lang="fr-FR" altLang="ja-JP" sz="1600" dirty="0"/>
              <a:t>. (1980) </a:t>
            </a:r>
          </a:p>
        </p:txBody>
      </p:sp>
      <p:pic>
        <p:nvPicPr>
          <p:cNvPr id="111" name="図 110"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BBD5A00A-410C-42EA-A8EC-35D0CA98F30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9160856" y="4172373"/>
            <a:ext cx="2016533" cy="907669"/>
          </a:xfrm>
          <a:prstGeom prst="rect">
            <a:avLst/>
          </a:prstGeom>
        </p:spPr>
      </p:pic>
      <p:sp>
        <p:nvSpPr>
          <p:cNvPr id="71" name="正方形/長方形 70">
            <a:extLst>
              <a:ext uri="{FF2B5EF4-FFF2-40B4-BE49-F238E27FC236}">
                <a16:creationId xmlns:a16="http://schemas.microsoft.com/office/drawing/2014/main" id="{CE17573C-9093-418F-93BA-94B28160A1D3}"/>
              </a:ext>
            </a:extLst>
          </p:cNvPr>
          <p:cNvSpPr/>
          <p:nvPr/>
        </p:nvSpPr>
        <p:spPr>
          <a:xfrm>
            <a:off x="4055254" y="3557228"/>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超音波照射によるせん断</a:t>
            </a:r>
            <a:endParaRPr kumimoji="1" lang="ja-JP" altLang="en-US" sz="2400" b="1" dirty="0">
              <a:solidFill>
                <a:schemeClr val="tx1"/>
              </a:solidFill>
              <a:latin typeface="+mj-lt"/>
              <a:ea typeface="+mj-ea"/>
            </a:endParaRPr>
          </a:p>
        </p:txBody>
      </p:sp>
      <p:sp>
        <p:nvSpPr>
          <p:cNvPr id="72" name="テキスト ボックス 71">
            <a:extLst>
              <a:ext uri="{FF2B5EF4-FFF2-40B4-BE49-F238E27FC236}">
                <a16:creationId xmlns:a16="http://schemas.microsoft.com/office/drawing/2014/main" id="{026A92B6-485C-471D-AA26-2FEDC92B21D4}"/>
              </a:ext>
            </a:extLst>
          </p:cNvPr>
          <p:cNvSpPr txBox="1"/>
          <p:nvPr/>
        </p:nvSpPr>
        <p:spPr>
          <a:xfrm>
            <a:off x="1394063" y="3210321"/>
            <a:ext cx="1095140" cy="430887"/>
          </a:xfrm>
          <a:prstGeom prst="rect">
            <a:avLst/>
          </a:prstGeom>
          <a:noFill/>
        </p:spPr>
        <p:txBody>
          <a:bodyPr wrap="square" rtlCol="0">
            <a:spAutoFit/>
          </a:bodyPr>
          <a:lstStyle/>
          <a:p>
            <a:r>
              <a:rPr kumimoji="1" lang="ja-JP" altLang="en-US" sz="2200" dirty="0"/>
              <a:t>落下球</a:t>
            </a:r>
          </a:p>
        </p:txBody>
      </p:sp>
      <p:sp>
        <p:nvSpPr>
          <p:cNvPr id="88" name="テキスト ボックス 87">
            <a:extLst>
              <a:ext uri="{FF2B5EF4-FFF2-40B4-BE49-F238E27FC236}">
                <a16:creationId xmlns:a16="http://schemas.microsoft.com/office/drawing/2014/main" id="{034F223A-0B75-4849-9BAC-F2E50EDCC319}"/>
              </a:ext>
            </a:extLst>
          </p:cNvPr>
          <p:cNvSpPr txBox="1"/>
          <p:nvPr/>
        </p:nvSpPr>
        <p:spPr>
          <a:xfrm>
            <a:off x="8125117" y="5464599"/>
            <a:ext cx="2725541" cy="400110"/>
          </a:xfrm>
          <a:prstGeom prst="rect">
            <a:avLst/>
          </a:prstGeom>
          <a:noFill/>
        </p:spPr>
        <p:txBody>
          <a:bodyPr wrap="square" rtlCol="0">
            <a:spAutoFit/>
          </a:bodyPr>
          <a:lstStyle/>
          <a:p>
            <a:r>
              <a:rPr kumimoji="1" lang="en-US" altLang="ja-JP" sz="2000" dirty="0"/>
              <a:t>:</a:t>
            </a:r>
            <a:r>
              <a:rPr kumimoji="1" lang="ja-JP" altLang="en-US" sz="2000" dirty="0"/>
              <a:t>音響境界層内粘度</a:t>
            </a:r>
            <a:endParaRPr kumimoji="1" lang="en-US" altLang="ja-JP" sz="2000" dirty="0"/>
          </a:p>
        </p:txBody>
      </p:sp>
      <p:sp>
        <p:nvSpPr>
          <p:cNvPr id="89" name="テキスト ボックス 88">
            <a:extLst>
              <a:ext uri="{FF2B5EF4-FFF2-40B4-BE49-F238E27FC236}">
                <a16:creationId xmlns:a16="http://schemas.microsoft.com/office/drawing/2014/main" id="{E81816D2-8562-4427-9F69-2C377CE29CB7}"/>
              </a:ext>
            </a:extLst>
          </p:cNvPr>
          <p:cNvSpPr txBox="1"/>
          <p:nvPr/>
        </p:nvSpPr>
        <p:spPr>
          <a:xfrm>
            <a:off x="7426308" y="5831742"/>
            <a:ext cx="2485218" cy="461665"/>
          </a:xfrm>
          <a:prstGeom prst="rect">
            <a:avLst/>
          </a:prstGeom>
          <a:noFill/>
        </p:spPr>
        <p:txBody>
          <a:bodyPr wrap="square" rtlCol="0">
            <a:spAutoFit/>
          </a:bodyPr>
          <a:lstStyle/>
          <a:p>
            <a:r>
              <a:rPr kumimoji="1" lang="en-US" altLang="ja-JP" sz="2400" i="1" dirty="0"/>
              <a:t>δ </a:t>
            </a:r>
            <a:r>
              <a:rPr kumimoji="1" lang="ja-JP" altLang="en-US" sz="2400" dirty="0"/>
              <a:t>≅ </a:t>
            </a:r>
            <a:r>
              <a:rPr kumimoji="1" lang="en-US" altLang="ja-JP" sz="2400" dirty="0"/>
              <a:t>10</a:t>
            </a:r>
            <a:r>
              <a:rPr kumimoji="1" lang="en-US" altLang="ja-JP" sz="2400" baseline="30000" dirty="0"/>
              <a:t>-6</a:t>
            </a:r>
            <a:r>
              <a:rPr kumimoji="1" lang="en-US" altLang="ja-JP" sz="2400" dirty="0"/>
              <a:t>[m]</a:t>
            </a:r>
          </a:p>
        </p:txBody>
      </p:sp>
      <p:sp>
        <p:nvSpPr>
          <p:cNvPr id="90" name="右中かっこ 89">
            <a:extLst>
              <a:ext uri="{FF2B5EF4-FFF2-40B4-BE49-F238E27FC236}">
                <a16:creationId xmlns:a16="http://schemas.microsoft.com/office/drawing/2014/main" id="{D70ACF41-6F17-4AEC-AD71-FA732A7E4EE6}"/>
              </a:ext>
            </a:extLst>
          </p:cNvPr>
          <p:cNvSpPr/>
          <p:nvPr/>
        </p:nvSpPr>
        <p:spPr>
          <a:xfrm>
            <a:off x="10509727" y="5464599"/>
            <a:ext cx="165086" cy="83099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1" name="図 90" descr="IguanaTex Bitmap Display&#10;&#10;\documentclass{article}&#10;\usepackage{amsmath}&#10;\pagestyle{empty}&#10;\begin{document}&#10;\begin{equation*}&#10;\mu_\text{ABL}&#10;\end{equation*}&#10;\end{document}">
            <a:extLst>
              <a:ext uri="{FF2B5EF4-FFF2-40B4-BE49-F238E27FC236}">
                <a16:creationId xmlns:a16="http://schemas.microsoft.com/office/drawing/2014/main" id="{2562F24A-72C5-438C-8AAB-E86BC8282DE9}"/>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7526916" y="5565298"/>
            <a:ext cx="655141" cy="196722"/>
          </a:xfrm>
          <a:prstGeom prst="rect">
            <a:avLst/>
          </a:prstGeom>
        </p:spPr>
      </p:pic>
      <p:sp>
        <p:nvSpPr>
          <p:cNvPr id="95" name="テキスト ボックス 94">
            <a:extLst>
              <a:ext uri="{FF2B5EF4-FFF2-40B4-BE49-F238E27FC236}">
                <a16:creationId xmlns:a16="http://schemas.microsoft.com/office/drawing/2014/main" id="{0ABF50D6-C4BB-4593-8BB6-E54E3664C7DC}"/>
              </a:ext>
            </a:extLst>
          </p:cNvPr>
          <p:cNvSpPr txBox="1"/>
          <p:nvPr/>
        </p:nvSpPr>
        <p:spPr>
          <a:xfrm>
            <a:off x="10658783" y="5565298"/>
            <a:ext cx="1359046" cy="707886"/>
          </a:xfrm>
          <a:prstGeom prst="rect">
            <a:avLst/>
          </a:prstGeom>
          <a:noFill/>
        </p:spPr>
        <p:txBody>
          <a:bodyPr wrap="square" rtlCol="0">
            <a:spAutoFit/>
          </a:bodyPr>
          <a:lstStyle/>
          <a:p>
            <a:r>
              <a:rPr kumimoji="1" lang="ja-JP" altLang="en-US" sz="2000" b="1" dirty="0">
                <a:solidFill>
                  <a:srgbClr val="FF0000"/>
                </a:solidFill>
              </a:rPr>
              <a:t>直接測定</a:t>
            </a:r>
            <a:br>
              <a:rPr kumimoji="1" lang="en-US" altLang="ja-JP" sz="2000" b="1" dirty="0">
                <a:solidFill>
                  <a:srgbClr val="FF0000"/>
                </a:solidFill>
              </a:rPr>
            </a:br>
            <a:r>
              <a:rPr kumimoji="1" lang="ja-JP" altLang="en-US" sz="2000" b="1" dirty="0">
                <a:solidFill>
                  <a:srgbClr val="FF0000"/>
                </a:solidFill>
              </a:rPr>
              <a:t>不可</a:t>
            </a:r>
          </a:p>
        </p:txBody>
      </p:sp>
      <p:sp>
        <p:nvSpPr>
          <p:cNvPr id="98" name="Freeform 44 1 1">
            <a:extLst>
              <a:ext uri="{FF2B5EF4-FFF2-40B4-BE49-F238E27FC236}">
                <a16:creationId xmlns:a16="http://schemas.microsoft.com/office/drawing/2014/main" id="{B8B00609-4A27-43AD-BE85-4F9556CA2DE1}"/>
              </a:ext>
            </a:extLst>
          </p:cNvPr>
          <p:cNvSpPr>
            <a:spLocks noChangeAspect="1" noEditPoints="1"/>
          </p:cNvSpPr>
          <p:nvPr>
            <p:custDataLst>
              <p:tags r:id="rId3"/>
            </p:custDataLst>
          </p:nvPr>
        </p:nvSpPr>
        <p:spPr bwMode="auto">
          <a:xfrm>
            <a:off x="5180617" y="3247604"/>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9" name="Freeform 44 1 2">
            <a:extLst>
              <a:ext uri="{FF2B5EF4-FFF2-40B4-BE49-F238E27FC236}">
                <a16:creationId xmlns:a16="http://schemas.microsoft.com/office/drawing/2014/main" id="{00BE3343-D55E-42A3-B4CC-A2E320333451}"/>
              </a:ext>
            </a:extLst>
          </p:cNvPr>
          <p:cNvSpPr>
            <a:spLocks noChangeAspect="1" noEditPoints="1"/>
          </p:cNvSpPr>
          <p:nvPr>
            <p:custDataLst>
              <p:tags r:id="rId4"/>
            </p:custDataLst>
          </p:nvPr>
        </p:nvSpPr>
        <p:spPr bwMode="auto">
          <a:xfrm>
            <a:off x="4833284" y="6073762"/>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01" name="図 100" descr="図形&#10;&#10;中程度の精度で自動的に生成された説明">
            <a:extLst>
              <a:ext uri="{FF2B5EF4-FFF2-40B4-BE49-F238E27FC236}">
                <a16:creationId xmlns:a16="http://schemas.microsoft.com/office/drawing/2014/main" id="{77D96230-54F9-4348-9105-E8C20C7560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7447" y="1485563"/>
            <a:ext cx="1746341" cy="1950192"/>
          </a:xfrm>
          <a:prstGeom prst="rect">
            <a:avLst/>
          </a:prstGeom>
        </p:spPr>
      </p:pic>
      <p:sp>
        <p:nvSpPr>
          <p:cNvPr id="102" name="矢印: 下 101">
            <a:extLst>
              <a:ext uri="{FF2B5EF4-FFF2-40B4-BE49-F238E27FC236}">
                <a16:creationId xmlns:a16="http://schemas.microsoft.com/office/drawing/2014/main" id="{D60F526D-EA72-4EAE-A8DF-BE173799C9BC}"/>
              </a:ext>
            </a:extLst>
          </p:cNvPr>
          <p:cNvSpPr/>
          <p:nvPr/>
        </p:nvSpPr>
        <p:spPr>
          <a:xfrm>
            <a:off x="2886571" y="2978210"/>
            <a:ext cx="179250" cy="61877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 name="図 103" descr="図形&#10;&#10;中程度の精度で自動的に生成された説明">
            <a:extLst>
              <a:ext uri="{FF2B5EF4-FFF2-40B4-BE49-F238E27FC236}">
                <a16:creationId xmlns:a16="http://schemas.microsoft.com/office/drawing/2014/main" id="{22EF7ECB-8D88-403F-AA5D-91804FE5DB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0142" y="1175312"/>
            <a:ext cx="853720" cy="840484"/>
          </a:xfrm>
          <a:prstGeom prst="rect">
            <a:avLst/>
          </a:prstGeom>
        </p:spPr>
      </p:pic>
      <p:pic>
        <p:nvPicPr>
          <p:cNvPr id="106" name="図 105" descr="\documentclass{article}&#10;\usepackage{amsmath}&#10;\pagestyle{empty}&#10;\begin{document}&#10;\begin{equation*}&#10;U&#10;\end{equation*}&#10;\end{document}" title="IguanaTex Bitmap Display">
            <a:extLst>
              <a:ext uri="{FF2B5EF4-FFF2-40B4-BE49-F238E27FC236}">
                <a16:creationId xmlns:a16="http://schemas.microsoft.com/office/drawing/2014/main" id="{B071E064-42F8-4860-A990-3ED54E087A5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2697367" y="3260170"/>
            <a:ext cx="176762" cy="178286"/>
          </a:xfrm>
          <a:prstGeom prst="rect">
            <a:avLst/>
          </a:prstGeom>
        </p:spPr>
      </p:pic>
      <p:pic>
        <p:nvPicPr>
          <p:cNvPr id="109" name="図 108" descr="\documentclass{article}&#10;\usepackage{amsmath}&#10;\pagestyle{empty}&#10;\begin{document}&#10;\begin{equation*}&#10;g&#10;\end{equation*}&#10;\end{document}" title="IguanaTex Bitmap Display">
            <a:extLst>
              <a:ext uri="{FF2B5EF4-FFF2-40B4-BE49-F238E27FC236}">
                <a16:creationId xmlns:a16="http://schemas.microsoft.com/office/drawing/2014/main" id="{48E300DA-03E8-45D0-A082-5652A81494D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1225961" y="2682328"/>
            <a:ext cx="162647" cy="226017"/>
          </a:xfrm>
          <a:prstGeom prst="rect">
            <a:avLst/>
          </a:prstGeom>
        </p:spPr>
      </p:pic>
    </p:spTree>
    <p:extLst>
      <p:ext uri="{BB962C8B-B14F-4D97-AF65-F5344CB8AC3E}">
        <p14:creationId xmlns:p14="http://schemas.microsoft.com/office/powerpoint/2010/main" val="26589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p:bldP spid="88" grpId="0"/>
      <p:bldP spid="89" grpId="0"/>
      <p:bldP spid="90" grpId="0" animBg="1"/>
      <p:bldP spid="9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1905A-3387-4DDF-AD30-3ACDDF77ECB3}"/>
              </a:ext>
            </a:extLst>
          </p:cNvPr>
          <p:cNvSpPr>
            <a:spLocks noGrp="1"/>
          </p:cNvSpPr>
          <p:nvPr>
            <p:ph type="title"/>
          </p:nvPr>
        </p:nvSpPr>
        <p:spPr/>
        <p:txBody>
          <a:bodyPr/>
          <a:lstStyle/>
          <a:p>
            <a:r>
              <a:rPr lang="ja-JP" altLang="en-US" dirty="0"/>
              <a:t>アルミニウム</a:t>
            </a:r>
            <a:r>
              <a:rPr lang="en-US" altLang="ja-JP" dirty="0"/>
              <a:t>0.5wt.%</a:t>
            </a:r>
            <a:endParaRPr kumimoji="1" lang="ja-JP" altLang="en-US" dirty="0"/>
          </a:p>
        </p:txBody>
      </p:sp>
      <p:pic>
        <p:nvPicPr>
          <p:cNvPr id="4" name="図 3">
            <a:extLst>
              <a:ext uri="{FF2B5EF4-FFF2-40B4-BE49-F238E27FC236}">
                <a16:creationId xmlns:a16="http://schemas.microsoft.com/office/drawing/2014/main" id="{3927F6CE-9D07-4CAC-BFF9-665A4B8CD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85946"/>
            <a:ext cx="8639998" cy="4320000"/>
          </a:xfrm>
          <a:prstGeom prst="rect">
            <a:avLst/>
          </a:prstGeom>
        </p:spPr>
      </p:pic>
    </p:spTree>
    <p:extLst>
      <p:ext uri="{BB962C8B-B14F-4D97-AF65-F5344CB8AC3E}">
        <p14:creationId xmlns:p14="http://schemas.microsoft.com/office/powerpoint/2010/main" val="3586698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EEC93-6C78-48FB-B766-86C76788EE1C}"/>
              </a:ext>
            </a:extLst>
          </p:cNvPr>
          <p:cNvSpPr>
            <a:spLocks noGrp="1"/>
          </p:cNvSpPr>
          <p:nvPr>
            <p:ph type="title"/>
          </p:nvPr>
        </p:nvSpPr>
        <p:spPr/>
        <p:txBody>
          <a:bodyPr/>
          <a:lstStyle/>
          <a:p>
            <a:r>
              <a:rPr lang="ja-JP" altLang="en-US" dirty="0"/>
              <a:t>ステンレス</a:t>
            </a:r>
            <a:r>
              <a:rPr lang="en-US" altLang="ja-JP" dirty="0"/>
              <a:t>0.5wt.%</a:t>
            </a:r>
            <a:endParaRPr kumimoji="1" lang="ja-JP" altLang="en-US" dirty="0"/>
          </a:p>
        </p:txBody>
      </p:sp>
      <p:pic>
        <p:nvPicPr>
          <p:cNvPr id="5" name="図 4">
            <a:extLst>
              <a:ext uri="{FF2B5EF4-FFF2-40B4-BE49-F238E27FC236}">
                <a16:creationId xmlns:a16="http://schemas.microsoft.com/office/drawing/2014/main" id="{D445EE90-0C1E-4477-8647-98A62461D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1"/>
            <a:ext cx="8639998" cy="4320000"/>
          </a:xfrm>
          <a:prstGeom prst="rect">
            <a:avLst/>
          </a:prstGeom>
        </p:spPr>
      </p:pic>
    </p:spTree>
    <p:extLst>
      <p:ext uri="{BB962C8B-B14F-4D97-AF65-F5344CB8AC3E}">
        <p14:creationId xmlns:p14="http://schemas.microsoft.com/office/powerpoint/2010/main" val="2602568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6C8DD-4F6C-4CB7-9140-8B0D98A752FF}"/>
              </a:ext>
            </a:extLst>
          </p:cNvPr>
          <p:cNvSpPr>
            <a:spLocks noGrp="1"/>
          </p:cNvSpPr>
          <p:nvPr>
            <p:ph type="title"/>
          </p:nvPr>
        </p:nvSpPr>
        <p:spPr/>
        <p:txBody>
          <a:bodyPr/>
          <a:lstStyle/>
          <a:p>
            <a:r>
              <a:rPr lang="ja-JP" altLang="en-US" dirty="0"/>
              <a:t>真鍮</a:t>
            </a:r>
            <a:r>
              <a:rPr lang="en-US" altLang="ja-JP" dirty="0"/>
              <a:t>0.5wt.%</a:t>
            </a:r>
            <a:endParaRPr kumimoji="1" lang="ja-JP" altLang="en-US" dirty="0"/>
          </a:p>
        </p:txBody>
      </p:sp>
      <p:pic>
        <p:nvPicPr>
          <p:cNvPr id="4" name="図 3">
            <a:extLst>
              <a:ext uri="{FF2B5EF4-FFF2-40B4-BE49-F238E27FC236}">
                <a16:creationId xmlns:a16="http://schemas.microsoft.com/office/drawing/2014/main" id="{BB88761A-E21B-42EB-A67C-E016FE1A5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647821"/>
            <a:ext cx="8639998" cy="4320000"/>
          </a:xfrm>
          <a:prstGeom prst="rect">
            <a:avLst/>
          </a:prstGeom>
        </p:spPr>
      </p:pic>
    </p:spTree>
    <p:extLst>
      <p:ext uri="{BB962C8B-B14F-4D97-AF65-F5344CB8AC3E}">
        <p14:creationId xmlns:p14="http://schemas.microsoft.com/office/powerpoint/2010/main" val="1152622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C5E4F5-E9A8-476B-8DF9-EC614205E9B0}"/>
              </a:ext>
            </a:extLst>
          </p:cNvPr>
          <p:cNvSpPr>
            <a:spLocks noGrp="1"/>
          </p:cNvSpPr>
          <p:nvPr>
            <p:ph type="title"/>
          </p:nvPr>
        </p:nvSpPr>
        <p:spPr/>
        <p:txBody>
          <a:bodyPr/>
          <a:lstStyle/>
          <a:p>
            <a:r>
              <a:rPr lang="ja-JP" altLang="en-US" dirty="0"/>
              <a:t>ステンレス</a:t>
            </a:r>
            <a:r>
              <a:rPr lang="en-US" altLang="ja-JP" dirty="0"/>
              <a:t>1.3wt.%</a:t>
            </a:r>
            <a:endParaRPr kumimoji="1" lang="ja-JP" altLang="en-US" dirty="0"/>
          </a:p>
        </p:txBody>
      </p:sp>
      <p:pic>
        <p:nvPicPr>
          <p:cNvPr id="4" name="図 3">
            <a:extLst>
              <a:ext uri="{FF2B5EF4-FFF2-40B4-BE49-F238E27FC236}">
                <a16:creationId xmlns:a16="http://schemas.microsoft.com/office/drawing/2014/main" id="{F5DBD27A-E55D-403E-A93A-4F4FBBF8D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90696"/>
            <a:ext cx="8639998" cy="4320000"/>
          </a:xfrm>
          <a:prstGeom prst="rect">
            <a:avLst/>
          </a:prstGeom>
        </p:spPr>
      </p:pic>
    </p:spTree>
    <p:extLst>
      <p:ext uri="{BB962C8B-B14F-4D97-AF65-F5344CB8AC3E}">
        <p14:creationId xmlns:p14="http://schemas.microsoft.com/office/powerpoint/2010/main" val="83682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FD118F82-830D-4C33-AE79-873D91CE5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10" y="3122767"/>
            <a:ext cx="7985316" cy="3694626"/>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r>
              <a:rPr lang="en-US" altLang="ja-JP" dirty="0"/>
              <a:t>PAA 1wt.%</a:t>
            </a:r>
            <a:r>
              <a:rPr lang="ja-JP" altLang="en-US" dirty="0"/>
              <a:t>）</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603541690"/>
              </p:ext>
            </p:extLst>
          </p:nvPr>
        </p:nvGraphicFramePr>
        <p:xfrm>
          <a:off x="5623423" y="3308548"/>
          <a:ext cx="4897462" cy="1483360"/>
        </p:xfrm>
        <a:graphic>
          <a:graphicData uri="http://schemas.openxmlformats.org/drawingml/2006/table">
            <a:tbl>
              <a:tblPr firstRow="1">
                <a:tableStyleId>{9D7B26C5-4107-4FEC-AEDC-1716B250A1EF}</a:tableStyleId>
              </a:tblPr>
              <a:tblGrid>
                <a:gridCol w="2377669">
                  <a:extLst>
                    <a:ext uri="{9D8B030D-6E8A-4147-A177-3AD203B41FA5}">
                      <a16:colId xmlns:a16="http://schemas.microsoft.com/office/drawing/2014/main" val="722298000"/>
                    </a:ext>
                  </a:extLst>
                </a:gridCol>
                <a:gridCol w="1385484">
                  <a:extLst>
                    <a:ext uri="{9D8B030D-6E8A-4147-A177-3AD203B41FA5}">
                      <a16:colId xmlns:a16="http://schemas.microsoft.com/office/drawing/2014/main" val="2175183885"/>
                    </a:ext>
                  </a:extLst>
                </a:gridCol>
                <a:gridCol w="1134309">
                  <a:extLst>
                    <a:ext uri="{9D8B030D-6E8A-4147-A177-3AD203B41FA5}">
                      <a16:colId xmlns:a16="http://schemas.microsoft.com/office/drawing/2014/main" val="2828823332"/>
                    </a:ext>
                  </a:extLst>
                </a:gridCol>
              </a:tblGrid>
              <a:tr h="370840">
                <a:tc>
                  <a:txBody>
                    <a:bodyPr/>
                    <a:lstStyle/>
                    <a:p>
                      <a:endParaRPr kumimoji="1" lang="ja-JP" altLang="en-US" b="0" dirty="0"/>
                    </a:p>
                  </a:txBody>
                  <a:tcPr/>
                </a:tc>
                <a:tc>
                  <a:txBody>
                    <a:bodyPr/>
                    <a:lstStyle/>
                    <a:p>
                      <a:r>
                        <a:rPr kumimoji="1" lang="en-US" altLang="ja-JP" b="0" i="1" dirty="0"/>
                        <a:t>k</a:t>
                      </a:r>
                      <a:endParaRPr kumimoji="1" lang="ja-JP" altLang="en-US" b="0" i="1" dirty="0"/>
                    </a:p>
                  </a:txBody>
                  <a:tcPr/>
                </a:tc>
                <a:tc>
                  <a:txBody>
                    <a:bodyPr/>
                    <a:lstStyle/>
                    <a:p>
                      <a:r>
                        <a:rPr kumimoji="1" lang="en-US" altLang="ja-JP" b="0" i="1" dirty="0"/>
                        <a:t>n</a:t>
                      </a:r>
                      <a:endParaRPr kumimoji="1" lang="ja-JP" altLang="en-US" b="0" i="1" dirty="0"/>
                    </a:p>
                  </a:txBody>
                  <a:tcPr/>
                </a:tc>
                <a:extLst>
                  <a:ext uri="{0D108BD9-81ED-4DB2-BD59-A6C34878D82A}">
                    <a16:rowId xmlns:a16="http://schemas.microsoft.com/office/drawing/2014/main" val="2937034969"/>
                  </a:ext>
                </a:extLst>
              </a:tr>
              <a:tr h="370840">
                <a:tc>
                  <a:txBody>
                    <a:bodyPr/>
                    <a:lstStyle/>
                    <a:p>
                      <a:r>
                        <a:rPr kumimoji="1" lang="en-US" altLang="ja-JP" b="0" dirty="0"/>
                        <a:t>PAA 1 wt.%</a:t>
                      </a:r>
                      <a:endParaRPr kumimoji="1" lang="ja-JP" altLang="en-US" b="0" dirty="0"/>
                    </a:p>
                  </a:txBody>
                  <a:tcPr/>
                </a:tc>
                <a:tc>
                  <a:txBody>
                    <a:bodyPr/>
                    <a:lstStyle/>
                    <a:p>
                      <a:r>
                        <a:rPr kumimoji="1" lang="en-US" altLang="ja-JP" b="0" dirty="0"/>
                        <a:t>8.80</a:t>
                      </a:r>
                      <a:endParaRPr kumimoji="1" lang="ja-JP" altLang="en-US" b="0" dirty="0"/>
                    </a:p>
                  </a:txBody>
                  <a:tcPr/>
                </a:tc>
                <a:tc>
                  <a:txBody>
                    <a:bodyPr/>
                    <a:lstStyle/>
                    <a:p>
                      <a:r>
                        <a:rPr kumimoji="1" lang="en-US" altLang="ja-JP" b="0" dirty="0"/>
                        <a:t>0.234</a:t>
                      </a:r>
                    </a:p>
                  </a:txBody>
                  <a:tcPr/>
                </a:tc>
                <a:extLst>
                  <a:ext uri="{0D108BD9-81ED-4DB2-BD59-A6C34878D82A}">
                    <a16:rowId xmlns:a16="http://schemas.microsoft.com/office/drawing/2014/main" val="1536492457"/>
                  </a:ext>
                </a:extLst>
              </a:tr>
              <a:tr h="370840">
                <a:tc>
                  <a:txBody>
                    <a:bodyPr/>
                    <a:lstStyle/>
                    <a:p>
                      <a:r>
                        <a:rPr kumimoji="1" lang="ja-JP" altLang="en-US" b="0" dirty="0"/>
                        <a:t>岩室 </a:t>
                      </a:r>
                      <a:r>
                        <a:rPr kumimoji="1" lang="en-US" altLang="ja-JP" b="0" dirty="0"/>
                        <a:t>(2020)</a:t>
                      </a:r>
                      <a:endParaRPr kumimoji="1" lang="ja-JP" altLang="en-US" b="0" dirty="0"/>
                    </a:p>
                  </a:txBody>
                  <a:tcPr/>
                </a:tc>
                <a:tc>
                  <a:txBody>
                    <a:bodyPr/>
                    <a:lstStyle/>
                    <a:p>
                      <a:r>
                        <a:rPr kumimoji="1" lang="en-US" altLang="ja-JP" b="0" dirty="0"/>
                        <a:t>9.4</a:t>
                      </a:r>
                      <a:endParaRPr kumimoji="1" lang="ja-JP" altLang="en-US" b="0" dirty="0"/>
                    </a:p>
                  </a:txBody>
                  <a:tcPr/>
                </a:tc>
                <a:tc>
                  <a:txBody>
                    <a:bodyPr/>
                    <a:lstStyle/>
                    <a:p>
                      <a:r>
                        <a:rPr kumimoji="1" lang="en-US" altLang="ja-JP" b="0" dirty="0"/>
                        <a:t>0.23</a:t>
                      </a:r>
                      <a:endParaRPr kumimoji="1" lang="ja-JP" altLang="en-US" b="0" dirty="0"/>
                    </a:p>
                  </a:txBody>
                  <a:tcPr/>
                </a:tc>
                <a:extLst>
                  <a:ext uri="{0D108BD9-81ED-4DB2-BD59-A6C34878D82A}">
                    <a16:rowId xmlns:a16="http://schemas.microsoft.com/office/drawing/2014/main" val="435085531"/>
                  </a:ext>
                </a:extLst>
              </a:tr>
              <a:tr h="370840">
                <a:tc>
                  <a:txBody>
                    <a:bodyPr/>
                    <a:lstStyle/>
                    <a:p>
                      <a:r>
                        <a:rPr kumimoji="1" lang="en-US" altLang="ja-JP" b="0" dirty="0"/>
                        <a:t>Shiratori </a:t>
                      </a:r>
                      <a:r>
                        <a:rPr kumimoji="1" lang="en-US" altLang="ja-JP" b="0" i="1" dirty="0"/>
                        <a:t>et al</a:t>
                      </a:r>
                      <a:r>
                        <a:rPr kumimoji="1" lang="en-US" altLang="ja-JP" b="0" dirty="0"/>
                        <a:t>.</a:t>
                      </a:r>
                      <a:r>
                        <a:rPr kumimoji="1" lang="ja-JP" altLang="en-US" b="0" dirty="0"/>
                        <a:t>　</a:t>
                      </a:r>
                      <a:r>
                        <a:rPr kumimoji="1" lang="en-US" altLang="ja-JP" b="0" dirty="0"/>
                        <a:t>(2016)</a:t>
                      </a:r>
                      <a:endParaRPr kumimoji="1" lang="ja-JP" altLang="en-US" b="0" dirty="0"/>
                    </a:p>
                  </a:txBody>
                  <a:tcPr/>
                </a:tc>
                <a:tc>
                  <a:txBody>
                    <a:bodyPr/>
                    <a:lstStyle/>
                    <a:p>
                      <a:r>
                        <a:rPr kumimoji="1" lang="en-US" altLang="ja-JP" b="0" dirty="0"/>
                        <a:t>5.9</a:t>
                      </a:r>
                      <a:endParaRPr kumimoji="1" lang="ja-JP" altLang="en-US" b="0" dirty="0"/>
                    </a:p>
                  </a:txBody>
                  <a:tcPr/>
                </a:tc>
                <a:tc>
                  <a:txBody>
                    <a:bodyPr/>
                    <a:lstStyle/>
                    <a:p>
                      <a:r>
                        <a:rPr kumimoji="1" lang="en-US" altLang="ja-JP" b="0" dirty="0"/>
                        <a:t>0.25</a:t>
                      </a:r>
                      <a:endParaRPr kumimoji="1" lang="ja-JP" altLang="en-US" b="0" dirty="0"/>
                    </a:p>
                  </a:txBody>
                  <a:tcPr/>
                </a:tc>
                <a:extLst>
                  <a:ext uri="{0D108BD9-81ED-4DB2-BD59-A6C34878D82A}">
                    <a16:rowId xmlns:a16="http://schemas.microsoft.com/office/drawing/2014/main" val="1347696293"/>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3096136">
            <a:off x="2761937" y="5016330"/>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p:nvPr/>
        </p:nvCxnSpPr>
        <p:spPr>
          <a:xfrm>
            <a:off x="3114210" y="4265530"/>
            <a:ext cx="1160317" cy="1439501"/>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A0B73476-997E-4201-B79C-EF9A86C7051F}"/>
              </a:ext>
            </a:extLst>
          </p:cNvPr>
          <p:cNvSpPr/>
          <p:nvPr/>
        </p:nvSpPr>
        <p:spPr>
          <a:xfrm>
            <a:off x="6586009" y="904144"/>
            <a:ext cx="2642346"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25" name="正方形/長方形 24">
            <a:extLst>
              <a:ext uri="{FF2B5EF4-FFF2-40B4-BE49-F238E27FC236}">
                <a16:creationId xmlns:a16="http://schemas.microsoft.com/office/drawing/2014/main" id="{BCE66049-2FB8-48A0-BFDD-E3AED5716BFA}"/>
              </a:ext>
            </a:extLst>
          </p:cNvPr>
          <p:cNvSpPr/>
          <p:nvPr/>
        </p:nvSpPr>
        <p:spPr>
          <a:xfrm>
            <a:off x="1691927" y="2644131"/>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計測結果</a:t>
            </a:r>
            <a:endParaRPr kumimoji="1" lang="en-US" altLang="ja-JP" sz="2400" dirty="0">
              <a:solidFill>
                <a:schemeClr val="tx1"/>
              </a:solidFill>
            </a:endParaRPr>
          </a:p>
        </p:txBody>
      </p:sp>
      <p:pic>
        <p:nvPicPr>
          <p:cNvPr id="10" name="図 9">
            <a:extLst>
              <a:ext uri="{FF2B5EF4-FFF2-40B4-BE49-F238E27FC236}">
                <a16:creationId xmlns:a16="http://schemas.microsoft.com/office/drawing/2014/main" id="{D353D5F5-77E9-40FA-88E2-EB09B8FD1AC4}"/>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2698725" y="1356037"/>
            <a:ext cx="2824251" cy="1143952"/>
          </a:xfrm>
          <a:prstGeom prst="rect">
            <a:avLst/>
          </a:prstGeom>
        </p:spPr>
      </p:pic>
      <p:sp>
        <p:nvSpPr>
          <p:cNvPr id="26" name="正方形/長方形 25">
            <a:extLst>
              <a:ext uri="{FF2B5EF4-FFF2-40B4-BE49-F238E27FC236}">
                <a16:creationId xmlns:a16="http://schemas.microsoft.com/office/drawing/2014/main" id="{5684BA68-97CC-46DD-95BA-A6593F630BB3}"/>
              </a:ext>
            </a:extLst>
          </p:cNvPr>
          <p:cNvSpPr/>
          <p:nvPr/>
        </p:nvSpPr>
        <p:spPr>
          <a:xfrm>
            <a:off x="1756411" y="904144"/>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endParaRPr kumimoji="1" lang="en-US" altLang="ja-JP" sz="2400" dirty="0">
              <a:solidFill>
                <a:schemeClr val="tx1"/>
              </a:solidFill>
            </a:endParaRPr>
          </a:p>
        </p:txBody>
      </p:sp>
      <p:pic>
        <p:nvPicPr>
          <p:cNvPr id="27" name="図 26">
            <a:extLst>
              <a:ext uri="{FF2B5EF4-FFF2-40B4-BE49-F238E27FC236}">
                <a16:creationId xmlns:a16="http://schemas.microsoft.com/office/drawing/2014/main" id="{99FA1B49-2E0B-44B8-A656-90FB30243BC0}"/>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5298823" y="2376606"/>
            <a:ext cx="649200" cy="212957"/>
          </a:xfrm>
          <a:prstGeom prst="rect">
            <a:avLst/>
          </a:prstGeom>
        </p:spPr>
      </p:pic>
      <p:sp>
        <p:nvSpPr>
          <p:cNvPr id="11" name="正方形/長方形 10">
            <a:extLst>
              <a:ext uri="{FF2B5EF4-FFF2-40B4-BE49-F238E27FC236}">
                <a16:creationId xmlns:a16="http://schemas.microsoft.com/office/drawing/2014/main" id="{A6DE9004-F0F4-4C87-AF00-C435D58EA11A}"/>
              </a:ext>
            </a:extLst>
          </p:cNvPr>
          <p:cNvSpPr/>
          <p:nvPr/>
        </p:nvSpPr>
        <p:spPr>
          <a:xfrm>
            <a:off x="5658894" y="3684522"/>
            <a:ext cx="4472412" cy="365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documentclass{article}&#10;\usepackage{amsmath}&#10;\pagestyle{empty}&#10;\begin{document}&#10;&#10;$\mu=k\cdot\dot{\gamma}^{n-1}$&#10;&#10;&#10;\end{document}" title="IguanaTex Bitmap Display">
            <a:extLst>
              <a:ext uri="{FF2B5EF4-FFF2-40B4-BE49-F238E27FC236}">
                <a16:creationId xmlns:a16="http://schemas.microsoft.com/office/drawing/2014/main" id="{3CA09FA7-2604-4904-A996-9891A1ED448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348425" y="1646467"/>
            <a:ext cx="2492862" cy="497648"/>
          </a:xfrm>
          <a:prstGeom prst="rect">
            <a:avLst/>
          </a:prstGeom>
        </p:spPr>
      </p:pic>
    </p:spTree>
    <p:extLst>
      <p:ext uri="{BB962C8B-B14F-4D97-AF65-F5344CB8AC3E}">
        <p14:creationId xmlns:p14="http://schemas.microsoft.com/office/powerpoint/2010/main" val="19029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P spid="25"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2C0D5F-714E-4835-8FE2-405CB3F203CC}"/>
              </a:ext>
            </a:extLst>
          </p:cNvPr>
          <p:cNvPicPr>
            <a:picLocks noChangeAspect="1"/>
          </p:cNvPicPr>
          <p:nvPr/>
        </p:nvPicPr>
        <p:blipFill rotWithShape="1">
          <a:blip r:embed="rId2">
            <a:extLst>
              <a:ext uri="{28A0092B-C50C-407E-A947-70E740481C1C}">
                <a14:useLocalDpi xmlns:a14="http://schemas.microsoft.com/office/drawing/2010/main" val="0"/>
              </a:ext>
            </a:extLst>
          </a:blip>
          <a:srcRect r="53689"/>
          <a:stretch/>
        </p:blipFill>
        <p:spPr>
          <a:xfrm>
            <a:off x="1958855" y="1817949"/>
            <a:ext cx="3913309" cy="39096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3days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400335497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r>
                        <a:rPr kumimoji="1" lang="en-US" altLang="ja-JP" dirty="0"/>
                        <a:t>5.49</a:t>
                      </a:r>
                      <a:endParaRPr kumimoji="1" lang="ja-JP" altLang="en-US" dirty="0"/>
                    </a:p>
                  </a:txBody>
                  <a:tcPr/>
                </a:tc>
                <a:tc>
                  <a:txBody>
                    <a:bodyPr/>
                    <a:lstStyle/>
                    <a:p>
                      <a:r>
                        <a:rPr kumimoji="1" lang="en-US" altLang="ja-JP" dirty="0"/>
                        <a:t>0.271</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54102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D3567FA-B250-4F13-87E6-92EB0069481D}"/>
              </a:ext>
            </a:extLst>
          </p:cNvPr>
          <p:cNvPicPr>
            <a:picLocks noChangeAspect="1"/>
          </p:cNvPicPr>
          <p:nvPr/>
        </p:nvPicPr>
        <p:blipFill rotWithShape="1">
          <a:blip r:embed="rId2">
            <a:extLst>
              <a:ext uri="{28A0092B-C50C-407E-A947-70E740481C1C}">
                <a14:useLocalDpi xmlns:a14="http://schemas.microsoft.com/office/drawing/2010/main" val="0"/>
              </a:ext>
            </a:extLst>
          </a:blip>
          <a:srcRect r="54063"/>
          <a:stretch/>
        </p:blipFill>
        <p:spPr>
          <a:xfrm>
            <a:off x="1967849" y="1807399"/>
            <a:ext cx="3892415" cy="39204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363888095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3309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40EA7C0-D5F7-4245-9807-25809E78C119}"/>
              </a:ext>
            </a:extLst>
          </p:cNvPr>
          <p:cNvPicPr>
            <a:picLocks noChangeAspect="1"/>
          </p:cNvPicPr>
          <p:nvPr/>
        </p:nvPicPr>
        <p:blipFill rotWithShape="1">
          <a:blip r:embed="rId2">
            <a:extLst>
              <a:ext uri="{28A0092B-C50C-407E-A947-70E740481C1C}">
                <a14:useLocalDpi xmlns:a14="http://schemas.microsoft.com/office/drawing/2010/main" val="0"/>
              </a:ext>
            </a:extLst>
          </a:blip>
          <a:srcRect r="42982"/>
          <a:stretch/>
        </p:blipFill>
        <p:spPr>
          <a:xfrm>
            <a:off x="2011062" y="1825660"/>
            <a:ext cx="4103989" cy="3901889"/>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3days vs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2616817886"/>
              </p:ext>
            </p:extLst>
          </p:nvPr>
        </p:nvGraphicFramePr>
        <p:xfrm>
          <a:off x="5972339" y="1176020"/>
          <a:ext cx="4173756" cy="421132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ja-JP" altLang="en-US" dirty="0"/>
                        <a:t>　</a:t>
                      </a:r>
                      <a:r>
                        <a:rPr kumimoji="1" lang="en-US" altLang="ja-JP" dirty="0"/>
                        <a:t>PAA 0.95 wt.%</a:t>
                      </a:r>
                    </a:p>
                    <a:p>
                      <a:r>
                        <a:rPr kumimoji="1" lang="en-US" altLang="ja-JP" dirty="0"/>
                        <a:t>(3days)</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2832060487"/>
                  </a:ext>
                </a:extLst>
              </a:tr>
              <a:tr h="370840">
                <a:tc>
                  <a:txBody>
                    <a:bodyPr/>
                    <a:lstStyle/>
                    <a:p>
                      <a:r>
                        <a:rPr kumimoji="1" lang="ja-JP" altLang="en-US" dirty="0"/>
                        <a:t>　</a:t>
                      </a:r>
                      <a:r>
                        <a:rPr kumimoji="1" lang="en-US" altLang="ja-JP" dirty="0"/>
                        <a:t>PAA 0.95 wt.%</a:t>
                      </a:r>
                    </a:p>
                    <a:p>
                      <a:r>
                        <a:rPr kumimoji="1" lang="en-US" altLang="ja-JP" dirty="0"/>
                        <a:t>(1weeks)</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1952138430"/>
                  </a:ext>
                </a:extLst>
              </a:tr>
              <a:tr h="370840">
                <a:tc>
                  <a:txBody>
                    <a:bodyPr/>
                    <a:lstStyle/>
                    <a:p>
                      <a:r>
                        <a:rPr kumimoji="1" lang="ja-JP" altLang="en-US" dirty="0"/>
                        <a:t>　</a:t>
                      </a:r>
                      <a:r>
                        <a:rPr kumimoji="1" lang="en-US" altLang="ja-JP" dirty="0"/>
                        <a:t>PAA 1.00 wt.%</a:t>
                      </a:r>
                    </a:p>
                    <a:p>
                      <a:r>
                        <a:rPr kumimoji="1" lang="en-US" altLang="ja-JP" dirty="0"/>
                        <a:t>(3days)</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783424906"/>
                  </a:ext>
                </a:extLst>
              </a:tr>
              <a:tr h="370840">
                <a:tc>
                  <a:txBody>
                    <a:bodyPr/>
                    <a:lstStyle/>
                    <a:p>
                      <a:r>
                        <a:rPr kumimoji="1" lang="ja-JP" altLang="en-US" dirty="0"/>
                        <a:t>　</a:t>
                      </a:r>
                      <a:r>
                        <a:rPr kumimoji="1" lang="en-US" altLang="ja-JP" dirty="0"/>
                        <a:t>PAA 1.00 wt.%</a:t>
                      </a:r>
                    </a:p>
                    <a:p>
                      <a:r>
                        <a:rPr kumimoji="1" lang="en-US" altLang="ja-JP" dirty="0"/>
                        <a:t>(1weeks)</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2184181617"/>
                  </a:ext>
                </a:extLst>
              </a:tr>
              <a:tr h="370840">
                <a:tc>
                  <a:txBody>
                    <a:bodyPr/>
                    <a:lstStyle/>
                    <a:p>
                      <a:r>
                        <a:rPr kumimoji="1" lang="ja-JP" altLang="en-US" dirty="0"/>
                        <a:t>　</a:t>
                      </a:r>
                      <a:r>
                        <a:rPr kumimoji="1" lang="en-US" altLang="ja-JP" dirty="0"/>
                        <a:t>PAA 1.05 wt.%</a:t>
                      </a:r>
                    </a:p>
                    <a:p>
                      <a:r>
                        <a:rPr kumimoji="1" lang="en-US" altLang="ja-JP" dirty="0"/>
                        <a:t>(3days)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5.49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0.271</a:t>
                      </a:r>
                    </a:p>
                  </a:txBody>
                  <a:tcPr/>
                </a:tc>
                <a:extLst>
                  <a:ext uri="{0D108BD9-81ED-4DB2-BD59-A6C34878D82A}">
                    <a16:rowId xmlns:a16="http://schemas.microsoft.com/office/drawing/2014/main" val="1144782519"/>
                  </a:ext>
                </a:extLst>
              </a:tr>
              <a:tr h="370840">
                <a:tc>
                  <a:txBody>
                    <a:bodyPr/>
                    <a:lstStyle/>
                    <a:p>
                      <a:r>
                        <a:rPr kumimoji="1" lang="ja-JP" altLang="en-US" dirty="0"/>
                        <a:t>　</a:t>
                      </a:r>
                      <a:r>
                        <a:rPr kumimoji="1" lang="en-US" altLang="ja-JP" dirty="0"/>
                        <a:t>PAA 1.05 wt.%</a:t>
                      </a:r>
                    </a:p>
                    <a:p>
                      <a:r>
                        <a:rPr kumimoji="1" lang="en-US" altLang="ja-JP" dirty="0"/>
                        <a:t>(1weeks)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7"/>
            <a:ext cx="8667146" cy="400110"/>
          </a:xfrm>
          <a:prstGeom prst="rect">
            <a:avLst/>
          </a:prstGeom>
          <a:solidFill>
            <a:schemeClr val="accent4">
              <a:lumMod val="20000"/>
              <a:lumOff val="80000"/>
            </a:schemeClr>
          </a:solidFill>
        </p:spPr>
        <p:txBody>
          <a:bodyPr wrap="square" rtlCol="0">
            <a:spAutoFit/>
          </a:bodyPr>
          <a:lstStyle/>
          <a:p>
            <a:pPr algn="ctr"/>
            <a:r>
              <a:rPr kumimoji="1" lang="ja-JP" altLang="en-US" sz="2000" dirty="0"/>
              <a:t>どの濃度でもほぼ変化なし</a:t>
            </a:r>
          </a:p>
        </p:txBody>
      </p:sp>
      <p:pic>
        <p:nvPicPr>
          <p:cNvPr id="17" name="図 16">
            <a:extLst>
              <a:ext uri="{FF2B5EF4-FFF2-40B4-BE49-F238E27FC236}">
                <a16:creationId xmlns:a16="http://schemas.microsoft.com/office/drawing/2014/main" id="{0AAEB820-F688-4D5E-95B2-82113FC54377}"/>
              </a:ext>
            </a:extLst>
          </p:cNvPr>
          <p:cNvPicPr>
            <a:picLocks noChangeAspect="1"/>
          </p:cNvPicPr>
          <p:nvPr/>
        </p:nvPicPr>
        <p:blipFill rotWithShape="1">
          <a:blip r:embed="rId2">
            <a:extLst>
              <a:ext uri="{28A0092B-C50C-407E-A947-70E740481C1C}">
                <a14:useLocalDpi xmlns:a14="http://schemas.microsoft.com/office/drawing/2010/main" val="0"/>
              </a:ext>
            </a:extLst>
          </a:blip>
          <a:srcRect l="59291" t="53926" r="36776" b="41447"/>
          <a:stretch/>
        </p:blipFill>
        <p:spPr>
          <a:xfrm>
            <a:off x="5796647" y="1625093"/>
            <a:ext cx="442311" cy="282067"/>
          </a:xfrm>
          <a:prstGeom prst="rect">
            <a:avLst/>
          </a:prstGeom>
        </p:spPr>
      </p:pic>
      <p:pic>
        <p:nvPicPr>
          <p:cNvPr id="18" name="図 17">
            <a:extLst>
              <a:ext uri="{FF2B5EF4-FFF2-40B4-BE49-F238E27FC236}">
                <a16:creationId xmlns:a16="http://schemas.microsoft.com/office/drawing/2014/main" id="{85D613EC-35FB-4B89-B0AC-AB1420CA47EA}"/>
              </a:ext>
            </a:extLst>
          </p:cNvPr>
          <p:cNvPicPr>
            <a:picLocks noChangeAspect="1"/>
          </p:cNvPicPr>
          <p:nvPr/>
        </p:nvPicPr>
        <p:blipFill rotWithShape="1">
          <a:blip r:embed="rId2">
            <a:extLst>
              <a:ext uri="{28A0092B-C50C-407E-A947-70E740481C1C}">
                <a14:useLocalDpi xmlns:a14="http://schemas.microsoft.com/office/drawing/2010/main" val="0"/>
              </a:ext>
            </a:extLst>
          </a:blip>
          <a:srcRect l="59281" t="59012" r="36786" b="36361"/>
          <a:stretch/>
        </p:blipFill>
        <p:spPr>
          <a:xfrm>
            <a:off x="5796647" y="2227107"/>
            <a:ext cx="442311" cy="282067"/>
          </a:xfrm>
          <a:prstGeom prst="rect">
            <a:avLst/>
          </a:prstGeom>
        </p:spPr>
      </p:pic>
      <p:pic>
        <p:nvPicPr>
          <p:cNvPr id="19" name="図 18">
            <a:extLst>
              <a:ext uri="{FF2B5EF4-FFF2-40B4-BE49-F238E27FC236}">
                <a16:creationId xmlns:a16="http://schemas.microsoft.com/office/drawing/2014/main" id="{EFCCAF34-7DD5-49BD-B4DB-80EC56535D31}"/>
              </a:ext>
            </a:extLst>
          </p:cNvPr>
          <p:cNvPicPr>
            <a:picLocks noChangeAspect="1"/>
          </p:cNvPicPr>
          <p:nvPr/>
        </p:nvPicPr>
        <p:blipFill rotWithShape="1">
          <a:blip r:embed="rId2">
            <a:extLst>
              <a:ext uri="{28A0092B-C50C-407E-A947-70E740481C1C}">
                <a14:useLocalDpi xmlns:a14="http://schemas.microsoft.com/office/drawing/2010/main" val="0"/>
              </a:ext>
            </a:extLst>
          </a:blip>
          <a:srcRect l="59408" t="64559" r="36659" b="30814"/>
          <a:stretch/>
        </p:blipFill>
        <p:spPr>
          <a:xfrm>
            <a:off x="5796647" y="2890864"/>
            <a:ext cx="442311" cy="282067"/>
          </a:xfrm>
          <a:prstGeom prst="rect">
            <a:avLst/>
          </a:prstGeom>
        </p:spPr>
      </p:pic>
      <p:pic>
        <p:nvPicPr>
          <p:cNvPr id="20" name="図 19">
            <a:extLst>
              <a:ext uri="{FF2B5EF4-FFF2-40B4-BE49-F238E27FC236}">
                <a16:creationId xmlns:a16="http://schemas.microsoft.com/office/drawing/2014/main" id="{305DB1FD-8C83-41B1-A79C-2F0A903EEE6D}"/>
              </a:ext>
            </a:extLst>
          </p:cNvPr>
          <p:cNvPicPr>
            <a:picLocks noChangeAspect="1"/>
          </p:cNvPicPr>
          <p:nvPr/>
        </p:nvPicPr>
        <p:blipFill rotWithShape="1">
          <a:blip r:embed="rId2">
            <a:extLst>
              <a:ext uri="{28A0092B-C50C-407E-A947-70E740481C1C}">
                <a14:useLocalDpi xmlns:a14="http://schemas.microsoft.com/office/drawing/2010/main" val="0"/>
              </a:ext>
            </a:extLst>
          </a:blip>
          <a:srcRect l="59535" t="69705" r="36532" b="25668"/>
          <a:stretch/>
        </p:blipFill>
        <p:spPr>
          <a:xfrm>
            <a:off x="5796646" y="3516827"/>
            <a:ext cx="442311" cy="282067"/>
          </a:xfrm>
          <a:prstGeom prst="rect">
            <a:avLst/>
          </a:prstGeom>
        </p:spPr>
      </p:pic>
      <p:pic>
        <p:nvPicPr>
          <p:cNvPr id="21" name="図 20">
            <a:extLst>
              <a:ext uri="{FF2B5EF4-FFF2-40B4-BE49-F238E27FC236}">
                <a16:creationId xmlns:a16="http://schemas.microsoft.com/office/drawing/2014/main" id="{2DECD4A6-40BC-4CA7-9670-8D03EDE05CBC}"/>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75083" r="36490" b="20290"/>
          <a:stretch/>
        </p:blipFill>
        <p:spPr>
          <a:xfrm>
            <a:off x="5796646" y="4139102"/>
            <a:ext cx="442311" cy="282067"/>
          </a:xfrm>
          <a:prstGeom prst="rect">
            <a:avLst/>
          </a:prstGeom>
        </p:spPr>
      </p:pic>
      <p:pic>
        <p:nvPicPr>
          <p:cNvPr id="22" name="図 21">
            <a:extLst>
              <a:ext uri="{FF2B5EF4-FFF2-40B4-BE49-F238E27FC236}">
                <a16:creationId xmlns:a16="http://schemas.microsoft.com/office/drawing/2014/main" id="{AE907AA0-2462-4271-95FE-07B67616CACF}"/>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81281" r="36490" b="14092"/>
          <a:stretch/>
        </p:blipFill>
        <p:spPr>
          <a:xfrm>
            <a:off x="5801408" y="4807289"/>
            <a:ext cx="442311" cy="282067"/>
          </a:xfrm>
          <a:prstGeom prst="rect">
            <a:avLst/>
          </a:prstGeom>
        </p:spPr>
      </p:pic>
    </p:spTree>
    <p:extLst>
      <p:ext uri="{BB962C8B-B14F-4D97-AF65-F5344CB8AC3E}">
        <p14:creationId xmlns:p14="http://schemas.microsoft.com/office/powerpoint/2010/main" val="2620581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D1F0F-C56B-4A19-BBC0-AC4AD7A57C71}"/>
              </a:ext>
            </a:extLst>
          </p:cNvPr>
          <p:cNvSpPr>
            <a:spLocks noGrp="1"/>
          </p:cNvSpPr>
          <p:nvPr>
            <p:ph type="title"/>
          </p:nvPr>
        </p:nvSpPr>
        <p:spPr/>
        <p:txBody>
          <a:bodyPr/>
          <a:lstStyle/>
          <a:p>
            <a:r>
              <a:rPr kumimoji="1" lang="ja-JP" altLang="en-US" dirty="0"/>
              <a:t>濃度変化</a:t>
            </a:r>
            <a:r>
              <a:rPr lang="ja-JP" altLang="en-US" dirty="0"/>
              <a:t>（</a:t>
            </a:r>
            <a:r>
              <a:rPr lang="en-US" altLang="ja-JP" dirty="0"/>
              <a:t>after 3days</a:t>
            </a:r>
            <a:r>
              <a:rPr lang="ja-JP" altLang="en-US" dirty="0"/>
              <a:t>）</a:t>
            </a:r>
            <a:endParaRPr kumimoji="1" lang="ja-JP" altLang="en-US" dirty="0"/>
          </a:p>
        </p:txBody>
      </p:sp>
      <p:pic>
        <p:nvPicPr>
          <p:cNvPr id="7" name="図 6">
            <a:extLst>
              <a:ext uri="{FF2B5EF4-FFF2-40B4-BE49-F238E27FC236}">
                <a16:creationId xmlns:a16="http://schemas.microsoft.com/office/drawing/2014/main" id="{58D0297B-1453-434C-971C-9F1D9D9EB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224273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F1CD81-0E3A-42EA-91E4-457776074686}"/>
              </a:ext>
            </a:extLst>
          </p:cNvPr>
          <p:cNvSpPr>
            <a:spLocks noGrp="1"/>
          </p:cNvSpPr>
          <p:nvPr>
            <p:ph type="title"/>
          </p:nvPr>
        </p:nvSpPr>
        <p:spPr/>
        <p:txBody>
          <a:bodyPr/>
          <a:lstStyle/>
          <a:p>
            <a:r>
              <a:rPr lang="ja-JP" altLang="en-US" dirty="0"/>
              <a:t>濃度変化（</a:t>
            </a:r>
            <a:r>
              <a:rPr lang="en-US" altLang="ja-JP" dirty="0"/>
              <a:t>after 3days</a:t>
            </a:r>
            <a:r>
              <a:rPr lang="ja-JP" altLang="en-US" dirty="0"/>
              <a:t>）</a:t>
            </a:r>
            <a:endParaRPr kumimoji="1" lang="ja-JP" altLang="en-US" dirty="0"/>
          </a:p>
        </p:txBody>
      </p:sp>
      <p:pic>
        <p:nvPicPr>
          <p:cNvPr id="3" name="図 2">
            <a:extLst>
              <a:ext uri="{FF2B5EF4-FFF2-40B4-BE49-F238E27FC236}">
                <a16:creationId xmlns:a16="http://schemas.microsoft.com/office/drawing/2014/main" id="{EC86FFE9-0D64-4EEF-8ED9-8076CB1BE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10844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F84A-3B91-43BE-BFA5-62B95759DE76}"/>
              </a:ext>
            </a:extLst>
          </p:cNvPr>
          <p:cNvSpPr>
            <a:spLocks noGrp="1"/>
          </p:cNvSpPr>
          <p:nvPr>
            <p:ph type="title"/>
          </p:nvPr>
        </p:nvSpPr>
        <p:spPr/>
        <p:txBody>
          <a:bodyPr>
            <a:normAutofit/>
          </a:bodyPr>
          <a:lstStyle/>
          <a:p>
            <a:r>
              <a:rPr kumimoji="1" lang="ja-JP" altLang="en-US" dirty="0"/>
              <a:t>超音波照射による落下球高速化</a:t>
            </a:r>
          </a:p>
        </p:txBody>
      </p:sp>
      <p:pic>
        <p:nvPicPr>
          <p:cNvPr id="5" name="図 4">
            <a:extLst>
              <a:ext uri="{FF2B5EF4-FFF2-40B4-BE49-F238E27FC236}">
                <a16:creationId xmlns:a16="http://schemas.microsoft.com/office/drawing/2014/main" id="{99334CBB-FB5D-4E08-A85B-B10042B1B2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6416" b="50515"/>
          <a:stretch/>
        </p:blipFill>
        <p:spPr>
          <a:xfrm>
            <a:off x="0" y="1713737"/>
            <a:ext cx="7886700" cy="4357656"/>
          </a:xfrm>
          <a:prstGeom prst="rect">
            <a:avLst/>
          </a:prstGeom>
        </p:spPr>
      </p:pic>
      <p:sp>
        <p:nvSpPr>
          <p:cNvPr id="13" name="矢印: 下 12">
            <a:extLst>
              <a:ext uri="{FF2B5EF4-FFF2-40B4-BE49-F238E27FC236}">
                <a16:creationId xmlns:a16="http://schemas.microsoft.com/office/drawing/2014/main" id="{1AC90176-1750-4D00-B231-B85505F7FEEA}"/>
              </a:ext>
            </a:extLst>
          </p:cNvPr>
          <p:cNvSpPr/>
          <p:nvPr/>
        </p:nvSpPr>
        <p:spPr>
          <a:xfrm rot="10800000">
            <a:off x="4818975" y="3429000"/>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EC707597-4639-4EE1-BF84-8831C9C8590E}"/>
              </a:ext>
            </a:extLst>
          </p:cNvPr>
          <p:cNvSpPr txBox="1"/>
          <p:nvPr/>
        </p:nvSpPr>
        <p:spPr>
          <a:xfrm>
            <a:off x="7069174" y="5812621"/>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
        <p:nvSpPr>
          <p:cNvPr id="19" name="テキスト ボックス 18">
            <a:extLst>
              <a:ext uri="{FF2B5EF4-FFF2-40B4-BE49-F238E27FC236}">
                <a16:creationId xmlns:a16="http://schemas.microsoft.com/office/drawing/2014/main" id="{E39F0B21-DE3B-4664-98A4-461B8A14A65B}"/>
              </a:ext>
            </a:extLst>
          </p:cNvPr>
          <p:cNvSpPr txBox="1"/>
          <p:nvPr/>
        </p:nvSpPr>
        <p:spPr>
          <a:xfrm>
            <a:off x="2028629" y="1403122"/>
            <a:ext cx="4675016" cy="461665"/>
          </a:xfrm>
          <a:prstGeom prst="rect">
            <a:avLst/>
          </a:prstGeom>
          <a:noFill/>
        </p:spPr>
        <p:txBody>
          <a:bodyPr wrap="square" rtlCol="0">
            <a:spAutoFit/>
          </a:bodyPr>
          <a:lstStyle/>
          <a:p>
            <a:pPr algn="ctr"/>
            <a:r>
              <a:rPr kumimoji="1" lang="en-US" altLang="ja-JP" sz="2400" dirty="0">
                <a:latin typeface="Times New Roman" panose="02020603050405020304" pitchFamily="18" charset="0"/>
                <a:cs typeface="Times New Roman" panose="02020603050405020304" pitchFamily="18" charset="0"/>
              </a:rPr>
              <a:t>PAA1.0 wt.% (</a:t>
            </a:r>
            <a:r>
              <a:rPr lang="en-US" altLang="ja-JP" sz="2400" i="1" dirty="0">
                <a:latin typeface="Times New Roman" panose="02020603050405020304" pitchFamily="18" charset="0"/>
                <a:cs typeface="Times New Roman" panose="02020603050405020304" pitchFamily="18" charset="0"/>
              </a:rPr>
              <a:t>n </a:t>
            </a:r>
            <a:r>
              <a:rPr lang="en-US" altLang="ja-JP" sz="2400" dirty="0">
                <a:latin typeface="Times New Roman" panose="02020603050405020304" pitchFamily="18" charset="0"/>
                <a:cs typeface="Times New Roman" panose="02020603050405020304" pitchFamily="18" charset="0"/>
              </a:rPr>
              <a:t>= 0.23</a:t>
            </a:r>
            <a:r>
              <a:rPr kumimoji="1"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D</a:t>
            </a:r>
            <a:r>
              <a:rPr lang="ja-JP" altLang="en-US" sz="2400" i="1"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a:t>
            </a:r>
            <a:r>
              <a:rPr kumimoji="1" lang="en-US" altLang="ja-JP" sz="2400" dirty="0">
                <a:latin typeface="Times New Roman" panose="02020603050405020304" pitchFamily="18" charset="0"/>
                <a:cs typeface="Times New Roman" panose="02020603050405020304" pitchFamily="18" charset="0"/>
              </a:rPr>
              <a:t>10mm</a:t>
            </a:r>
            <a:endParaRPr kumimoji="1" lang="ja-JP" altLang="en-US" sz="2400" dirty="0">
              <a:latin typeface="Times New Roman" panose="02020603050405020304" pitchFamily="18" charset="0"/>
              <a:cs typeface="Times New Roman" panose="02020603050405020304" pitchFamily="18" charset="0"/>
            </a:endParaRPr>
          </a:p>
        </p:txBody>
      </p:sp>
      <p:sp>
        <p:nvSpPr>
          <p:cNvPr id="3" name="テキスト ボックス 2">
            <a:extLst>
              <a:ext uri="{FF2B5EF4-FFF2-40B4-BE49-F238E27FC236}">
                <a16:creationId xmlns:a16="http://schemas.microsoft.com/office/drawing/2014/main" id="{8894A2C1-5532-4D46-AED3-97688A9F5DA5}"/>
              </a:ext>
            </a:extLst>
          </p:cNvPr>
          <p:cNvSpPr txBox="1"/>
          <p:nvPr/>
        </p:nvSpPr>
        <p:spPr>
          <a:xfrm>
            <a:off x="7886700" y="3037661"/>
            <a:ext cx="3928397" cy="960263"/>
          </a:xfrm>
          <a:prstGeom prst="rect">
            <a:avLst/>
          </a:prstGeom>
          <a:noFill/>
          <a:ln w="57150">
            <a:solidFill>
              <a:schemeClr val="accent4">
                <a:lumMod val="60000"/>
                <a:lumOff val="40000"/>
              </a:schemeClr>
            </a:solidFill>
          </a:ln>
        </p:spPr>
        <p:txBody>
          <a:bodyPr wrap="square" rtlCol="0">
            <a:spAutoFit/>
          </a:bodyPr>
          <a:lstStyle/>
          <a:p>
            <a:pPr>
              <a:lnSpc>
                <a:spcPct val="120000"/>
              </a:lnSpc>
            </a:pPr>
            <a:r>
              <a:rPr kumimoji="1" lang="ja-JP" altLang="en-US" sz="2400" dirty="0"/>
              <a:t>超音波照射によって高速化</a:t>
            </a:r>
            <a:endParaRPr kumimoji="1" lang="en-US" altLang="ja-JP" sz="2400" dirty="0"/>
          </a:p>
          <a:p>
            <a:pPr>
              <a:lnSpc>
                <a:spcPct val="120000"/>
              </a:lnSpc>
            </a:pPr>
            <a:r>
              <a:rPr kumimoji="1" lang="ja-JP" altLang="en-US" sz="2400" dirty="0"/>
              <a:t>➡</a:t>
            </a:r>
            <a:r>
              <a:rPr kumimoji="1" lang="ja-JP" altLang="en-US" sz="2400" b="1" dirty="0">
                <a:solidFill>
                  <a:srgbClr val="FF0000"/>
                </a:solidFill>
              </a:rPr>
              <a:t>高速化メカニズムは？</a:t>
            </a:r>
          </a:p>
        </p:txBody>
      </p:sp>
    </p:spTree>
    <p:extLst>
      <p:ext uri="{BB962C8B-B14F-4D97-AF65-F5344CB8AC3E}">
        <p14:creationId xmlns:p14="http://schemas.microsoft.com/office/powerpoint/2010/main" val="14916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83D49-73E2-497C-A014-A20A9327147A}"/>
              </a:ext>
            </a:extLst>
          </p:cNvPr>
          <p:cNvSpPr>
            <a:spLocks noGrp="1"/>
          </p:cNvSpPr>
          <p:nvPr>
            <p:ph type="title"/>
          </p:nvPr>
        </p:nvSpPr>
        <p:spPr/>
        <p:txBody>
          <a:bodyPr/>
          <a:lstStyle/>
          <a:p>
            <a:r>
              <a:rPr lang="ja-JP" altLang="en-US" dirty="0"/>
              <a:t>濃度変化（</a:t>
            </a:r>
            <a:r>
              <a:rPr lang="en-US" altLang="ja-JP" dirty="0"/>
              <a:t>after 1week</a:t>
            </a:r>
            <a:r>
              <a:rPr lang="ja-JP" altLang="en-US" dirty="0"/>
              <a:t>）</a:t>
            </a:r>
            <a:endParaRPr kumimoji="1" lang="ja-JP" altLang="en-US" dirty="0"/>
          </a:p>
        </p:txBody>
      </p:sp>
      <p:pic>
        <p:nvPicPr>
          <p:cNvPr id="4" name="図 3">
            <a:extLst>
              <a:ext uri="{FF2B5EF4-FFF2-40B4-BE49-F238E27FC236}">
                <a16:creationId xmlns:a16="http://schemas.microsoft.com/office/drawing/2014/main" id="{E35747E9-E55F-4FE2-B31F-94DD7728C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372035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F421E-27FE-4F83-961F-5EAEF5617215}"/>
              </a:ext>
            </a:extLst>
          </p:cNvPr>
          <p:cNvSpPr>
            <a:spLocks noGrp="1"/>
          </p:cNvSpPr>
          <p:nvPr>
            <p:ph type="title"/>
          </p:nvPr>
        </p:nvSpPr>
        <p:spPr/>
        <p:txBody>
          <a:bodyPr>
            <a:normAutofit/>
          </a:bodyPr>
          <a:lstStyle/>
          <a:p>
            <a:r>
              <a:rPr kumimoji="1" lang="ja-JP" altLang="en-US" dirty="0"/>
              <a:t>濃度変化（</a:t>
            </a:r>
            <a:r>
              <a:rPr kumimoji="1" lang="en-US" altLang="ja-JP" dirty="0"/>
              <a:t>after </a:t>
            </a:r>
            <a:r>
              <a:rPr lang="en-US" altLang="ja-JP" dirty="0"/>
              <a:t>1week</a:t>
            </a:r>
            <a:r>
              <a:rPr lang="ja-JP" altLang="en-US" dirty="0"/>
              <a:t>）</a:t>
            </a:r>
            <a:endParaRPr kumimoji="1" lang="ja-JP" altLang="en-US" dirty="0"/>
          </a:p>
        </p:txBody>
      </p:sp>
      <p:pic>
        <p:nvPicPr>
          <p:cNvPr id="6" name="図 5">
            <a:extLst>
              <a:ext uri="{FF2B5EF4-FFF2-40B4-BE49-F238E27FC236}">
                <a16:creationId xmlns:a16="http://schemas.microsoft.com/office/drawing/2014/main" id="{B4670B7C-AC39-46C0-8A8C-CBB70AD1D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2862514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off</a:t>
            </a:r>
            <a:r>
              <a:rPr lang="ja-JP" altLang="en-US" dirty="0"/>
              <a:t>）</a:t>
            </a:r>
            <a:endParaRPr kumimoji="1" lang="ja-JP" altLang="en-US" dirty="0"/>
          </a:p>
        </p:txBody>
      </p:sp>
      <p:pic>
        <p:nvPicPr>
          <p:cNvPr id="4" name="図 3">
            <a:extLst>
              <a:ext uri="{FF2B5EF4-FFF2-40B4-BE49-F238E27FC236}">
                <a16:creationId xmlns:a16="http://schemas.microsoft.com/office/drawing/2014/main" id="{DDCFF5FF-B84F-44DD-9781-4867E60C9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804894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on</a:t>
            </a:r>
            <a:r>
              <a:rPr lang="ja-JP" altLang="en-US" dirty="0"/>
              <a:t>）</a:t>
            </a:r>
            <a:endParaRPr kumimoji="1" lang="ja-JP" altLang="en-US" dirty="0"/>
          </a:p>
        </p:txBody>
      </p:sp>
      <p:pic>
        <p:nvPicPr>
          <p:cNvPr id="5" name="図 4">
            <a:extLst>
              <a:ext uri="{FF2B5EF4-FFF2-40B4-BE49-F238E27FC236}">
                <a16:creationId xmlns:a16="http://schemas.microsoft.com/office/drawing/2014/main" id="{FECB0827-A4E0-4DDC-AE17-C3EE07A2E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679822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66050-DFDD-431E-A734-E8C46B36DE66}"/>
              </a:ext>
            </a:extLst>
          </p:cNvPr>
          <p:cNvSpPr>
            <a:spLocks noGrp="1"/>
          </p:cNvSpPr>
          <p:nvPr>
            <p:ph type="title"/>
          </p:nvPr>
        </p:nvSpPr>
        <p:spPr/>
        <p:txBody>
          <a:bodyPr/>
          <a:lstStyle/>
          <a:p>
            <a:r>
              <a:rPr lang="ja-JP" altLang="en-US" dirty="0"/>
              <a:t>先行研究 </a:t>
            </a:r>
            <a:r>
              <a:rPr lang="ja-JP" altLang="en-US" dirty="0" err="1"/>
              <a:t>ー</a:t>
            </a:r>
            <a:r>
              <a:rPr lang="ja-JP" altLang="en-US" dirty="0"/>
              <a:t> 球径変化</a:t>
            </a:r>
            <a:endParaRPr kumimoji="1" lang="ja-JP" altLang="en-US" dirty="0"/>
          </a:p>
        </p:txBody>
      </p:sp>
      <p:pic>
        <p:nvPicPr>
          <p:cNvPr id="4" name="図 3">
            <a:extLst>
              <a:ext uri="{FF2B5EF4-FFF2-40B4-BE49-F238E27FC236}">
                <a16:creationId xmlns:a16="http://schemas.microsoft.com/office/drawing/2014/main" id="{4046891A-FC0F-4AB6-9244-2D8F8E199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572" y="1142348"/>
            <a:ext cx="4150019" cy="5602800"/>
          </a:xfrm>
          <a:prstGeom prst="rect">
            <a:avLst/>
          </a:prstGeom>
        </p:spPr>
      </p:pic>
      <p:sp>
        <p:nvSpPr>
          <p:cNvPr id="5" name="テキスト ボックス 4">
            <a:extLst>
              <a:ext uri="{FF2B5EF4-FFF2-40B4-BE49-F238E27FC236}">
                <a16:creationId xmlns:a16="http://schemas.microsoft.com/office/drawing/2014/main" id="{36990F09-6C15-4FAB-8C4A-D3059AEF1EE5}"/>
              </a:ext>
            </a:extLst>
          </p:cNvPr>
          <p:cNvSpPr txBox="1"/>
          <p:nvPr/>
        </p:nvSpPr>
        <p:spPr>
          <a:xfrm>
            <a:off x="2393796" y="5715652"/>
            <a:ext cx="3914078" cy="923330"/>
          </a:xfrm>
          <a:prstGeom prst="rect">
            <a:avLst/>
          </a:prstGeom>
          <a:noFill/>
        </p:spPr>
        <p:txBody>
          <a:bodyPr wrap="square" rtlCol="0">
            <a:spAutoFit/>
          </a:bodyPr>
          <a:lstStyle/>
          <a:p>
            <a:r>
              <a:rPr kumimoji="1" lang="en-US" altLang="ja-JP" dirty="0"/>
              <a:t>Iwamuro</a:t>
            </a:r>
            <a:r>
              <a:rPr kumimoji="1" lang="ja-JP" altLang="en-US" dirty="0"/>
              <a:t>（</a:t>
            </a:r>
            <a:r>
              <a:rPr kumimoji="1" lang="en-US" altLang="ja-JP" dirty="0"/>
              <a:t>2020</a:t>
            </a:r>
            <a:r>
              <a:rPr kumimoji="1" lang="ja-JP" altLang="en-US" dirty="0"/>
              <a:t>）</a:t>
            </a:r>
            <a:endParaRPr kumimoji="1" lang="en-US" altLang="ja-JP" dirty="0"/>
          </a:p>
          <a:p>
            <a:r>
              <a:rPr kumimoji="1" lang="en-US" altLang="ja-JP" dirty="0"/>
              <a:t>(a) 3mm, (b) 4mm, (c) 5mm, (d) 6mm, (e) 7mm, (f) 8mm, (g) 9mm, (h) 10mm</a:t>
            </a:r>
            <a:endParaRPr kumimoji="1" lang="ja-JP" altLang="en-US" dirty="0"/>
          </a:p>
        </p:txBody>
      </p:sp>
      <p:sp>
        <p:nvSpPr>
          <p:cNvPr id="6" name="テキスト ボックス 5">
            <a:extLst>
              <a:ext uri="{FF2B5EF4-FFF2-40B4-BE49-F238E27FC236}">
                <a16:creationId xmlns:a16="http://schemas.microsoft.com/office/drawing/2014/main" id="{FF0F2393-FB9B-4085-87FA-3C59AAF01ABD}"/>
              </a:ext>
            </a:extLst>
          </p:cNvPr>
          <p:cNvSpPr txBox="1"/>
          <p:nvPr/>
        </p:nvSpPr>
        <p:spPr>
          <a:xfrm>
            <a:off x="1734990" y="2828836"/>
            <a:ext cx="4361010" cy="1200329"/>
          </a:xfrm>
          <a:prstGeom prst="rect">
            <a:avLst/>
          </a:prstGeom>
          <a:solidFill>
            <a:schemeClr val="accent4">
              <a:lumMod val="20000"/>
              <a:lumOff val="80000"/>
            </a:schemeClr>
          </a:solidFill>
        </p:spPr>
        <p:txBody>
          <a:bodyPr wrap="square" rtlCol="0">
            <a:spAutoFit/>
          </a:bodyPr>
          <a:lstStyle/>
          <a:p>
            <a:r>
              <a:rPr kumimoji="1" lang="ja-JP" altLang="en-US" sz="2400" dirty="0"/>
              <a:t>球径が大きくなると，</a:t>
            </a:r>
            <a:endParaRPr kumimoji="1" lang="en-US" altLang="ja-JP" sz="2400" dirty="0"/>
          </a:p>
          <a:p>
            <a:r>
              <a:rPr kumimoji="1" lang="ja-JP" altLang="en-US" sz="2400" dirty="0"/>
              <a:t>オーバーシュート出現</a:t>
            </a:r>
            <a:endParaRPr kumimoji="1" lang="en-US" altLang="ja-JP" sz="2400" dirty="0"/>
          </a:p>
          <a:p>
            <a:r>
              <a:rPr kumimoji="1" lang="ja-JP" altLang="en-US" sz="2400" dirty="0"/>
              <a:t>→終端速度</a:t>
            </a:r>
            <a:r>
              <a:rPr kumimoji="1" lang="en-US" altLang="ja-JP" sz="2400" dirty="0"/>
              <a:t>U</a:t>
            </a:r>
            <a:r>
              <a:rPr kumimoji="1" lang="en-US" altLang="ja-JP" sz="2400" baseline="-25000" dirty="0"/>
              <a:t>T</a:t>
            </a:r>
            <a:r>
              <a:rPr kumimoji="1" lang="ja-JP" altLang="en-US" sz="2400" dirty="0"/>
              <a:t>が大きくなるため</a:t>
            </a:r>
            <a:endParaRPr kumimoji="1" lang="en-US" altLang="ja-JP" sz="2400" dirty="0"/>
          </a:p>
        </p:txBody>
      </p:sp>
      <p:sp>
        <p:nvSpPr>
          <p:cNvPr id="7" name="楕円 6">
            <a:extLst>
              <a:ext uri="{FF2B5EF4-FFF2-40B4-BE49-F238E27FC236}">
                <a16:creationId xmlns:a16="http://schemas.microsoft.com/office/drawing/2014/main" id="{A85ACBBF-A935-4740-B1D4-89C5E9D3019B}"/>
              </a:ext>
            </a:extLst>
          </p:cNvPr>
          <p:cNvSpPr/>
          <p:nvPr/>
        </p:nvSpPr>
        <p:spPr>
          <a:xfrm>
            <a:off x="6675863" y="4029164"/>
            <a:ext cx="256478" cy="56513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A20E67F-7DCD-44DF-B775-E78AD4356081}"/>
              </a:ext>
            </a:extLst>
          </p:cNvPr>
          <p:cNvSpPr/>
          <p:nvPr/>
        </p:nvSpPr>
        <p:spPr>
          <a:xfrm>
            <a:off x="6608957"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78875EC-C761-45FF-99CE-91F60364AAA4}"/>
              </a:ext>
            </a:extLst>
          </p:cNvPr>
          <p:cNvSpPr/>
          <p:nvPr/>
        </p:nvSpPr>
        <p:spPr>
          <a:xfrm>
            <a:off x="8574313"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C3BC8489-352F-4D7E-BD06-C3AFB71902B9}"/>
              </a:ext>
            </a:extLst>
          </p:cNvPr>
          <p:cNvSpPr/>
          <p:nvPr/>
        </p:nvSpPr>
        <p:spPr>
          <a:xfrm>
            <a:off x="8574313" y="4024241"/>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EC9A30-696D-4701-BAFB-68A54E9ED54E}"/>
              </a:ext>
            </a:extLst>
          </p:cNvPr>
          <p:cNvSpPr/>
          <p:nvPr/>
        </p:nvSpPr>
        <p:spPr>
          <a:xfrm>
            <a:off x="8613830" y="2955290"/>
            <a:ext cx="288957" cy="3270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31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ACFE90-19F2-41A9-ACFB-39BB70274457}"/>
              </a:ext>
            </a:extLst>
          </p:cNvPr>
          <p:cNvSpPr>
            <a:spLocks noGrp="1"/>
          </p:cNvSpPr>
          <p:nvPr>
            <p:ph type="title"/>
          </p:nvPr>
        </p:nvSpPr>
        <p:spPr/>
        <p:txBody>
          <a:bodyPr/>
          <a:lstStyle/>
          <a:p>
            <a:endParaRPr kumimoji="1" lang="ja-JP" altLang="en-US"/>
          </a:p>
        </p:txBody>
      </p:sp>
      <p:sp>
        <p:nvSpPr>
          <p:cNvPr id="6" name="テキスト ボックス 5">
            <a:extLst>
              <a:ext uri="{FF2B5EF4-FFF2-40B4-BE49-F238E27FC236}">
                <a16:creationId xmlns:a16="http://schemas.microsoft.com/office/drawing/2014/main" id="{50D6476F-84D0-42AE-9371-82D56BFD7D2F}"/>
              </a:ext>
            </a:extLst>
          </p:cNvPr>
          <p:cNvSpPr txBox="1"/>
          <p:nvPr/>
        </p:nvSpPr>
        <p:spPr>
          <a:xfrm>
            <a:off x="10983398" y="6468979"/>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grpSp>
        <p:nvGrpSpPr>
          <p:cNvPr id="7" name="グループ化 6">
            <a:extLst>
              <a:ext uri="{FF2B5EF4-FFF2-40B4-BE49-F238E27FC236}">
                <a16:creationId xmlns:a16="http://schemas.microsoft.com/office/drawing/2014/main" id="{DE1358D6-4B82-48C2-BBBB-61944C87DD12}"/>
              </a:ext>
            </a:extLst>
          </p:cNvPr>
          <p:cNvGrpSpPr/>
          <p:nvPr/>
        </p:nvGrpSpPr>
        <p:grpSpPr>
          <a:xfrm>
            <a:off x="4423533" y="1977310"/>
            <a:ext cx="3344933" cy="3304395"/>
            <a:chOff x="9374935" y="1909925"/>
            <a:chExt cx="2241416" cy="2096564"/>
          </a:xfrm>
        </p:grpSpPr>
        <p:pic>
          <p:nvPicPr>
            <p:cNvPr id="8" name="図 7">
              <a:extLst>
                <a:ext uri="{FF2B5EF4-FFF2-40B4-BE49-F238E27FC236}">
                  <a16:creationId xmlns:a16="http://schemas.microsoft.com/office/drawing/2014/main" id="{4E8F6858-AA5D-4B0D-B0DB-043B2D523881}"/>
                </a:ext>
              </a:extLst>
            </p:cNvPr>
            <p:cNvPicPr>
              <a:picLocks noChangeAspect="1"/>
            </p:cNvPicPr>
            <p:nvPr/>
          </p:nvPicPr>
          <p:blipFill rotWithShape="1">
            <a:blip r:embed="rId2">
              <a:extLst>
                <a:ext uri="{28A0092B-C50C-407E-A947-70E740481C1C}">
                  <a14:useLocalDpi xmlns:a14="http://schemas.microsoft.com/office/drawing/2010/main" val="0"/>
                </a:ext>
              </a:extLst>
            </a:blip>
            <a:srcRect t="15775" b="21614"/>
            <a:stretch/>
          </p:blipFill>
          <p:spPr>
            <a:xfrm>
              <a:off x="9374935" y="1909925"/>
              <a:ext cx="2241416" cy="2096564"/>
            </a:xfrm>
            <a:prstGeom prst="rect">
              <a:avLst/>
            </a:prstGeom>
          </p:spPr>
        </p:pic>
        <p:sp>
          <p:nvSpPr>
            <p:cNvPr id="9" name="楕円 8">
              <a:extLst>
                <a:ext uri="{FF2B5EF4-FFF2-40B4-BE49-F238E27FC236}">
                  <a16:creationId xmlns:a16="http://schemas.microsoft.com/office/drawing/2014/main" id="{0644ECC3-DAD8-4AAC-B4AC-7A669D44E0B9}"/>
                </a:ext>
              </a:extLst>
            </p:cNvPr>
            <p:cNvSpPr/>
            <p:nvPr/>
          </p:nvSpPr>
          <p:spPr>
            <a:xfrm>
              <a:off x="10094896" y="2888051"/>
              <a:ext cx="858112" cy="822636"/>
            </a:xfrm>
            <a:prstGeom prst="ellipse">
              <a:avLst/>
            </a:prstGeom>
            <a:pattFill prst="wdUpDi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EC2C4FF4-D07F-4CD2-9C48-A45D3B9B3414}"/>
                </a:ext>
              </a:extLst>
            </p:cNvPr>
            <p:cNvSpPr/>
            <p:nvPr/>
          </p:nvSpPr>
          <p:spPr>
            <a:xfrm>
              <a:off x="10190473" y="2989006"/>
              <a:ext cx="667614" cy="6279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a:extLst>
              <a:ext uri="{FF2B5EF4-FFF2-40B4-BE49-F238E27FC236}">
                <a16:creationId xmlns:a16="http://schemas.microsoft.com/office/drawing/2014/main" id="{7A381BF2-E9E3-4DBA-B0CF-24750B3A7BFF}"/>
              </a:ext>
            </a:extLst>
          </p:cNvPr>
          <p:cNvSpPr txBox="1"/>
          <p:nvPr/>
        </p:nvSpPr>
        <p:spPr>
          <a:xfrm>
            <a:off x="4092555" y="4040244"/>
            <a:ext cx="1951175" cy="307777"/>
          </a:xfrm>
          <a:prstGeom prst="rect">
            <a:avLst/>
          </a:prstGeom>
          <a:noFill/>
        </p:spPr>
        <p:txBody>
          <a:bodyPr wrap="none" rtlCol="0">
            <a:spAutoFit/>
          </a:bodyPr>
          <a:lstStyle/>
          <a:p>
            <a:r>
              <a:rPr kumimoji="1" lang="en-US" altLang="ja-JP" sz="1400" dirty="0">
                <a:solidFill>
                  <a:srgbClr val="FF0000"/>
                </a:solidFill>
              </a:rPr>
              <a:t>Acoustic boundary layer</a:t>
            </a:r>
            <a:endParaRPr kumimoji="1" lang="ja-JP" altLang="en-US" sz="1400" dirty="0">
              <a:solidFill>
                <a:srgbClr val="FF0000"/>
              </a:solidFill>
            </a:endParaRPr>
          </a:p>
        </p:txBody>
      </p:sp>
      <p:cxnSp>
        <p:nvCxnSpPr>
          <p:cNvPr id="12" name="直線矢印コネクタ 11">
            <a:extLst>
              <a:ext uri="{FF2B5EF4-FFF2-40B4-BE49-F238E27FC236}">
                <a16:creationId xmlns:a16="http://schemas.microsoft.com/office/drawing/2014/main" id="{45116C2B-2FB9-4B93-B718-8C71C51CC8D1}"/>
              </a:ext>
            </a:extLst>
          </p:cNvPr>
          <p:cNvCxnSpPr>
            <a:cxnSpLocks/>
          </p:cNvCxnSpPr>
          <p:nvPr/>
        </p:nvCxnSpPr>
        <p:spPr>
          <a:xfrm flipV="1">
            <a:off x="5916033" y="3629508"/>
            <a:ext cx="255394" cy="4549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5C9001F-3E4A-48F1-B337-5876EC227823}"/>
              </a:ext>
            </a:extLst>
          </p:cNvPr>
          <p:cNvSpPr txBox="1"/>
          <p:nvPr/>
        </p:nvSpPr>
        <p:spPr>
          <a:xfrm>
            <a:off x="9836289" y="5437443"/>
            <a:ext cx="2294218" cy="830997"/>
          </a:xfrm>
          <a:prstGeom prst="rect">
            <a:avLst/>
          </a:prstGeom>
          <a:noFill/>
        </p:spPr>
        <p:txBody>
          <a:bodyPr wrap="none" rtlCol="0">
            <a:spAutoFit/>
          </a:bodyPr>
          <a:lstStyle/>
          <a:p>
            <a:r>
              <a:rPr kumimoji="1" lang="ja-JP" altLang="en-US" sz="2400" dirty="0"/>
              <a:t>落下球の影響を</a:t>
            </a:r>
            <a:br>
              <a:rPr kumimoji="1" lang="en-US" altLang="ja-JP" sz="2400" dirty="0"/>
            </a:br>
            <a:r>
              <a:rPr kumimoji="1" lang="ja-JP" altLang="en-US" sz="2400" dirty="0"/>
              <a:t>受ける領域</a:t>
            </a:r>
          </a:p>
        </p:txBody>
      </p:sp>
      <p:cxnSp>
        <p:nvCxnSpPr>
          <p:cNvPr id="14" name="直線矢印コネクタ 13">
            <a:extLst>
              <a:ext uri="{FF2B5EF4-FFF2-40B4-BE49-F238E27FC236}">
                <a16:creationId xmlns:a16="http://schemas.microsoft.com/office/drawing/2014/main" id="{1FDA00BD-E39E-41D7-9449-D8E977CAF410}"/>
              </a:ext>
            </a:extLst>
          </p:cNvPr>
          <p:cNvCxnSpPr>
            <a:cxnSpLocks/>
            <a:stCxn id="13" idx="1"/>
          </p:cNvCxnSpPr>
          <p:nvPr/>
        </p:nvCxnSpPr>
        <p:spPr>
          <a:xfrm flipH="1" flipV="1">
            <a:off x="8622113" y="5470693"/>
            <a:ext cx="1214176" cy="382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AD37CCB1-0BDC-493E-8DD2-91AF33776636}"/>
              </a:ext>
            </a:extLst>
          </p:cNvPr>
          <p:cNvSpPr txBox="1"/>
          <p:nvPr/>
        </p:nvSpPr>
        <p:spPr>
          <a:xfrm>
            <a:off x="7911981" y="5820871"/>
            <a:ext cx="877163" cy="369332"/>
          </a:xfrm>
          <a:prstGeom prst="rect">
            <a:avLst/>
          </a:prstGeom>
          <a:noFill/>
        </p:spPr>
        <p:txBody>
          <a:bodyPr wrap="none" rtlCol="0">
            <a:spAutoFit/>
          </a:bodyPr>
          <a:lstStyle/>
          <a:p>
            <a:r>
              <a:rPr kumimoji="1" lang="ja-JP" altLang="en-US" b="1" dirty="0"/>
              <a:t>落下球</a:t>
            </a:r>
          </a:p>
        </p:txBody>
      </p:sp>
      <p:sp>
        <p:nvSpPr>
          <p:cNvPr id="17" name="テキスト ボックス 16">
            <a:extLst>
              <a:ext uri="{FF2B5EF4-FFF2-40B4-BE49-F238E27FC236}">
                <a16:creationId xmlns:a16="http://schemas.microsoft.com/office/drawing/2014/main" id="{B4F30559-D4C7-40ED-9B51-D23268D2F329}"/>
              </a:ext>
            </a:extLst>
          </p:cNvPr>
          <p:cNvSpPr txBox="1"/>
          <p:nvPr/>
        </p:nvSpPr>
        <p:spPr>
          <a:xfrm>
            <a:off x="7190480" y="4532445"/>
            <a:ext cx="877163" cy="369332"/>
          </a:xfrm>
          <a:prstGeom prst="rect">
            <a:avLst/>
          </a:prstGeom>
          <a:noFill/>
        </p:spPr>
        <p:txBody>
          <a:bodyPr wrap="none" rtlCol="0">
            <a:spAutoFit/>
          </a:bodyPr>
          <a:lstStyle/>
          <a:p>
            <a:r>
              <a:rPr kumimoji="1" lang="ja-JP" altLang="en-US" dirty="0"/>
              <a:t>バルク</a:t>
            </a:r>
          </a:p>
        </p:txBody>
      </p:sp>
      <p:pic>
        <p:nvPicPr>
          <p:cNvPr id="21" name="図 20">
            <a:extLst>
              <a:ext uri="{FF2B5EF4-FFF2-40B4-BE49-F238E27FC236}">
                <a16:creationId xmlns:a16="http://schemas.microsoft.com/office/drawing/2014/main" id="{F42C44E0-DE00-49EA-8C92-B8065A1CEA41}"/>
              </a:ext>
            </a:extLst>
          </p:cNvPr>
          <p:cNvPicPr>
            <a:picLocks noChangeAspect="1"/>
          </p:cNvPicPr>
          <p:nvPr/>
        </p:nvPicPr>
        <p:blipFill rotWithShape="1">
          <a:blip r:embed="rId2">
            <a:extLst>
              <a:ext uri="{28A0092B-C50C-407E-A947-70E740481C1C}">
                <a14:useLocalDpi xmlns:a14="http://schemas.microsoft.com/office/drawing/2010/main" val="0"/>
              </a:ext>
            </a:extLst>
          </a:blip>
          <a:srcRect t="15775" b="21614"/>
          <a:stretch/>
        </p:blipFill>
        <p:spPr>
          <a:xfrm>
            <a:off x="7721122" y="1750800"/>
            <a:ext cx="3344933" cy="3304395"/>
          </a:xfrm>
          <a:prstGeom prst="rect">
            <a:avLst/>
          </a:prstGeom>
        </p:spPr>
      </p:pic>
      <p:pic>
        <p:nvPicPr>
          <p:cNvPr id="23" name="図 22">
            <a:extLst>
              <a:ext uri="{FF2B5EF4-FFF2-40B4-BE49-F238E27FC236}">
                <a16:creationId xmlns:a16="http://schemas.microsoft.com/office/drawing/2014/main" id="{D93AB6C7-2D7D-4DCB-8951-E03AD8284552}"/>
              </a:ext>
            </a:extLst>
          </p:cNvPr>
          <p:cNvPicPr>
            <a:picLocks noChangeAspect="1"/>
          </p:cNvPicPr>
          <p:nvPr/>
        </p:nvPicPr>
        <p:blipFill>
          <a:blip r:embed="rId3"/>
          <a:stretch>
            <a:fillRect/>
          </a:stretch>
        </p:blipFill>
        <p:spPr>
          <a:xfrm>
            <a:off x="2812284" y="3340140"/>
            <a:ext cx="1280271" cy="1298561"/>
          </a:xfrm>
          <a:prstGeom prst="rect">
            <a:avLst/>
          </a:prstGeom>
        </p:spPr>
      </p:pic>
    </p:spTree>
    <p:extLst>
      <p:ext uri="{BB962C8B-B14F-4D97-AF65-F5344CB8AC3E}">
        <p14:creationId xmlns:p14="http://schemas.microsoft.com/office/powerpoint/2010/main" val="275243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AD5807-E22D-4291-9855-4EA2B20934C3}"/>
              </a:ext>
            </a:extLst>
          </p:cNvPr>
          <p:cNvSpPr>
            <a:spLocks noGrp="1"/>
          </p:cNvSpPr>
          <p:nvPr>
            <p:ph type="title"/>
          </p:nvPr>
        </p:nvSpPr>
        <p:spPr/>
        <p:txBody>
          <a:bodyPr/>
          <a:lstStyle/>
          <a:p>
            <a:r>
              <a:rPr kumimoji="1" lang="ja-JP" altLang="en-US" dirty="0"/>
              <a:t>代表速度・代表長さ・代表粘度</a:t>
            </a:r>
          </a:p>
        </p:txBody>
      </p:sp>
      <p:sp>
        <p:nvSpPr>
          <p:cNvPr id="4" name="テキスト ボックス 3">
            <a:extLst>
              <a:ext uri="{FF2B5EF4-FFF2-40B4-BE49-F238E27FC236}">
                <a16:creationId xmlns:a16="http://schemas.microsoft.com/office/drawing/2014/main" id="{738B6F13-3DCC-44C7-AC9D-40C873697EA2}"/>
              </a:ext>
            </a:extLst>
          </p:cNvPr>
          <p:cNvSpPr txBox="1"/>
          <p:nvPr/>
        </p:nvSpPr>
        <p:spPr>
          <a:xfrm>
            <a:off x="722941" y="1319145"/>
            <a:ext cx="2927363"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球の落下速度</a:t>
            </a:r>
          </a:p>
        </p:txBody>
      </p:sp>
      <p:sp>
        <p:nvSpPr>
          <p:cNvPr id="5" name="テキスト ボックス 4">
            <a:extLst>
              <a:ext uri="{FF2B5EF4-FFF2-40B4-BE49-F238E27FC236}">
                <a16:creationId xmlns:a16="http://schemas.microsoft.com/office/drawing/2014/main" id="{CCCE5A48-2276-4531-A5FE-53C5273E2C41}"/>
              </a:ext>
            </a:extLst>
          </p:cNvPr>
          <p:cNvSpPr txBox="1"/>
          <p:nvPr/>
        </p:nvSpPr>
        <p:spPr>
          <a:xfrm>
            <a:off x="317560" y="795925"/>
            <a:ext cx="2255688"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代表速度</a:t>
            </a:r>
          </a:p>
        </p:txBody>
      </p:sp>
      <p:sp>
        <p:nvSpPr>
          <p:cNvPr id="7" name="テキスト ボックス 6">
            <a:extLst>
              <a:ext uri="{FF2B5EF4-FFF2-40B4-BE49-F238E27FC236}">
                <a16:creationId xmlns:a16="http://schemas.microsoft.com/office/drawing/2014/main" id="{E1F73E7C-51B5-4AB9-A1C7-BC425862A3FD}"/>
              </a:ext>
            </a:extLst>
          </p:cNvPr>
          <p:cNvSpPr txBox="1"/>
          <p:nvPr/>
        </p:nvSpPr>
        <p:spPr>
          <a:xfrm>
            <a:off x="721852" y="2647860"/>
            <a:ext cx="2927363" cy="960263"/>
          </a:xfrm>
          <a:prstGeom prst="rect">
            <a:avLst/>
          </a:prstGeom>
          <a:solidFill>
            <a:schemeClr val="accent4">
              <a:lumMod val="60000"/>
              <a:lumOff val="40000"/>
            </a:schemeClr>
          </a:solidFill>
        </p:spPr>
        <p:txBody>
          <a:bodyPr wrap="square" rtlCol="0">
            <a:spAutoFit/>
          </a:bodyPr>
          <a:lstStyle/>
          <a:p>
            <a:pPr algn="ctr">
              <a:lnSpc>
                <a:spcPct val="120000"/>
              </a:lnSpc>
            </a:pPr>
            <a:r>
              <a:rPr kumimoji="1" lang="ja-JP" altLang="en-US" sz="2400" dirty="0"/>
              <a:t>超音波照射による</a:t>
            </a:r>
            <a:br>
              <a:rPr kumimoji="1" lang="en-US" altLang="ja-JP" sz="2400" dirty="0"/>
            </a:br>
            <a:r>
              <a:rPr kumimoji="1" lang="ja-JP" altLang="en-US" sz="2400" dirty="0"/>
              <a:t>流体粒子速度</a:t>
            </a:r>
          </a:p>
        </p:txBody>
      </p:sp>
      <p:sp>
        <p:nvSpPr>
          <p:cNvPr id="10" name="テキスト ボックス 9">
            <a:extLst>
              <a:ext uri="{FF2B5EF4-FFF2-40B4-BE49-F238E27FC236}">
                <a16:creationId xmlns:a16="http://schemas.microsoft.com/office/drawing/2014/main" id="{1A68F7FC-36F2-4C89-851B-7686C6F73764}"/>
              </a:ext>
            </a:extLst>
          </p:cNvPr>
          <p:cNvSpPr txBox="1"/>
          <p:nvPr/>
        </p:nvSpPr>
        <p:spPr>
          <a:xfrm>
            <a:off x="3605129"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代表長さ</a:t>
            </a:r>
          </a:p>
        </p:txBody>
      </p:sp>
      <p:sp>
        <p:nvSpPr>
          <p:cNvPr id="11" name="テキスト ボックス 10">
            <a:extLst>
              <a:ext uri="{FF2B5EF4-FFF2-40B4-BE49-F238E27FC236}">
                <a16:creationId xmlns:a16="http://schemas.microsoft.com/office/drawing/2014/main" id="{0E29E2F9-93E0-4FCE-968E-9EB5EC2B979A}"/>
              </a:ext>
            </a:extLst>
          </p:cNvPr>
          <p:cNvSpPr txBox="1"/>
          <p:nvPr/>
        </p:nvSpPr>
        <p:spPr>
          <a:xfrm>
            <a:off x="4178048" y="1305082"/>
            <a:ext cx="1616894"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球の半径</a:t>
            </a:r>
          </a:p>
        </p:txBody>
      </p:sp>
      <p:sp>
        <p:nvSpPr>
          <p:cNvPr id="13" name="テキスト ボックス 12">
            <a:extLst>
              <a:ext uri="{FF2B5EF4-FFF2-40B4-BE49-F238E27FC236}">
                <a16:creationId xmlns:a16="http://schemas.microsoft.com/office/drawing/2014/main" id="{B1216818-686B-461B-9C9F-4C7573B23A4A}"/>
              </a:ext>
            </a:extLst>
          </p:cNvPr>
          <p:cNvSpPr txBox="1"/>
          <p:nvPr/>
        </p:nvSpPr>
        <p:spPr>
          <a:xfrm>
            <a:off x="4178049" y="2511307"/>
            <a:ext cx="1044827"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波長</a:t>
            </a:r>
          </a:p>
        </p:txBody>
      </p:sp>
      <p:sp>
        <p:nvSpPr>
          <p:cNvPr id="15" name="テキスト ボックス 14">
            <a:extLst>
              <a:ext uri="{FF2B5EF4-FFF2-40B4-BE49-F238E27FC236}">
                <a16:creationId xmlns:a16="http://schemas.microsoft.com/office/drawing/2014/main" id="{89E41B4A-B7AB-450E-B8CB-BA8B1DAD35B0}"/>
              </a:ext>
            </a:extLst>
          </p:cNvPr>
          <p:cNvSpPr txBox="1"/>
          <p:nvPr/>
        </p:nvSpPr>
        <p:spPr>
          <a:xfrm>
            <a:off x="4102563" y="4301613"/>
            <a:ext cx="2469895"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音響境界層厚さ　</a:t>
            </a:r>
          </a:p>
        </p:txBody>
      </p:sp>
      <p:sp>
        <p:nvSpPr>
          <p:cNvPr id="260" name="Freeform 128 1" descr="\documentclass{article}&#10;\usepackage{color}&#10;\usepackage{amsmath}&#10;\pagestyle{empty}&#10;\begin{document}&#10;\begin{equation*}&#10;U&#10;\end{equation*}&#10;&#10;\end{document}" title="IguanaTex Vector Display">
            <a:extLst>
              <a:ext uri="{FF2B5EF4-FFF2-40B4-BE49-F238E27FC236}">
                <a16:creationId xmlns:a16="http://schemas.microsoft.com/office/drawing/2014/main" id="{65E5E5A6-8BF9-4C15-BF8E-CBCE672F9AC6}"/>
              </a:ext>
            </a:extLst>
          </p:cNvPr>
          <p:cNvSpPr>
            <a:spLocks noChangeAspect="1"/>
          </p:cNvSpPr>
          <p:nvPr>
            <p:custDataLst>
              <p:tags r:id="rId1"/>
            </p:custDataLst>
          </p:nvPr>
        </p:nvSpPr>
        <p:spPr bwMode="auto">
          <a:xfrm>
            <a:off x="2001383" y="1996488"/>
            <a:ext cx="368300" cy="379413"/>
          </a:xfrm>
          <a:custGeom>
            <a:avLst/>
            <a:gdLst>
              <a:gd name="T0" fmla="*/ 284 w 347"/>
              <a:gd name="T1" fmla="*/ 52 h 352"/>
              <a:gd name="T2" fmla="*/ 338 w 347"/>
              <a:gd name="T3" fmla="*/ 15 h 352"/>
              <a:gd name="T4" fmla="*/ 347 w 347"/>
              <a:gd name="T5" fmla="*/ 5 h 352"/>
              <a:gd name="T6" fmla="*/ 340 w 347"/>
              <a:gd name="T7" fmla="*/ 0 h 352"/>
              <a:gd name="T8" fmla="*/ 289 w 347"/>
              <a:gd name="T9" fmla="*/ 1 h 352"/>
              <a:gd name="T10" fmla="*/ 237 w 347"/>
              <a:gd name="T11" fmla="*/ 0 h 352"/>
              <a:gd name="T12" fmla="*/ 228 w 347"/>
              <a:gd name="T13" fmla="*/ 10 h 352"/>
              <a:gd name="T14" fmla="*/ 237 w 347"/>
              <a:gd name="T15" fmla="*/ 15 h 352"/>
              <a:gd name="T16" fmla="*/ 271 w 347"/>
              <a:gd name="T17" fmla="*/ 37 h 352"/>
              <a:gd name="T18" fmla="*/ 270 w 347"/>
              <a:gd name="T19" fmla="*/ 48 h 352"/>
              <a:gd name="T20" fmla="*/ 225 w 347"/>
              <a:gd name="T21" fmla="*/ 226 h 352"/>
              <a:gd name="T22" fmla="*/ 100 w 347"/>
              <a:gd name="T23" fmla="*/ 337 h 352"/>
              <a:gd name="T24" fmla="*/ 39 w 347"/>
              <a:gd name="T25" fmla="*/ 272 h 352"/>
              <a:gd name="T26" fmla="*/ 45 w 347"/>
              <a:gd name="T27" fmla="*/ 233 h 352"/>
              <a:gd name="T28" fmla="*/ 93 w 347"/>
              <a:gd name="T29" fmla="*/ 38 h 352"/>
              <a:gd name="T30" fmla="*/ 135 w 347"/>
              <a:gd name="T31" fmla="*/ 15 h 352"/>
              <a:gd name="T32" fmla="*/ 152 w 347"/>
              <a:gd name="T33" fmla="*/ 5 h 352"/>
              <a:gd name="T34" fmla="*/ 145 w 347"/>
              <a:gd name="T35" fmla="*/ 0 h 352"/>
              <a:gd name="T36" fmla="*/ 81 w 347"/>
              <a:gd name="T37" fmla="*/ 1 h 352"/>
              <a:gd name="T38" fmla="*/ 17 w 347"/>
              <a:gd name="T39" fmla="*/ 0 h 352"/>
              <a:gd name="T40" fmla="*/ 7 w 347"/>
              <a:gd name="T41" fmla="*/ 10 h 352"/>
              <a:gd name="T42" fmla="*/ 21 w 347"/>
              <a:gd name="T43" fmla="*/ 15 h 352"/>
              <a:gd name="T44" fmla="*/ 40 w 347"/>
              <a:gd name="T45" fmla="*/ 16 h 352"/>
              <a:gd name="T46" fmla="*/ 54 w 347"/>
              <a:gd name="T47" fmla="*/ 24 h 352"/>
              <a:gd name="T48" fmla="*/ 45 w 347"/>
              <a:gd name="T49" fmla="*/ 60 h 352"/>
              <a:gd name="T50" fmla="*/ 34 w 347"/>
              <a:gd name="T51" fmla="*/ 104 h 352"/>
              <a:gd name="T52" fmla="*/ 4 w 347"/>
              <a:gd name="T53" fmla="*/ 227 h 352"/>
              <a:gd name="T54" fmla="*/ 0 w 347"/>
              <a:gd name="T55" fmla="*/ 256 h 352"/>
              <a:gd name="T56" fmla="*/ 98 w 347"/>
              <a:gd name="T57" fmla="*/ 352 h 352"/>
              <a:gd name="T58" fmla="*/ 240 w 347"/>
              <a:gd name="T59" fmla="*/ 230 h 352"/>
              <a:gd name="T60" fmla="*/ 284 w 347"/>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352">
                <a:moveTo>
                  <a:pt x="284" y="52"/>
                </a:moveTo>
                <a:cubicBezTo>
                  <a:pt x="289" y="32"/>
                  <a:pt x="298" y="17"/>
                  <a:pt x="338" y="15"/>
                </a:cubicBezTo>
                <a:cubicBezTo>
                  <a:pt x="341" y="15"/>
                  <a:pt x="347" y="15"/>
                  <a:pt x="347" y="5"/>
                </a:cubicBezTo>
                <a:cubicBezTo>
                  <a:pt x="347" y="5"/>
                  <a:pt x="347" y="0"/>
                  <a:pt x="340" y="0"/>
                </a:cubicBezTo>
                <a:cubicBezTo>
                  <a:pt x="324" y="0"/>
                  <a:pt x="306" y="1"/>
                  <a:pt x="289" y="1"/>
                </a:cubicBezTo>
                <a:cubicBezTo>
                  <a:pt x="272" y="1"/>
                  <a:pt x="254" y="0"/>
                  <a:pt x="237" y="0"/>
                </a:cubicBezTo>
                <a:cubicBezTo>
                  <a:pt x="234" y="0"/>
                  <a:pt x="228" y="0"/>
                  <a:pt x="228" y="10"/>
                </a:cubicBezTo>
                <a:cubicBezTo>
                  <a:pt x="228" y="15"/>
                  <a:pt x="233" y="15"/>
                  <a:pt x="237" y="15"/>
                </a:cubicBezTo>
                <a:cubicBezTo>
                  <a:pt x="266" y="16"/>
                  <a:pt x="271" y="26"/>
                  <a:pt x="271" y="37"/>
                </a:cubicBezTo>
                <a:cubicBezTo>
                  <a:pt x="271" y="39"/>
                  <a:pt x="270" y="46"/>
                  <a:pt x="270" y="48"/>
                </a:cubicBezTo>
                <a:lnTo>
                  <a:pt x="225" y="226"/>
                </a:lnTo>
                <a:cubicBezTo>
                  <a:pt x="208" y="293"/>
                  <a:pt x="150" y="337"/>
                  <a:pt x="100" y="337"/>
                </a:cubicBezTo>
                <a:cubicBezTo>
                  <a:pt x="66" y="337"/>
                  <a:pt x="39" y="315"/>
                  <a:pt x="39" y="272"/>
                </a:cubicBezTo>
                <a:cubicBezTo>
                  <a:pt x="39" y="271"/>
                  <a:pt x="39" y="255"/>
                  <a:pt x="45" y="233"/>
                </a:cubicBezTo>
                <a:lnTo>
                  <a:pt x="93" y="38"/>
                </a:lnTo>
                <a:cubicBezTo>
                  <a:pt x="98" y="20"/>
                  <a:pt x="99" y="15"/>
                  <a:pt x="135" y="15"/>
                </a:cubicBezTo>
                <a:cubicBezTo>
                  <a:pt x="148" y="15"/>
                  <a:pt x="152" y="15"/>
                  <a:pt x="152" y="5"/>
                </a:cubicBezTo>
                <a:cubicBezTo>
                  <a:pt x="152" y="0"/>
                  <a:pt x="147"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8"/>
                  <a:pt x="4" y="227"/>
                </a:cubicBezTo>
                <a:cubicBezTo>
                  <a:pt x="0" y="241"/>
                  <a:pt x="0" y="249"/>
                  <a:pt x="0" y="256"/>
                </a:cubicBezTo>
                <a:cubicBezTo>
                  <a:pt x="0" y="317"/>
                  <a:pt x="46" y="352"/>
                  <a:pt x="98" y="352"/>
                </a:cubicBezTo>
                <a:cubicBezTo>
                  <a:pt x="161" y="352"/>
                  <a:pt x="223" y="296"/>
                  <a:pt x="240" y="230"/>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6" name="図 15" descr="\documentclass{article}&#10;\usepackage{color}&#10;\usepackage{amsmath}&#10;\pagestyle{empty}&#10;\begin{document}&#10;\begin{equation*}&#10;u \sim \frac{\Delta\overline{P}}{\rho{}_1 c}&#10;\end{equation*}&#10;\end{document}" title="IguanaTex Bitmap Display">
            <a:extLst>
              <a:ext uri="{FF2B5EF4-FFF2-40B4-BE49-F238E27FC236}">
                <a16:creationId xmlns:a16="http://schemas.microsoft.com/office/drawing/2014/main" id="{B708E9A4-ADEB-4B9C-A0CA-1141D7A6FC22}"/>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1494020" y="3735375"/>
            <a:ext cx="1453164" cy="972000"/>
          </a:xfrm>
          <a:prstGeom prst="rect">
            <a:avLst/>
          </a:prstGeom>
        </p:spPr>
      </p:pic>
      <p:grpSp>
        <p:nvGrpSpPr>
          <p:cNvPr id="21" name="グループ化 20">
            <a:extLst>
              <a:ext uri="{FF2B5EF4-FFF2-40B4-BE49-F238E27FC236}">
                <a16:creationId xmlns:a16="http://schemas.microsoft.com/office/drawing/2014/main" id="{7858E7B7-4DAC-45A8-A020-4647B3B848B4}"/>
              </a:ext>
            </a:extLst>
          </p:cNvPr>
          <p:cNvGrpSpPr/>
          <p:nvPr/>
        </p:nvGrpSpPr>
        <p:grpSpPr>
          <a:xfrm>
            <a:off x="1388607" y="5000564"/>
            <a:ext cx="2328991" cy="1184940"/>
            <a:chOff x="1387912" y="5248553"/>
            <a:chExt cx="2328991" cy="1184940"/>
          </a:xfrm>
        </p:grpSpPr>
        <p:sp>
          <p:nvSpPr>
            <p:cNvPr id="9" name="テキスト ボックス 8">
              <a:extLst>
                <a:ext uri="{FF2B5EF4-FFF2-40B4-BE49-F238E27FC236}">
                  <a16:creationId xmlns:a16="http://schemas.microsoft.com/office/drawing/2014/main" id="{DFDBF765-43B0-4E1C-8FB8-023DBB8D9745}"/>
                </a:ext>
              </a:extLst>
            </p:cNvPr>
            <p:cNvSpPr txBox="1"/>
            <p:nvPr/>
          </p:nvSpPr>
          <p:spPr>
            <a:xfrm>
              <a:off x="1808599" y="5248553"/>
              <a:ext cx="1908304" cy="1184940"/>
            </a:xfrm>
            <a:prstGeom prst="rect">
              <a:avLst/>
            </a:prstGeom>
            <a:noFill/>
          </p:spPr>
          <p:txBody>
            <a:bodyPr wrap="square" rtlCol="0">
              <a:spAutoFit/>
            </a:bodyPr>
            <a:lstStyle/>
            <a:p>
              <a:pPr>
                <a:lnSpc>
                  <a:spcPct val="120000"/>
                </a:lnSpc>
              </a:pPr>
              <a:r>
                <a:rPr kumimoji="1" lang="ja-JP" altLang="en-US" sz="2000" dirty="0">
                  <a:latin typeface="Cambria Math" panose="02040503050406030204" pitchFamily="18" charset="0"/>
                  <a:cs typeface="Times New Roman" panose="02020603050405020304" pitchFamily="18" charset="0"/>
                </a:rPr>
                <a:t>：平均音響圧</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Cambria Math" panose="02040503050406030204" pitchFamily="18" charset="0"/>
                  <a:cs typeface="Times New Roman" panose="02020603050405020304" pitchFamily="18" charset="0"/>
                </a:rPr>
                <a:t>： 流体密度</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mj-lt"/>
                  <a:cs typeface="Times New Roman" panose="02020603050405020304" pitchFamily="18" charset="0"/>
                </a:rPr>
                <a:t>： 音速</a:t>
              </a:r>
            </a:p>
          </p:txBody>
        </p:sp>
        <p:pic>
          <p:nvPicPr>
            <p:cNvPr id="20" name="図 19" descr="\documentclass{article}&#10;\usepackage{color}&#10;\usepackage{amsmath}&#10;\pagestyle{empty}&#10;\begin{document}&#10;$\Delta\bar{P}$&#10;&#10;$\rho_1$&#10;&#10;$c$&#10;&#10;&#10;\end{document}" title="IguanaTex Bitmap Display">
              <a:extLst>
                <a:ext uri="{FF2B5EF4-FFF2-40B4-BE49-F238E27FC236}">
                  <a16:creationId xmlns:a16="http://schemas.microsoft.com/office/drawing/2014/main" id="{798D23F7-508A-43F0-BC3E-223AAD2C5312}"/>
                </a:ext>
              </a:extLst>
            </p:cNvPr>
            <p:cNvPicPr>
              <a:picLocks noChangeAspect="1"/>
            </p:cNvPicPr>
            <p:nvPr>
              <p:custDataLst>
                <p:tags r:id="rId14"/>
              </p:custDataLst>
            </p:nvPr>
          </p:nvPicPr>
          <p:blipFill>
            <a:blip r:embed="rId18">
              <a:extLst>
                <a:ext uri="{28A0092B-C50C-407E-A947-70E740481C1C}">
                  <a14:useLocalDpi xmlns:a14="http://schemas.microsoft.com/office/drawing/2010/main" val="0"/>
                </a:ext>
              </a:extLst>
            </a:blip>
            <a:stretch>
              <a:fillRect/>
            </a:stretch>
          </p:blipFill>
          <p:spPr>
            <a:xfrm>
              <a:off x="1387912" y="5343832"/>
              <a:ext cx="474090" cy="987688"/>
            </a:xfrm>
            <a:prstGeom prst="rect">
              <a:avLst/>
            </a:prstGeom>
          </p:spPr>
        </p:pic>
      </p:grpSp>
      <p:grpSp>
        <p:nvGrpSpPr>
          <p:cNvPr id="42" name="グループ化 41">
            <a:extLst>
              <a:ext uri="{FF2B5EF4-FFF2-40B4-BE49-F238E27FC236}">
                <a16:creationId xmlns:a16="http://schemas.microsoft.com/office/drawing/2014/main" id="{F65F8F2F-B96A-41FC-882C-A5BC8FD7B105}"/>
              </a:ext>
            </a:extLst>
          </p:cNvPr>
          <p:cNvGrpSpPr/>
          <p:nvPr/>
        </p:nvGrpSpPr>
        <p:grpSpPr>
          <a:xfrm>
            <a:off x="5027132" y="3785584"/>
            <a:ext cx="1514921" cy="400110"/>
            <a:chOff x="7657529" y="3985436"/>
            <a:chExt cx="1514921" cy="400110"/>
          </a:xfrm>
        </p:grpSpPr>
        <p:sp>
          <p:nvSpPr>
            <p:cNvPr id="17" name="テキスト ボックス 16">
              <a:extLst>
                <a:ext uri="{FF2B5EF4-FFF2-40B4-BE49-F238E27FC236}">
                  <a16:creationId xmlns:a16="http://schemas.microsoft.com/office/drawing/2014/main" id="{BC978B9B-06AF-4382-A1AA-AAA6162F5E34}"/>
                </a:ext>
              </a:extLst>
            </p:cNvPr>
            <p:cNvSpPr txBox="1"/>
            <p:nvPr/>
          </p:nvSpPr>
          <p:spPr>
            <a:xfrm>
              <a:off x="7657529" y="3985436"/>
              <a:ext cx="1514921" cy="400110"/>
            </a:xfrm>
            <a:prstGeom prst="rect">
              <a:avLst/>
            </a:prstGeom>
            <a:noFill/>
          </p:spPr>
          <p:txBody>
            <a:bodyPr wrap="square" rtlCol="0" anchor="ctr">
              <a:spAutoFit/>
            </a:bodyPr>
            <a:lstStyle/>
            <a:p>
              <a:r>
                <a:rPr kumimoji="1" lang="ja-JP" altLang="en-US" sz="2000" dirty="0">
                  <a:latin typeface="Cambria Math" panose="02040503050406030204" pitchFamily="18" charset="0"/>
                  <a:cs typeface="Times New Roman" panose="02020603050405020304" pitchFamily="18" charset="0"/>
                </a:rPr>
                <a:t>　：周波数</a:t>
              </a:r>
              <a:endParaRPr kumimoji="1" lang="ja-JP" altLang="en-US" sz="2000" dirty="0">
                <a:latin typeface="+mj-lt"/>
                <a:cs typeface="Times New Roman" panose="02020603050405020304" pitchFamily="18" charset="0"/>
              </a:endParaRPr>
            </a:p>
          </p:txBody>
        </p:sp>
        <p:pic>
          <p:nvPicPr>
            <p:cNvPr id="41" name="図 40" descr="\documentclass{article}&#10;\usepackage{color}&#10;\usepackage{amsmath}&#10;\pagestyle{empty}&#10;\begin{document}&#10;&#10;$f$&#10;&#10;&#10;\end{document}" title="IguanaTex Bitmap Display">
              <a:extLst>
                <a:ext uri="{FF2B5EF4-FFF2-40B4-BE49-F238E27FC236}">
                  <a16:creationId xmlns:a16="http://schemas.microsoft.com/office/drawing/2014/main" id="{9A209241-010B-4E34-99AA-DBCC5B17EADD}"/>
                </a:ext>
              </a:extLst>
            </p:cNvPr>
            <p:cNvPicPr>
              <a:picLocks noChangeAspect="1"/>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731079" y="4086046"/>
              <a:ext cx="150714" cy="275090"/>
            </a:xfrm>
            <a:prstGeom prst="rect">
              <a:avLst/>
            </a:prstGeom>
          </p:spPr>
        </p:pic>
      </p:grpSp>
      <p:grpSp>
        <p:nvGrpSpPr>
          <p:cNvPr id="73" name="グループ化 72" descr="\documentclass{article}&#10;\usepackage{color}&#10;\usepackage{amsmath}&#10;\pagestyle{empty}&#10;\begin{document}&#10;&#10;$\lambda=\frac{c}{f}$&#10;&#10;&#10;\end{document}" title="IguanaTex Vector Display">
            <a:extLst>
              <a:ext uri="{FF2B5EF4-FFF2-40B4-BE49-F238E27FC236}">
                <a16:creationId xmlns:a16="http://schemas.microsoft.com/office/drawing/2014/main" id="{E0337610-5033-4489-97A7-E6E349B09557}"/>
              </a:ext>
            </a:extLst>
          </p:cNvPr>
          <p:cNvGrpSpPr>
            <a:grpSpLocks noChangeAspect="1"/>
          </p:cNvGrpSpPr>
          <p:nvPr>
            <p:custDataLst>
              <p:tags r:id="rId3"/>
            </p:custDataLst>
          </p:nvPr>
        </p:nvGrpSpPr>
        <p:grpSpPr>
          <a:xfrm>
            <a:off x="5071138" y="3093052"/>
            <a:ext cx="1155701" cy="587376"/>
            <a:chOff x="6276975" y="3646488"/>
            <a:chExt cx="1155701" cy="587376"/>
          </a:xfrm>
        </p:grpSpPr>
        <p:sp>
          <p:nvSpPr>
            <p:cNvPr id="67" name="Freeform 18 1">
              <a:extLst>
                <a:ext uri="{FF2B5EF4-FFF2-40B4-BE49-F238E27FC236}">
                  <a16:creationId xmlns:a16="http://schemas.microsoft.com/office/drawing/2014/main" id="{390EBDC4-4137-4C6C-A085-F8E2689B7CEC}"/>
                </a:ext>
              </a:extLst>
            </p:cNvPr>
            <p:cNvSpPr>
              <a:spLocks/>
            </p:cNvSpPr>
            <p:nvPr>
              <p:custDataLst>
                <p:tags r:id="rId8"/>
              </p:custDataLst>
            </p:nvPr>
          </p:nvSpPr>
          <p:spPr bwMode="auto">
            <a:xfrm>
              <a:off x="6276975" y="3651251"/>
              <a:ext cx="233363" cy="347663"/>
            </a:xfrm>
            <a:custGeom>
              <a:avLst/>
              <a:gdLst>
                <a:gd name="T0" fmla="*/ 152 w 247"/>
                <a:gd name="T1" fmla="*/ 201 h 353"/>
                <a:gd name="T2" fmla="*/ 204 w 247"/>
                <a:gd name="T3" fmla="*/ 341 h 353"/>
                <a:gd name="T4" fmla="*/ 231 w 247"/>
                <a:gd name="T5" fmla="*/ 352 h 353"/>
                <a:gd name="T6" fmla="*/ 242 w 247"/>
                <a:gd name="T7" fmla="*/ 352 h 353"/>
                <a:gd name="T8" fmla="*/ 247 w 247"/>
                <a:gd name="T9" fmla="*/ 347 h 353"/>
                <a:gd name="T10" fmla="*/ 245 w 247"/>
                <a:gd name="T11" fmla="*/ 343 h 353"/>
                <a:gd name="T12" fmla="*/ 233 w 247"/>
                <a:gd name="T13" fmla="*/ 320 h 353"/>
                <a:gd name="T14" fmla="*/ 131 w 247"/>
                <a:gd name="T15" fmla="*/ 35 h 353"/>
                <a:gd name="T16" fmla="*/ 71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9 h 353"/>
                <a:gd name="T30" fmla="*/ 15 w 247"/>
                <a:gd name="T31" fmla="*/ 353 h 353"/>
                <a:gd name="T32" fmla="*/ 32 w 247"/>
                <a:gd name="T33" fmla="*/ 343 h 353"/>
                <a:gd name="T34" fmla="*/ 152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1"/>
                  </a:moveTo>
                  <a:cubicBezTo>
                    <a:pt x="172" y="253"/>
                    <a:pt x="196" y="330"/>
                    <a:pt x="204" y="341"/>
                  </a:cubicBezTo>
                  <a:cubicBezTo>
                    <a:pt x="212" y="352"/>
                    <a:pt x="217" y="352"/>
                    <a:pt x="231" y="352"/>
                  </a:cubicBezTo>
                  <a:lnTo>
                    <a:pt x="242" y="352"/>
                  </a:lnTo>
                  <a:cubicBezTo>
                    <a:pt x="247" y="352"/>
                    <a:pt x="247" y="349"/>
                    <a:pt x="247" y="347"/>
                  </a:cubicBezTo>
                  <a:cubicBezTo>
                    <a:pt x="247" y="346"/>
                    <a:pt x="246" y="345"/>
                    <a:pt x="245" y="343"/>
                  </a:cubicBezTo>
                  <a:cubicBezTo>
                    <a:pt x="240" y="337"/>
                    <a:pt x="237" y="330"/>
                    <a:pt x="233" y="320"/>
                  </a:cubicBezTo>
                  <a:lnTo>
                    <a:pt x="131" y="35"/>
                  </a:lnTo>
                  <a:cubicBezTo>
                    <a:pt x="121" y="6"/>
                    <a:pt x="94" y="0"/>
                    <a:pt x="71" y="0"/>
                  </a:cubicBezTo>
                  <a:cubicBezTo>
                    <a:pt x="68" y="0"/>
                    <a:pt x="62" y="0"/>
                    <a:pt x="62" y="5"/>
                  </a:cubicBezTo>
                  <a:cubicBezTo>
                    <a:pt x="62" y="9"/>
                    <a:pt x="66" y="10"/>
                    <a:pt x="66" y="10"/>
                  </a:cubicBezTo>
                  <a:cubicBezTo>
                    <a:pt x="83" y="13"/>
                    <a:pt x="86" y="16"/>
                    <a:pt x="98" y="50"/>
                  </a:cubicBezTo>
                  <a:lnTo>
                    <a:pt x="147" y="186"/>
                  </a:lnTo>
                  <a:lnTo>
                    <a:pt x="9" y="323"/>
                  </a:lnTo>
                  <a:cubicBezTo>
                    <a:pt x="3" y="329"/>
                    <a:pt x="0" y="332"/>
                    <a:pt x="0" y="339"/>
                  </a:cubicBezTo>
                  <a:cubicBezTo>
                    <a:pt x="0" y="347"/>
                    <a:pt x="7" y="353"/>
                    <a:pt x="15" y="353"/>
                  </a:cubicBezTo>
                  <a:cubicBezTo>
                    <a:pt x="23" y="353"/>
                    <a:pt x="28" y="348"/>
                    <a:pt x="32" y="343"/>
                  </a:cubicBezTo>
                  <a:lnTo>
                    <a:pt x="152"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9 1">
              <a:extLst>
                <a:ext uri="{FF2B5EF4-FFF2-40B4-BE49-F238E27FC236}">
                  <a16:creationId xmlns:a16="http://schemas.microsoft.com/office/drawing/2014/main" id="{562C7ACE-0B9D-4C1F-B0B6-43E5032F6558}"/>
                </a:ext>
              </a:extLst>
            </p:cNvPr>
            <p:cNvSpPr>
              <a:spLocks noEditPoints="1"/>
            </p:cNvSpPr>
            <p:nvPr>
              <p:custDataLst>
                <p:tags r:id="rId9"/>
              </p:custDataLst>
            </p:nvPr>
          </p:nvSpPr>
          <p:spPr bwMode="auto">
            <a:xfrm>
              <a:off x="6684963" y="3811588"/>
              <a:ext cx="312738" cy="115888"/>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20 1">
              <a:extLst>
                <a:ext uri="{FF2B5EF4-FFF2-40B4-BE49-F238E27FC236}">
                  <a16:creationId xmlns:a16="http://schemas.microsoft.com/office/drawing/2014/main" id="{C1B0D851-0318-4CC9-A8A0-C972D64D8B28}"/>
                </a:ext>
              </a:extLst>
            </p:cNvPr>
            <p:cNvSpPr>
              <a:spLocks/>
            </p:cNvSpPr>
            <p:nvPr>
              <p:custDataLst>
                <p:tags r:id="rId10"/>
              </p:custDataLst>
            </p:nvPr>
          </p:nvSpPr>
          <p:spPr bwMode="auto">
            <a:xfrm>
              <a:off x="7258050" y="3646488"/>
              <a:ext cx="142875" cy="157163"/>
            </a:xfrm>
            <a:custGeom>
              <a:avLst/>
              <a:gdLst>
                <a:gd name="T0" fmla="*/ 131 w 151"/>
                <a:gd name="T1" fmla="*/ 20 h 158"/>
                <a:gd name="T2" fmla="*/ 114 w 151"/>
                <a:gd name="T3" fmla="*/ 40 h 158"/>
                <a:gd name="T4" fmla="*/ 127 w 151"/>
                <a:gd name="T5" fmla="*/ 53 h 158"/>
                <a:gd name="T6" fmla="*/ 147 w 151"/>
                <a:gd name="T7" fmla="*/ 30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21 1">
              <a:extLst>
                <a:ext uri="{FF2B5EF4-FFF2-40B4-BE49-F238E27FC236}">
                  <a16:creationId xmlns:a16="http://schemas.microsoft.com/office/drawing/2014/main" id="{30F94980-33CB-46BA-BF2B-2AA3B5D148A6}"/>
                </a:ext>
              </a:extLst>
            </p:cNvPr>
            <p:cNvSpPr>
              <a:spLocks noChangeArrowheads="1"/>
            </p:cNvSpPr>
            <p:nvPr>
              <p:custDataLst>
                <p:tags r:id="rId11"/>
              </p:custDataLst>
            </p:nvPr>
          </p:nvSpPr>
          <p:spPr bwMode="auto">
            <a:xfrm>
              <a:off x="7212013" y="3860801"/>
              <a:ext cx="22066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22 1">
              <a:extLst>
                <a:ext uri="{FF2B5EF4-FFF2-40B4-BE49-F238E27FC236}">
                  <a16:creationId xmlns:a16="http://schemas.microsoft.com/office/drawing/2014/main" id="{AC8A3C75-91B0-4D87-A45B-54D729569BAC}"/>
                </a:ext>
              </a:extLst>
            </p:cNvPr>
            <p:cNvSpPr>
              <a:spLocks/>
            </p:cNvSpPr>
            <p:nvPr>
              <p:custDataLst>
                <p:tags r:id="rId12"/>
              </p:custDataLst>
            </p:nvPr>
          </p:nvSpPr>
          <p:spPr bwMode="auto">
            <a:xfrm>
              <a:off x="7235825" y="3921126"/>
              <a:ext cx="174625" cy="312738"/>
            </a:xfrm>
            <a:custGeom>
              <a:avLst/>
              <a:gdLst>
                <a:gd name="T0" fmla="*/ 116 w 185"/>
                <a:gd name="T1" fmla="*/ 108 h 317"/>
                <a:gd name="T2" fmla="*/ 150 w 185"/>
                <a:gd name="T3" fmla="*/ 108 h 317"/>
                <a:gd name="T4" fmla="*/ 162 w 185"/>
                <a:gd name="T5" fmla="*/ 100 h 317"/>
                <a:gd name="T6" fmla="*/ 151 w 185"/>
                <a:gd name="T7" fmla="*/ 95 h 317"/>
                <a:gd name="T8" fmla="*/ 119 w 185"/>
                <a:gd name="T9" fmla="*/ 95 h 317"/>
                <a:gd name="T10" fmla="*/ 132 w 185"/>
                <a:gd name="T11" fmla="*/ 25 h 317"/>
                <a:gd name="T12" fmla="*/ 150 w 185"/>
                <a:gd name="T13" fmla="*/ 10 h 317"/>
                <a:gd name="T14" fmla="*/ 166 w 185"/>
                <a:gd name="T15" fmla="*/ 14 h 317"/>
                <a:gd name="T16" fmla="*/ 151 w 185"/>
                <a:gd name="T17" fmla="*/ 33 h 317"/>
                <a:gd name="T18" fmla="*/ 165 w 185"/>
                <a:gd name="T19" fmla="*/ 46 h 317"/>
                <a:gd name="T20" fmla="*/ 185 w 185"/>
                <a:gd name="T21" fmla="*/ 25 h 317"/>
                <a:gd name="T22" fmla="*/ 150 w 185"/>
                <a:gd name="T23" fmla="*/ 0 h 317"/>
                <a:gd name="T24" fmla="*/ 108 w 185"/>
                <a:gd name="T25" fmla="*/ 26 h 317"/>
                <a:gd name="T26" fmla="*/ 91 w 185"/>
                <a:gd name="T27" fmla="*/ 95 h 317"/>
                <a:gd name="T28" fmla="*/ 63 w 185"/>
                <a:gd name="T29" fmla="*/ 95 h 317"/>
                <a:gd name="T30" fmla="*/ 52 w 185"/>
                <a:gd name="T31" fmla="*/ 103 h 317"/>
                <a:gd name="T32" fmla="*/ 63 w 185"/>
                <a:gd name="T33" fmla="*/ 108 h 317"/>
                <a:gd name="T34" fmla="*/ 89 w 185"/>
                <a:gd name="T35" fmla="*/ 108 h 317"/>
                <a:gd name="T36" fmla="*/ 58 w 185"/>
                <a:gd name="T37" fmla="*/ 273 h 317"/>
                <a:gd name="T38" fmla="*/ 33 w 185"/>
                <a:gd name="T39" fmla="*/ 307 h 317"/>
                <a:gd name="T40" fmla="*/ 18 w 185"/>
                <a:gd name="T41" fmla="*/ 303 h 317"/>
                <a:gd name="T42" fmla="*/ 33 w 185"/>
                <a:gd name="T43" fmla="*/ 284 h 317"/>
                <a:gd name="T44" fmla="*/ 19 w 185"/>
                <a:gd name="T45" fmla="*/ 271 h 317"/>
                <a:gd name="T46" fmla="*/ 0 w 185"/>
                <a:gd name="T47" fmla="*/ 292 h 317"/>
                <a:gd name="T48" fmla="*/ 33 w 185"/>
                <a:gd name="T49" fmla="*/ 317 h 317"/>
                <a:gd name="T50" fmla="*/ 75 w 185"/>
                <a:gd name="T51" fmla="*/ 286 h 317"/>
                <a:gd name="T52" fmla="*/ 97 w 185"/>
                <a:gd name="T53" fmla="*/ 216 h 317"/>
                <a:gd name="T54" fmla="*/ 116 w 185"/>
                <a:gd name="T55" fmla="*/ 10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317">
                  <a:moveTo>
                    <a:pt x="116" y="108"/>
                  </a:moveTo>
                  <a:lnTo>
                    <a:pt x="150" y="108"/>
                  </a:lnTo>
                  <a:cubicBezTo>
                    <a:pt x="157" y="108"/>
                    <a:pt x="162" y="108"/>
                    <a:pt x="162" y="100"/>
                  </a:cubicBezTo>
                  <a:cubicBezTo>
                    <a:pt x="162" y="95"/>
                    <a:pt x="157" y="95"/>
                    <a:pt x="151" y="95"/>
                  </a:cubicBezTo>
                  <a:lnTo>
                    <a:pt x="119" y="95"/>
                  </a:lnTo>
                  <a:cubicBezTo>
                    <a:pt x="127" y="51"/>
                    <a:pt x="129" y="35"/>
                    <a:pt x="132" y="25"/>
                  </a:cubicBezTo>
                  <a:cubicBezTo>
                    <a:pt x="134" y="17"/>
                    <a:pt x="142" y="10"/>
                    <a:pt x="150" y="10"/>
                  </a:cubicBezTo>
                  <a:cubicBezTo>
                    <a:pt x="150" y="10"/>
                    <a:pt x="160" y="10"/>
                    <a:pt x="166" y="14"/>
                  </a:cubicBezTo>
                  <a:cubicBezTo>
                    <a:pt x="152" y="18"/>
                    <a:pt x="151" y="31"/>
                    <a:pt x="151" y="33"/>
                  </a:cubicBezTo>
                  <a:cubicBezTo>
                    <a:pt x="151" y="41"/>
                    <a:pt x="157" y="46"/>
                    <a:pt x="165" y="46"/>
                  </a:cubicBezTo>
                  <a:cubicBezTo>
                    <a:pt x="174" y="46"/>
                    <a:pt x="185" y="38"/>
                    <a:pt x="185" y="25"/>
                  </a:cubicBezTo>
                  <a:cubicBezTo>
                    <a:pt x="185" y="9"/>
                    <a:pt x="168" y="0"/>
                    <a:pt x="150" y="0"/>
                  </a:cubicBezTo>
                  <a:cubicBezTo>
                    <a:pt x="135" y="0"/>
                    <a:pt x="118" y="9"/>
                    <a:pt x="108" y="26"/>
                  </a:cubicBezTo>
                  <a:cubicBezTo>
                    <a:pt x="101" y="39"/>
                    <a:pt x="98" y="55"/>
                    <a:pt x="91" y="95"/>
                  </a:cubicBezTo>
                  <a:lnTo>
                    <a:pt x="63" y="95"/>
                  </a:lnTo>
                  <a:cubicBezTo>
                    <a:pt x="56" y="95"/>
                    <a:pt x="52" y="95"/>
                    <a:pt x="52" y="103"/>
                  </a:cubicBezTo>
                  <a:cubicBezTo>
                    <a:pt x="52" y="108"/>
                    <a:pt x="56" y="108"/>
                    <a:pt x="63" y="108"/>
                  </a:cubicBezTo>
                  <a:lnTo>
                    <a:pt x="89" y="108"/>
                  </a:lnTo>
                  <a:cubicBezTo>
                    <a:pt x="88" y="110"/>
                    <a:pt x="66" y="236"/>
                    <a:pt x="58" y="273"/>
                  </a:cubicBezTo>
                  <a:cubicBezTo>
                    <a:pt x="56" y="281"/>
                    <a:pt x="50" y="307"/>
                    <a:pt x="33" y="307"/>
                  </a:cubicBezTo>
                  <a:cubicBezTo>
                    <a:pt x="33" y="307"/>
                    <a:pt x="25" y="307"/>
                    <a:pt x="18" y="303"/>
                  </a:cubicBezTo>
                  <a:cubicBezTo>
                    <a:pt x="32" y="298"/>
                    <a:pt x="33" y="286"/>
                    <a:pt x="33" y="284"/>
                  </a:cubicBezTo>
                  <a:cubicBezTo>
                    <a:pt x="33" y="276"/>
                    <a:pt x="28" y="271"/>
                    <a:pt x="19" y="271"/>
                  </a:cubicBezTo>
                  <a:cubicBezTo>
                    <a:pt x="10" y="271"/>
                    <a:pt x="0" y="279"/>
                    <a:pt x="0" y="292"/>
                  </a:cubicBezTo>
                  <a:cubicBezTo>
                    <a:pt x="0" y="308"/>
                    <a:pt x="16" y="317"/>
                    <a:pt x="33" y="317"/>
                  </a:cubicBezTo>
                  <a:cubicBezTo>
                    <a:pt x="56" y="317"/>
                    <a:pt x="71" y="294"/>
                    <a:pt x="75" y="286"/>
                  </a:cubicBezTo>
                  <a:cubicBezTo>
                    <a:pt x="88" y="263"/>
                    <a:pt x="96" y="220"/>
                    <a:pt x="97" y="216"/>
                  </a:cubicBezTo>
                  <a:lnTo>
                    <a:pt x="11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23" name="図 22"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1F99505A-2879-4A5B-9129-650F9C2ED019}"/>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4242054" y="4983601"/>
            <a:ext cx="2294784" cy="1032913"/>
          </a:xfrm>
          <a:prstGeom prst="rect">
            <a:avLst/>
          </a:prstGeom>
        </p:spPr>
      </p:pic>
      <p:sp>
        <p:nvSpPr>
          <p:cNvPr id="269" name="Freeform 135" descr="\documentclass{article}&#10;\usepackage{color}&#10;\usepackage{amsmath}&#10;\pagestyle{empty}&#10;\begin{document}&#10;\begin{equation*}&#10;a&#10;\end{equation*}&#10;&#10;\end{document}" title="IguanaTex Vector Display">
            <a:extLst>
              <a:ext uri="{FF2B5EF4-FFF2-40B4-BE49-F238E27FC236}">
                <a16:creationId xmlns:a16="http://schemas.microsoft.com/office/drawing/2014/main" id="{6AC96DCF-8D08-4CA2-88B1-8824154FF3B7}"/>
              </a:ext>
            </a:extLst>
          </p:cNvPr>
          <p:cNvSpPr>
            <a:spLocks noChangeAspect="1" noEditPoints="1"/>
          </p:cNvSpPr>
          <p:nvPr>
            <p:custDataLst>
              <p:tags r:id="rId5"/>
            </p:custDataLst>
          </p:nvPr>
        </p:nvSpPr>
        <p:spPr bwMode="auto">
          <a:xfrm>
            <a:off x="5560411" y="2017583"/>
            <a:ext cx="247650" cy="242888"/>
          </a:xfrm>
          <a:custGeom>
            <a:avLst/>
            <a:gdLst>
              <a:gd name="T0" fmla="*/ 166 w 229"/>
              <a:gd name="T1" fmla="*/ 32 h 227"/>
              <a:gd name="T2" fmla="*/ 120 w 229"/>
              <a:gd name="T3" fmla="*/ 0 h 227"/>
              <a:gd name="T4" fmla="*/ 0 w 229"/>
              <a:gd name="T5" fmla="*/ 147 h 227"/>
              <a:gd name="T6" fmla="*/ 66 w 229"/>
              <a:gd name="T7" fmla="*/ 227 h 227"/>
              <a:gd name="T8" fmla="*/ 131 w 229"/>
              <a:gd name="T9" fmla="*/ 190 h 227"/>
              <a:gd name="T10" fmla="*/ 177 w 229"/>
              <a:gd name="T11" fmla="*/ 227 h 227"/>
              <a:gd name="T12" fmla="*/ 214 w 229"/>
              <a:gd name="T13" fmla="*/ 200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69 w 229"/>
              <a:gd name="T25" fmla="*/ 156 h 227"/>
              <a:gd name="T26" fmla="*/ 180 w 229"/>
              <a:gd name="T27" fmla="*/ 111 h 227"/>
              <a:gd name="T28" fmla="*/ 198 w 229"/>
              <a:gd name="T29" fmla="*/ 41 h 227"/>
              <a:gd name="T30" fmla="*/ 202 w 229"/>
              <a:gd name="T31" fmla="*/ 24 h 227"/>
              <a:gd name="T32" fmla="*/ 187 w 229"/>
              <a:gd name="T33" fmla="*/ 10 h 227"/>
              <a:gd name="T34" fmla="*/ 166 w 229"/>
              <a:gd name="T35" fmla="*/ 32 h 227"/>
              <a:gd name="T36" fmla="*/ 134 w 229"/>
              <a:gd name="T37" fmla="*/ 162 h 227"/>
              <a:gd name="T38" fmla="*/ 124 w 229"/>
              <a:gd name="T39" fmla="*/ 181 h 227"/>
              <a:gd name="T40" fmla="*/ 67 w 229"/>
              <a:gd name="T41" fmla="*/ 216 h 227"/>
              <a:gd name="T42" fmla="*/ 35 w 229"/>
              <a:gd name="T43" fmla="*/ 169 h 227"/>
              <a:gd name="T44" fmla="*/ 63 w 229"/>
              <a:gd name="T45" fmla="*/ 60 h 227"/>
              <a:gd name="T46" fmla="*/ 121 w 229"/>
              <a:gd name="T47" fmla="*/ 11 h 227"/>
              <a:gd name="T48" fmla="*/ 160 w 229"/>
              <a:gd name="T49" fmla="*/ 55 h 227"/>
              <a:gd name="T50" fmla="*/ 159 w 229"/>
              <a:gd name="T51" fmla="*/ 64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6" y="32"/>
                </a:moveTo>
                <a:cubicBezTo>
                  <a:pt x="157" y="14"/>
                  <a:pt x="143" y="0"/>
                  <a:pt x="120" y="0"/>
                </a:cubicBezTo>
                <a:cubicBezTo>
                  <a:pt x="62" y="0"/>
                  <a:pt x="0" y="74"/>
                  <a:pt x="0" y="147"/>
                </a:cubicBezTo>
                <a:cubicBezTo>
                  <a:pt x="0" y="194"/>
                  <a:pt x="27" y="227"/>
                  <a:pt x="66" y="227"/>
                </a:cubicBezTo>
                <a:cubicBezTo>
                  <a:pt x="76" y="227"/>
                  <a:pt x="101" y="225"/>
                  <a:pt x="131" y="190"/>
                </a:cubicBezTo>
                <a:cubicBezTo>
                  <a:pt x="135" y="211"/>
                  <a:pt x="153" y="227"/>
                  <a:pt x="177" y="227"/>
                </a:cubicBezTo>
                <a:cubicBezTo>
                  <a:pt x="194" y="227"/>
                  <a:pt x="206" y="216"/>
                  <a:pt x="214" y="200"/>
                </a:cubicBezTo>
                <a:cubicBezTo>
                  <a:pt x="222" y="182"/>
                  <a:pt x="229" y="151"/>
                  <a:pt x="229" y="150"/>
                </a:cubicBezTo>
                <a:cubicBezTo>
                  <a:pt x="229" y="145"/>
                  <a:pt x="224" y="145"/>
                  <a:pt x="223" y="145"/>
                </a:cubicBezTo>
                <a:cubicBezTo>
                  <a:pt x="218" y="145"/>
                  <a:pt x="217" y="147"/>
                  <a:pt x="216" y="154"/>
                </a:cubicBezTo>
                <a:cubicBezTo>
                  <a:pt x="207" y="187"/>
                  <a:pt x="198" y="216"/>
                  <a:pt x="178" y="216"/>
                </a:cubicBezTo>
                <a:cubicBezTo>
                  <a:pt x="164" y="216"/>
                  <a:pt x="163" y="203"/>
                  <a:pt x="163" y="193"/>
                </a:cubicBezTo>
                <a:cubicBezTo>
                  <a:pt x="163" y="182"/>
                  <a:pt x="164" y="178"/>
                  <a:pt x="169" y="156"/>
                </a:cubicBezTo>
                <a:cubicBezTo>
                  <a:pt x="175" y="135"/>
                  <a:pt x="176" y="130"/>
                  <a:pt x="180" y="111"/>
                </a:cubicBezTo>
                <a:lnTo>
                  <a:pt x="198" y="41"/>
                </a:lnTo>
                <a:cubicBezTo>
                  <a:pt x="202" y="27"/>
                  <a:pt x="202" y="26"/>
                  <a:pt x="202" y="24"/>
                </a:cubicBezTo>
                <a:cubicBezTo>
                  <a:pt x="202" y="15"/>
                  <a:pt x="196" y="10"/>
                  <a:pt x="187" y="10"/>
                </a:cubicBezTo>
                <a:cubicBezTo>
                  <a:pt x="175" y="10"/>
                  <a:pt x="168" y="21"/>
                  <a:pt x="166" y="32"/>
                </a:cubicBezTo>
                <a:close/>
                <a:moveTo>
                  <a:pt x="134" y="162"/>
                </a:moveTo>
                <a:cubicBezTo>
                  <a:pt x="131" y="171"/>
                  <a:pt x="131" y="172"/>
                  <a:pt x="124" y="181"/>
                </a:cubicBezTo>
                <a:cubicBezTo>
                  <a:pt x="102" y="208"/>
                  <a:pt x="81" y="216"/>
                  <a:pt x="67" y="216"/>
                </a:cubicBezTo>
                <a:cubicBezTo>
                  <a:pt x="42" y="216"/>
                  <a:pt x="35" y="189"/>
                  <a:pt x="35" y="169"/>
                </a:cubicBezTo>
                <a:cubicBezTo>
                  <a:pt x="35" y="144"/>
                  <a:pt x="51" y="83"/>
                  <a:pt x="63" y="60"/>
                </a:cubicBezTo>
                <a:cubicBezTo>
                  <a:pt x="78" y="30"/>
                  <a:pt x="101" y="11"/>
                  <a:pt x="121" y="11"/>
                </a:cubicBezTo>
                <a:cubicBezTo>
                  <a:pt x="153" y="11"/>
                  <a:pt x="160" y="52"/>
                  <a:pt x="160" y="55"/>
                </a:cubicBezTo>
                <a:cubicBezTo>
                  <a:pt x="160" y="59"/>
                  <a:pt x="159" y="62"/>
                  <a:pt x="159" y="64"/>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テキスト ボックス 45">
            <a:extLst>
              <a:ext uri="{FF2B5EF4-FFF2-40B4-BE49-F238E27FC236}">
                <a16:creationId xmlns:a16="http://schemas.microsoft.com/office/drawing/2014/main" id="{40CEC926-A1DE-4D1F-9C4D-AA4531176E62}"/>
              </a:ext>
            </a:extLst>
          </p:cNvPr>
          <p:cNvSpPr txBox="1"/>
          <p:nvPr/>
        </p:nvSpPr>
        <p:spPr>
          <a:xfrm>
            <a:off x="10983398" y="6468979"/>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grpSp>
        <p:nvGrpSpPr>
          <p:cNvPr id="28" name="グループ化 27">
            <a:extLst>
              <a:ext uri="{FF2B5EF4-FFF2-40B4-BE49-F238E27FC236}">
                <a16:creationId xmlns:a16="http://schemas.microsoft.com/office/drawing/2014/main" id="{84A3B819-6CBC-4B32-93D9-94E650857282}"/>
              </a:ext>
            </a:extLst>
          </p:cNvPr>
          <p:cNvGrpSpPr/>
          <p:nvPr/>
        </p:nvGrpSpPr>
        <p:grpSpPr>
          <a:xfrm>
            <a:off x="7192020" y="4561411"/>
            <a:ext cx="2241416" cy="2096564"/>
            <a:chOff x="9374935" y="1909925"/>
            <a:chExt cx="2241416" cy="2096564"/>
          </a:xfrm>
        </p:grpSpPr>
        <p:pic>
          <p:nvPicPr>
            <p:cNvPr id="59" name="図 58">
              <a:extLst>
                <a:ext uri="{FF2B5EF4-FFF2-40B4-BE49-F238E27FC236}">
                  <a16:creationId xmlns:a16="http://schemas.microsoft.com/office/drawing/2014/main" id="{E707817F-CFF9-49ED-A489-9FC42D17484C}"/>
                </a:ext>
              </a:extLst>
            </p:cNvPr>
            <p:cNvPicPr>
              <a:picLocks noChangeAspect="1"/>
            </p:cNvPicPr>
            <p:nvPr/>
          </p:nvPicPr>
          <p:blipFill rotWithShape="1">
            <a:blip r:embed="rId21">
              <a:extLst>
                <a:ext uri="{28A0092B-C50C-407E-A947-70E740481C1C}">
                  <a14:useLocalDpi xmlns:a14="http://schemas.microsoft.com/office/drawing/2010/main" val="0"/>
                </a:ext>
              </a:extLst>
            </a:blip>
            <a:srcRect t="15775" b="21614"/>
            <a:stretch/>
          </p:blipFill>
          <p:spPr>
            <a:xfrm>
              <a:off x="9374935" y="1909925"/>
              <a:ext cx="2241416" cy="2096564"/>
            </a:xfrm>
            <a:prstGeom prst="rect">
              <a:avLst/>
            </a:prstGeom>
          </p:spPr>
        </p:pic>
        <p:sp>
          <p:nvSpPr>
            <p:cNvPr id="60" name="楕円 59">
              <a:extLst>
                <a:ext uri="{FF2B5EF4-FFF2-40B4-BE49-F238E27FC236}">
                  <a16:creationId xmlns:a16="http://schemas.microsoft.com/office/drawing/2014/main" id="{E809BEF7-4D69-4DD6-A2B7-1DDD6538D472}"/>
                </a:ext>
              </a:extLst>
            </p:cNvPr>
            <p:cNvSpPr/>
            <p:nvPr/>
          </p:nvSpPr>
          <p:spPr>
            <a:xfrm>
              <a:off x="10094896" y="2888051"/>
              <a:ext cx="858112" cy="822636"/>
            </a:xfrm>
            <a:prstGeom prst="ellipse">
              <a:avLst/>
            </a:prstGeom>
            <a:pattFill prst="zigZ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6F4C596-C46D-4AB6-A967-1525A3536C16}"/>
                </a:ext>
              </a:extLst>
            </p:cNvPr>
            <p:cNvSpPr/>
            <p:nvPr/>
          </p:nvSpPr>
          <p:spPr>
            <a:xfrm>
              <a:off x="10190473" y="2989006"/>
              <a:ext cx="667614" cy="6279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FCDCBA28-6183-41D1-BB57-266D06614203}"/>
              </a:ext>
            </a:extLst>
          </p:cNvPr>
          <p:cNvSpPr txBox="1"/>
          <p:nvPr/>
        </p:nvSpPr>
        <p:spPr>
          <a:xfrm>
            <a:off x="5373550" y="6236837"/>
            <a:ext cx="1723549" cy="461665"/>
          </a:xfrm>
          <a:prstGeom prst="rect">
            <a:avLst/>
          </a:prstGeom>
          <a:noFill/>
        </p:spPr>
        <p:txBody>
          <a:bodyPr wrap="none" rtlCol="0">
            <a:spAutoFit/>
          </a:bodyPr>
          <a:lstStyle/>
          <a:p>
            <a:r>
              <a:rPr kumimoji="1" lang="ja-JP" altLang="en-US" sz="2400" dirty="0">
                <a:solidFill>
                  <a:srgbClr val="FF0000"/>
                </a:solidFill>
              </a:rPr>
              <a:t>音響境界層</a:t>
            </a:r>
          </a:p>
        </p:txBody>
      </p:sp>
      <p:cxnSp>
        <p:nvCxnSpPr>
          <p:cNvPr id="64" name="直線矢印コネクタ 63">
            <a:extLst>
              <a:ext uri="{FF2B5EF4-FFF2-40B4-BE49-F238E27FC236}">
                <a16:creationId xmlns:a16="http://schemas.microsoft.com/office/drawing/2014/main" id="{96DE9204-37BE-4C2A-BD2A-F4E6E6633914}"/>
              </a:ext>
            </a:extLst>
          </p:cNvPr>
          <p:cNvCxnSpPr>
            <a:cxnSpLocks/>
            <a:stCxn id="63" idx="3"/>
            <a:endCxn id="60" idx="3"/>
          </p:cNvCxnSpPr>
          <p:nvPr/>
        </p:nvCxnSpPr>
        <p:spPr>
          <a:xfrm flipV="1">
            <a:off x="7097099" y="6241701"/>
            <a:ext cx="940550" cy="225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06652DF-3D46-4C90-BA56-9F6C748BD393}"/>
              </a:ext>
            </a:extLst>
          </p:cNvPr>
          <p:cNvSpPr txBox="1"/>
          <p:nvPr/>
        </p:nvSpPr>
        <p:spPr>
          <a:xfrm>
            <a:off x="9836289" y="5437443"/>
            <a:ext cx="2294218" cy="830997"/>
          </a:xfrm>
          <a:prstGeom prst="rect">
            <a:avLst/>
          </a:prstGeom>
          <a:noFill/>
        </p:spPr>
        <p:txBody>
          <a:bodyPr wrap="none" rtlCol="0">
            <a:spAutoFit/>
          </a:bodyPr>
          <a:lstStyle/>
          <a:p>
            <a:r>
              <a:rPr kumimoji="1" lang="ja-JP" altLang="en-US" sz="2400" dirty="0"/>
              <a:t>落下球の影響を</a:t>
            </a:r>
            <a:br>
              <a:rPr kumimoji="1" lang="en-US" altLang="ja-JP" sz="2400" dirty="0"/>
            </a:br>
            <a:r>
              <a:rPr kumimoji="1" lang="ja-JP" altLang="en-US" sz="2400" dirty="0"/>
              <a:t>受ける領域</a:t>
            </a:r>
          </a:p>
        </p:txBody>
      </p:sp>
      <p:cxnSp>
        <p:nvCxnSpPr>
          <p:cNvPr id="66" name="直線矢印コネクタ 65">
            <a:extLst>
              <a:ext uri="{FF2B5EF4-FFF2-40B4-BE49-F238E27FC236}">
                <a16:creationId xmlns:a16="http://schemas.microsoft.com/office/drawing/2014/main" id="{8F6F07CE-637D-4696-B1F0-FFB3409D8711}"/>
              </a:ext>
            </a:extLst>
          </p:cNvPr>
          <p:cNvCxnSpPr>
            <a:cxnSpLocks/>
            <a:stCxn id="65" idx="1"/>
          </p:cNvCxnSpPr>
          <p:nvPr/>
        </p:nvCxnSpPr>
        <p:spPr>
          <a:xfrm flipH="1" flipV="1">
            <a:off x="8622113" y="5470693"/>
            <a:ext cx="1214176" cy="382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F4616FE-16CF-46C2-B41A-C2416775630C}"/>
              </a:ext>
            </a:extLst>
          </p:cNvPr>
          <p:cNvSpPr txBox="1"/>
          <p:nvPr/>
        </p:nvSpPr>
        <p:spPr>
          <a:xfrm>
            <a:off x="7911981" y="5820871"/>
            <a:ext cx="877163" cy="369332"/>
          </a:xfrm>
          <a:prstGeom prst="rect">
            <a:avLst/>
          </a:prstGeom>
          <a:noFill/>
        </p:spPr>
        <p:txBody>
          <a:bodyPr wrap="none" rtlCol="0">
            <a:spAutoFit/>
          </a:bodyPr>
          <a:lstStyle/>
          <a:p>
            <a:r>
              <a:rPr kumimoji="1" lang="ja-JP" altLang="en-US" b="1" dirty="0"/>
              <a:t>落下球</a:t>
            </a:r>
          </a:p>
        </p:txBody>
      </p:sp>
      <p:pic>
        <p:nvPicPr>
          <p:cNvPr id="74" name="図 73">
            <a:extLst>
              <a:ext uri="{FF2B5EF4-FFF2-40B4-BE49-F238E27FC236}">
                <a16:creationId xmlns:a16="http://schemas.microsoft.com/office/drawing/2014/main" id="{0423B26B-56C9-439B-9FF9-7B4C6856714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9942560" y="1166914"/>
            <a:ext cx="2062625" cy="618788"/>
          </a:xfrm>
          <a:prstGeom prst="rect">
            <a:avLst/>
          </a:prstGeom>
        </p:spPr>
      </p:pic>
      <p:sp>
        <p:nvSpPr>
          <p:cNvPr id="75" name="正方形/長方形 74">
            <a:extLst>
              <a:ext uri="{FF2B5EF4-FFF2-40B4-BE49-F238E27FC236}">
                <a16:creationId xmlns:a16="http://schemas.microsoft.com/office/drawing/2014/main" id="{51ADB926-7E3D-48EC-93A9-EF8F3334185C}"/>
              </a:ext>
            </a:extLst>
          </p:cNvPr>
          <p:cNvSpPr/>
          <p:nvPr/>
        </p:nvSpPr>
        <p:spPr>
          <a:xfrm>
            <a:off x="7195055" y="1286312"/>
            <a:ext cx="2854117" cy="43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78" name="テキスト ボックス 77">
            <a:extLst>
              <a:ext uri="{FF2B5EF4-FFF2-40B4-BE49-F238E27FC236}">
                <a16:creationId xmlns:a16="http://schemas.microsoft.com/office/drawing/2014/main" id="{76F3AF09-ECE2-4551-A87B-586960D31759}"/>
              </a:ext>
            </a:extLst>
          </p:cNvPr>
          <p:cNvSpPr txBox="1"/>
          <p:nvPr/>
        </p:nvSpPr>
        <p:spPr>
          <a:xfrm>
            <a:off x="6669016"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代表粘度</a:t>
            </a:r>
          </a:p>
        </p:txBody>
      </p:sp>
      <p:sp>
        <p:nvSpPr>
          <p:cNvPr id="82" name="テキスト ボックス 81">
            <a:extLst>
              <a:ext uri="{FF2B5EF4-FFF2-40B4-BE49-F238E27FC236}">
                <a16:creationId xmlns:a16="http://schemas.microsoft.com/office/drawing/2014/main" id="{9606F1A1-CD95-4A1A-B68F-9C46D5494E37}"/>
              </a:ext>
            </a:extLst>
          </p:cNvPr>
          <p:cNvSpPr txBox="1"/>
          <p:nvPr/>
        </p:nvSpPr>
        <p:spPr>
          <a:xfrm>
            <a:off x="7207500" y="178890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pic>
        <p:nvPicPr>
          <p:cNvPr id="12" name="図 11" descr="\documentclass{article}&#10;\usepackage{color}&#10;\usepackage{amsmath}&#10;\pagestyle{empty}&#10;\begin{document}&#10;\begin{equation*}&#10;\mu_\text{U} \sim k \left(\frac{U_\text{T}}{a}\right)^{n-1}&#10;\end{equation*}&#10;\end{document}" title="IguanaTex Bitmap Display">
            <a:extLst>
              <a:ext uri="{FF2B5EF4-FFF2-40B4-BE49-F238E27FC236}">
                <a16:creationId xmlns:a16="http://schemas.microsoft.com/office/drawing/2014/main" id="{8B0D5FB4-8A9C-4053-B91A-3BB2DC9B80CC}"/>
              </a:ext>
            </a:extLst>
          </p:cNvPr>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8278001" y="2296556"/>
            <a:ext cx="2354000" cy="792000"/>
          </a:xfrm>
          <a:prstGeom prst="rect">
            <a:avLst/>
          </a:prstGeom>
        </p:spPr>
      </p:pic>
      <p:sp>
        <p:nvSpPr>
          <p:cNvPr id="84" name="テキスト ボックス 83">
            <a:extLst>
              <a:ext uri="{FF2B5EF4-FFF2-40B4-BE49-F238E27FC236}">
                <a16:creationId xmlns:a16="http://schemas.microsoft.com/office/drawing/2014/main" id="{77757C9E-9B89-4B44-89A0-F6A7294F5795}"/>
              </a:ext>
            </a:extLst>
          </p:cNvPr>
          <p:cNvSpPr txBox="1"/>
          <p:nvPr/>
        </p:nvSpPr>
        <p:spPr>
          <a:xfrm>
            <a:off x="7190480" y="3254873"/>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音響境界層内の粘度</a:t>
            </a:r>
          </a:p>
        </p:txBody>
      </p:sp>
      <p:pic>
        <p:nvPicPr>
          <p:cNvPr id="8" name="図 7" descr="\documentclass{article}&#10;\usepackage{color}&#10;\usepackage{amsmath}&#10;\pagestyle{empty}&#10;\begin{document}&#10;\begin{equation*}&#10;\mu_\text{ABL} \sim k \left(\frac{u}{\delta}\right)^{n-1}&#10;\end{equation*}&#10;\end{document}" title="IguanaTex Bitmap Display">
            <a:extLst>
              <a:ext uri="{FF2B5EF4-FFF2-40B4-BE49-F238E27FC236}">
                <a16:creationId xmlns:a16="http://schemas.microsoft.com/office/drawing/2014/main" id="{0FF77A61-D0F5-4FCE-A83A-8BBE39B9D7AD}"/>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8067643" y="3779529"/>
            <a:ext cx="2363139" cy="627366"/>
          </a:xfrm>
          <a:prstGeom prst="rect">
            <a:avLst/>
          </a:prstGeom>
        </p:spPr>
      </p:pic>
      <p:sp>
        <p:nvSpPr>
          <p:cNvPr id="94" name="テキスト ボックス 93">
            <a:extLst>
              <a:ext uri="{FF2B5EF4-FFF2-40B4-BE49-F238E27FC236}">
                <a16:creationId xmlns:a16="http://schemas.microsoft.com/office/drawing/2014/main" id="{97B38C09-D3FA-4F54-9DA7-3C1EE4F550E0}"/>
              </a:ext>
            </a:extLst>
          </p:cNvPr>
          <p:cNvSpPr txBox="1"/>
          <p:nvPr/>
        </p:nvSpPr>
        <p:spPr>
          <a:xfrm>
            <a:off x="7190480" y="4532445"/>
            <a:ext cx="877163" cy="369332"/>
          </a:xfrm>
          <a:prstGeom prst="rect">
            <a:avLst/>
          </a:prstGeom>
          <a:noFill/>
        </p:spPr>
        <p:txBody>
          <a:bodyPr wrap="none" rtlCol="0">
            <a:spAutoFit/>
          </a:bodyPr>
          <a:lstStyle/>
          <a:p>
            <a:r>
              <a:rPr kumimoji="1" lang="ja-JP" altLang="en-US" dirty="0"/>
              <a:t>バルク</a:t>
            </a:r>
          </a:p>
        </p:txBody>
      </p:sp>
    </p:spTree>
    <p:extLst>
      <p:ext uri="{BB962C8B-B14F-4D97-AF65-F5344CB8AC3E}">
        <p14:creationId xmlns:p14="http://schemas.microsoft.com/office/powerpoint/2010/main" val="336364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500"/>
                                        <p:tgtEl>
                                          <p:spTgt spid="269"/>
                                        </p:tgtEl>
                                      </p:cBhvr>
                                    </p:animEffect>
                                  </p:childTnLst>
                                </p:cTn>
                              </p:par>
                              <p:par>
                                <p:cTn id="23" presetID="10"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5" grpId="0" animBg="1"/>
      <p:bldP spid="269" grpId="0" animBg="1"/>
      <p:bldP spid="46" grpId="0"/>
      <p:bldP spid="63" grpId="0"/>
      <p:bldP spid="65" grpId="0"/>
      <p:bldP spid="78" grpId="0"/>
      <p:bldP spid="82"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CC2B09-27EB-43E4-B5F4-D370FE1D07A1}"/>
              </a:ext>
            </a:extLst>
          </p:cNvPr>
          <p:cNvSpPr>
            <a:spLocks noGrp="1"/>
          </p:cNvSpPr>
          <p:nvPr>
            <p:ph type="title"/>
          </p:nvPr>
        </p:nvSpPr>
        <p:spPr/>
        <p:txBody>
          <a:bodyPr/>
          <a:lstStyle/>
          <a:p>
            <a:r>
              <a:rPr lang="ja-JP" altLang="en-US" dirty="0"/>
              <a:t>粘度と高速化の関係</a:t>
            </a:r>
            <a:endParaRPr kumimoji="1" lang="ja-JP" altLang="en-US" dirty="0"/>
          </a:p>
        </p:txBody>
      </p:sp>
      <p:sp>
        <p:nvSpPr>
          <p:cNvPr id="3" name="テキスト ボックス 2">
            <a:extLst>
              <a:ext uri="{FF2B5EF4-FFF2-40B4-BE49-F238E27FC236}">
                <a16:creationId xmlns:a16="http://schemas.microsoft.com/office/drawing/2014/main" id="{128886B4-DBF3-495C-B449-D27C3F5A1CCC}"/>
              </a:ext>
            </a:extLst>
          </p:cNvPr>
          <p:cNvSpPr txBox="1"/>
          <p:nvPr/>
        </p:nvSpPr>
        <p:spPr>
          <a:xfrm>
            <a:off x="465899" y="866346"/>
            <a:ext cx="121323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抗力</a:t>
            </a:r>
          </a:p>
        </p:txBody>
      </p:sp>
      <p:sp>
        <p:nvSpPr>
          <p:cNvPr id="6" name="テキスト ボックス 5">
            <a:extLst>
              <a:ext uri="{FF2B5EF4-FFF2-40B4-BE49-F238E27FC236}">
                <a16:creationId xmlns:a16="http://schemas.microsoft.com/office/drawing/2014/main" id="{AA3E1DE8-C187-4B4E-8EAD-59E5AC3A8429}"/>
              </a:ext>
            </a:extLst>
          </p:cNvPr>
          <p:cNvSpPr txBox="1"/>
          <p:nvPr/>
        </p:nvSpPr>
        <p:spPr>
          <a:xfrm>
            <a:off x="465899" y="1997428"/>
            <a:ext cx="2511228"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時間平均応力</a:t>
            </a:r>
            <a:endParaRPr kumimoji="1" lang="en-US" altLang="ja-JP" sz="2400" b="1" dirty="0"/>
          </a:p>
          <a:p>
            <a:pPr algn="ctr"/>
            <a:r>
              <a:rPr kumimoji="1" lang="ja-JP" altLang="en-US" sz="2000" dirty="0"/>
              <a:t>（運動量バランス）</a:t>
            </a:r>
          </a:p>
        </p:txBody>
      </p:sp>
      <p:sp>
        <p:nvSpPr>
          <p:cNvPr id="8" name="テキスト ボックス 7">
            <a:extLst>
              <a:ext uri="{FF2B5EF4-FFF2-40B4-BE49-F238E27FC236}">
                <a16:creationId xmlns:a16="http://schemas.microsoft.com/office/drawing/2014/main" id="{C06E6A1A-4155-4D93-A77F-63EA716505B0}"/>
              </a:ext>
            </a:extLst>
          </p:cNvPr>
          <p:cNvSpPr txBox="1"/>
          <p:nvPr/>
        </p:nvSpPr>
        <p:spPr>
          <a:xfrm>
            <a:off x="465899" y="3652766"/>
            <a:ext cx="267976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エネルギー散逸率</a:t>
            </a:r>
          </a:p>
        </p:txBody>
      </p:sp>
      <p:sp>
        <p:nvSpPr>
          <p:cNvPr id="9" name="テキスト ボックス 8">
            <a:extLst>
              <a:ext uri="{FF2B5EF4-FFF2-40B4-BE49-F238E27FC236}">
                <a16:creationId xmlns:a16="http://schemas.microsoft.com/office/drawing/2014/main" id="{7986828F-7A01-40EC-ADE7-5E436260058C}"/>
              </a:ext>
            </a:extLst>
          </p:cNvPr>
          <p:cNvSpPr txBox="1"/>
          <p:nvPr/>
        </p:nvSpPr>
        <p:spPr>
          <a:xfrm>
            <a:off x="465899" y="5218072"/>
            <a:ext cx="3080222"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エネルギーバランス</a:t>
            </a:r>
          </a:p>
        </p:txBody>
      </p:sp>
      <p:sp>
        <p:nvSpPr>
          <p:cNvPr id="10" name="テキスト ボックス 9">
            <a:extLst>
              <a:ext uri="{FF2B5EF4-FFF2-40B4-BE49-F238E27FC236}">
                <a16:creationId xmlns:a16="http://schemas.microsoft.com/office/drawing/2014/main" id="{55496AFB-2AC8-46B4-BDA6-1ADA713AE1EF}"/>
              </a:ext>
            </a:extLst>
          </p:cNvPr>
          <p:cNvSpPr txBox="1"/>
          <p:nvPr/>
        </p:nvSpPr>
        <p:spPr>
          <a:xfrm>
            <a:off x="4813360" y="866346"/>
            <a:ext cx="1673145"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落下速度 </a:t>
            </a:r>
            <a:endParaRPr kumimoji="1" lang="ja-JP" altLang="en-US" sz="2400" b="1" i="1" dirty="0"/>
          </a:p>
        </p:txBody>
      </p:sp>
      <p:sp>
        <p:nvSpPr>
          <p:cNvPr id="13" name="テキスト ボックス 12">
            <a:extLst>
              <a:ext uri="{FF2B5EF4-FFF2-40B4-BE49-F238E27FC236}">
                <a16:creationId xmlns:a16="http://schemas.microsoft.com/office/drawing/2014/main" id="{E3F43085-1771-4B04-8966-707BD44BAC4C}"/>
              </a:ext>
            </a:extLst>
          </p:cNvPr>
          <p:cNvSpPr txBox="1"/>
          <p:nvPr/>
        </p:nvSpPr>
        <p:spPr>
          <a:xfrm>
            <a:off x="7892678" y="866346"/>
            <a:ext cx="2342703" cy="738664"/>
          </a:xfrm>
          <a:prstGeom prst="rect">
            <a:avLst/>
          </a:prstGeom>
          <a:solidFill>
            <a:schemeClr val="accent4">
              <a:lumMod val="60000"/>
              <a:lumOff val="40000"/>
            </a:schemeClr>
          </a:solidFill>
        </p:spPr>
        <p:txBody>
          <a:bodyPr wrap="square" rtlCol="0" anchor="ctr">
            <a:spAutoFit/>
          </a:bodyPr>
          <a:lstStyle/>
          <a:p>
            <a:pPr algn="ctr"/>
            <a:r>
              <a:rPr kumimoji="1" lang="ja-JP" altLang="en-US" sz="2400" b="1" dirty="0"/>
              <a:t>終端速度</a:t>
            </a:r>
            <a:endParaRPr kumimoji="1" lang="en-US" altLang="ja-JP" sz="2400" b="1" dirty="0"/>
          </a:p>
          <a:p>
            <a:pPr algn="ctr"/>
            <a:r>
              <a:rPr kumimoji="1" lang="ja-JP" altLang="en-US" dirty="0"/>
              <a:t>（超音波照射なし）</a:t>
            </a:r>
            <a:endParaRPr kumimoji="1" lang="ja-JP" altLang="en-US" baseline="-25000" dirty="0"/>
          </a:p>
        </p:txBody>
      </p:sp>
      <p:sp>
        <p:nvSpPr>
          <p:cNvPr id="15" name="テキスト ボックス 14">
            <a:extLst>
              <a:ext uri="{FF2B5EF4-FFF2-40B4-BE49-F238E27FC236}">
                <a16:creationId xmlns:a16="http://schemas.microsoft.com/office/drawing/2014/main" id="{1AD0A819-BD05-479A-8F60-1E14AEEE66EC}"/>
              </a:ext>
            </a:extLst>
          </p:cNvPr>
          <p:cNvSpPr txBox="1"/>
          <p:nvPr/>
        </p:nvSpPr>
        <p:spPr>
          <a:xfrm>
            <a:off x="4813360" y="5448904"/>
            <a:ext cx="2232807"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高速化度合い</a:t>
            </a:r>
            <a:endParaRPr kumimoji="1" lang="ja-JP" altLang="en-US" sz="2400" b="1" i="1" dirty="0"/>
          </a:p>
        </p:txBody>
      </p:sp>
      <p:sp>
        <p:nvSpPr>
          <p:cNvPr id="16" name="テキスト ボックス 15">
            <a:extLst>
              <a:ext uri="{FF2B5EF4-FFF2-40B4-BE49-F238E27FC236}">
                <a16:creationId xmlns:a16="http://schemas.microsoft.com/office/drawing/2014/main" id="{33D7335A-DF19-4AB6-8634-A330B1B5D7C1}"/>
              </a:ext>
            </a:extLst>
          </p:cNvPr>
          <p:cNvSpPr txBox="1"/>
          <p:nvPr/>
        </p:nvSpPr>
        <p:spPr>
          <a:xfrm>
            <a:off x="4813360" y="2660465"/>
            <a:ext cx="433412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solidFill>
                  <a:srgbClr val="FF0000"/>
                </a:solidFill>
              </a:rPr>
              <a:t>音響境界層内粘度</a:t>
            </a:r>
            <a:r>
              <a:rPr kumimoji="1" lang="ja-JP" altLang="en-US" sz="2400" dirty="0"/>
              <a:t>による影響</a:t>
            </a:r>
          </a:p>
        </p:txBody>
      </p:sp>
      <p:cxnSp>
        <p:nvCxnSpPr>
          <p:cNvPr id="24" name="直線コネクタ 23">
            <a:extLst>
              <a:ext uri="{FF2B5EF4-FFF2-40B4-BE49-F238E27FC236}">
                <a16:creationId xmlns:a16="http://schemas.microsoft.com/office/drawing/2014/main" id="{2BD46F3B-59D1-4578-973F-880E076ACCFC}"/>
              </a:ext>
            </a:extLst>
          </p:cNvPr>
          <p:cNvCxnSpPr>
            <a:cxnSpLocks/>
          </p:cNvCxnSpPr>
          <p:nvPr/>
        </p:nvCxnSpPr>
        <p:spPr>
          <a:xfrm>
            <a:off x="4653960" y="1167620"/>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099AB4E-2C17-4D3E-A296-99B29BA5363B}"/>
              </a:ext>
            </a:extLst>
          </p:cNvPr>
          <p:cNvSpPr txBox="1"/>
          <p:nvPr/>
        </p:nvSpPr>
        <p:spPr>
          <a:xfrm>
            <a:off x="1816982" y="954942"/>
            <a:ext cx="1765167" cy="400110"/>
          </a:xfrm>
          <a:prstGeom prst="rect">
            <a:avLst/>
          </a:prstGeom>
          <a:noFill/>
        </p:spPr>
        <p:txBody>
          <a:bodyPr wrap="square" rtlCol="0">
            <a:spAutoFit/>
          </a:bodyPr>
          <a:lstStyle/>
          <a:p>
            <a:pPr algn="ctr"/>
            <a:r>
              <a:rPr kumimoji="1" lang="ja-JP" altLang="en-US" sz="2000" dirty="0">
                <a:latin typeface="+mj-lt"/>
                <a:cs typeface="Times New Roman" panose="02020603050405020304" pitchFamily="18" charset="0"/>
              </a:rPr>
              <a:t>：密度差</a:t>
            </a:r>
          </a:p>
        </p:txBody>
      </p:sp>
      <p:grpSp>
        <p:nvGrpSpPr>
          <p:cNvPr id="46" name="グループ化 45" descr="\documentclass{article}&#10;\usepackage{color}&#10;\usepackage{amsmath}&#10;\pagestyle{empty}&#10;\begin{document}&#10;\begin{equation*}&#10;\Delta\rho&#10;\end{equation*}&#10;\end{document}" title="IguanaTex Vector Display">
            <a:extLst>
              <a:ext uri="{FF2B5EF4-FFF2-40B4-BE49-F238E27FC236}">
                <a16:creationId xmlns:a16="http://schemas.microsoft.com/office/drawing/2014/main" id="{CF9F55ED-1A2B-45F0-9382-085CC0D1F71A}"/>
              </a:ext>
            </a:extLst>
          </p:cNvPr>
          <p:cNvGrpSpPr>
            <a:grpSpLocks noChangeAspect="1"/>
          </p:cNvGrpSpPr>
          <p:nvPr>
            <p:custDataLst>
              <p:tags r:id="rId1"/>
            </p:custDataLst>
          </p:nvPr>
        </p:nvGrpSpPr>
        <p:grpSpPr>
          <a:xfrm>
            <a:off x="1882864" y="1018766"/>
            <a:ext cx="334963" cy="266700"/>
            <a:chOff x="2543179" y="2536826"/>
            <a:chExt cx="334963" cy="266700"/>
          </a:xfrm>
        </p:grpSpPr>
        <p:sp>
          <p:nvSpPr>
            <p:cNvPr id="43" name="Freeform 15">
              <a:extLst>
                <a:ext uri="{FF2B5EF4-FFF2-40B4-BE49-F238E27FC236}">
                  <a16:creationId xmlns:a16="http://schemas.microsoft.com/office/drawing/2014/main" id="{22D75C70-CCA1-4380-9BD6-F1DF063BE7A8}"/>
                </a:ext>
              </a:extLst>
            </p:cNvPr>
            <p:cNvSpPr>
              <a:spLocks noEditPoints="1"/>
            </p:cNvSpPr>
            <p:nvPr>
              <p:custDataLst>
                <p:tags r:id="rId24"/>
              </p:custDataLst>
            </p:nvPr>
          </p:nvSpPr>
          <p:spPr bwMode="auto">
            <a:xfrm>
              <a:off x="2543179" y="2536826"/>
              <a:ext cx="192088" cy="204788"/>
            </a:xfrm>
            <a:custGeom>
              <a:avLst/>
              <a:gdLst>
                <a:gd name="T0" fmla="*/ 197 w 368"/>
                <a:gd name="T1" fmla="*/ 9 h 358"/>
                <a:gd name="T2" fmla="*/ 184 w 368"/>
                <a:gd name="T3" fmla="*/ 0 h 358"/>
                <a:gd name="T4" fmla="*/ 171 w 368"/>
                <a:gd name="T5" fmla="*/ 9 h 358"/>
                <a:gd name="T6" fmla="*/ 3 w 368"/>
                <a:gd name="T7" fmla="*/ 348 h 358"/>
                <a:gd name="T8" fmla="*/ 0 w 368"/>
                <a:gd name="T9" fmla="*/ 354 h 358"/>
                <a:gd name="T10" fmla="*/ 11 w 368"/>
                <a:gd name="T11" fmla="*/ 358 h 358"/>
                <a:gd name="T12" fmla="*/ 357 w 368"/>
                <a:gd name="T13" fmla="*/ 358 h 358"/>
                <a:gd name="T14" fmla="*/ 368 w 368"/>
                <a:gd name="T15" fmla="*/ 354 h 358"/>
                <a:gd name="T16" fmla="*/ 366 w 368"/>
                <a:gd name="T17" fmla="*/ 348 h 358"/>
                <a:gd name="T18" fmla="*/ 197 w 368"/>
                <a:gd name="T19" fmla="*/ 9 h 358"/>
                <a:gd name="T20" fmla="*/ 168 w 368"/>
                <a:gd name="T21" fmla="*/ 50 h 358"/>
                <a:gd name="T22" fmla="*/ 303 w 368"/>
                <a:gd name="T23" fmla="*/ 320 h 358"/>
                <a:gd name="T24" fmla="*/ 34 w 368"/>
                <a:gd name="T25" fmla="*/ 320 h 358"/>
                <a:gd name="T26" fmla="*/ 168 w 368"/>
                <a:gd name="T27"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8">
                  <a:moveTo>
                    <a:pt x="197" y="9"/>
                  </a:moveTo>
                  <a:cubicBezTo>
                    <a:pt x="194" y="3"/>
                    <a:pt x="193" y="0"/>
                    <a:pt x="184" y="0"/>
                  </a:cubicBezTo>
                  <a:cubicBezTo>
                    <a:pt x="176" y="0"/>
                    <a:pt x="175" y="3"/>
                    <a:pt x="171" y="9"/>
                  </a:cubicBezTo>
                  <a:lnTo>
                    <a:pt x="3" y="348"/>
                  </a:lnTo>
                  <a:cubicBezTo>
                    <a:pt x="0" y="352"/>
                    <a:pt x="0" y="353"/>
                    <a:pt x="0" y="354"/>
                  </a:cubicBezTo>
                  <a:cubicBezTo>
                    <a:pt x="0" y="358"/>
                    <a:pt x="3" y="358"/>
                    <a:pt x="11" y="358"/>
                  </a:cubicBezTo>
                  <a:lnTo>
                    <a:pt x="357" y="358"/>
                  </a:lnTo>
                  <a:cubicBezTo>
                    <a:pt x="365" y="358"/>
                    <a:pt x="368" y="358"/>
                    <a:pt x="368" y="354"/>
                  </a:cubicBezTo>
                  <a:cubicBezTo>
                    <a:pt x="368" y="353"/>
                    <a:pt x="368" y="352"/>
                    <a:pt x="366" y="348"/>
                  </a:cubicBezTo>
                  <a:lnTo>
                    <a:pt x="197" y="9"/>
                  </a:lnTo>
                  <a:close/>
                  <a:moveTo>
                    <a:pt x="168" y="50"/>
                  </a:moveTo>
                  <a:lnTo>
                    <a:pt x="303" y="320"/>
                  </a:lnTo>
                  <a:lnTo>
                    <a:pt x="34" y="320"/>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6">
              <a:extLst>
                <a:ext uri="{FF2B5EF4-FFF2-40B4-BE49-F238E27FC236}">
                  <a16:creationId xmlns:a16="http://schemas.microsoft.com/office/drawing/2014/main" id="{53B0DCF7-627F-4A26-8580-91B54FAF3941}"/>
                </a:ext>
              </a:extLst>
            </p:cNvPr>
            <p:cNvSpPr>
              <a:spLocks noEditPoints="1"/>
            </p:cNvSpPr>
            <p:nvPr>
              <p:custDataLst>
                <p:tags r:id="rId25"/>
              </p:custDataLst>
            </p:nvPr>
          </p:nvSpPr>
          <p:spPr bwMode="auto">
            <a:xfrm>
              <a:off x="2755904" y="2616201"/>
              <a:ext cx="122238" cy="187325"/>
            </a:xfrm>
            <a:custGeom>
              <a:avLst/>
              <a:gdLst>
                <a:gd name="T0" fmla="*/ 2 w 236"/>
                <a:gd name="T1" fmla="*/ 307 h 329"/>
                <a:gd name="T2" fmla="*/ 0 w 236"/>
                <a:gd name="T3" fmla="*/ 315 h 329"/>
                <a:gd name="T4" fmla="*/ 14 w 236"/>
                <a:gd name="T5" fmla="*/ 329 h 329"/>
                <a:gd name="T6" fmla="*/ 32 w 236"/>
                <a:gd name="T7" fmla="*/ 318 h 329"/>
                <a:gd name="T8" fmla="*/ 64 w 236"/>
                <a:gd name="T9" fmla="*/ 193 h 329"/>
                <a:gd name="T10" fmla="*/ 113 w 236"/>
                <a:gd name="T11" fmla="*/ 226 h 329"/>
                <a:gd name="T12" fmla="*/ 236 w 236"/>
                <a:gd name="T13" fmla="*/ 82 h 329"/>
                <a:gd name="T14" fmla="*/ 166 w 236"/>
                <a:gd name="T15" fmla="*/ 0 h 329"/>
                <a:gd name="T16" fmla="*/ 51 w 236"/>
                <a:gd name="T17" fmla="*/ 111 h 329"/>
                <a:gd name="T18" fmla="*/ 2 w 236"/>
                <a:gd name="T19" fmla="*/ 307 h 329"/>
                <a:gd name="T20" fmla="*/ 112 w 236"/>
                <a:gd name="T21" fmla="*/ 215 h 329"/>
                <a:gd name="T22" fmla="*/ 70 w 236"/>
                <a:gd name="T23" fmla="*/ 171 h 329"/>
                <a:gd name="T24" fmla="*/ 74 w 236"/>
                <a:gd name="T25" fmla="*/ 152 h 329"/>
                <a:gd name="T26" fmla="*/ 103 w 236"/>
                <a:gd name="T27" fmla="*/ 59 h 329"/>
                <a:gd name="T28" fmla="*/ 165 w 236"/>
                <a:gd name="T29" fmla="*/ 11 h 329"/>
                <a:gd name="T30" fmla="*/ 200 w 236"/>
                <a:gd name="T31" fmla="*/ 60 h 329"/>
                <a:gd name="T32" fmla="*/ 172 w 236"/>
                <a:gd name="T33" fmla="*/ 168 h 329"/>
                <a:gd name="T34" fmla="*/ 112 w 236"/>
                <a:gd name="T35" fmla="*/ 21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29">
                  <a:moveTo>
                    <a:pt x="2" y="307"/>
                  </a:moveTo>
                  <a:cubicBezTo>
                    <a:pt x="0" y="313"/>
                    <a:pt x="0" y="314"/>
                    <a:pt x="0" y="315"/>
                  </a:cubicBezTo>
                  <a:cubicBezTo>
                    <a:pt x="0" y="323"/>
                    <a:pt x="6" y="329"/>
                    <a:pt x="14" y="329"/>
                  </a:cubicBezTo>
                  <a:cubicBezTo>
                    <a:pt x="25" y="329"/>
                    <a:pt x="31" y="320"/>
                    <a:pt x="32" y="318"/>
                  </a:cubicBezTo>
                  <a:cubicBezTo>
                    <a:pt x="34" y="314"/>
                    <a:pt x="50" y="247"/>
                    <a:pt x="64" y="193"/>
                  </a:cubicBezTo>
                  <a:cubicBezTo>
                    <a:pt x="74" y="213"/>
                    <a:pt x="89" y="226"/>
                    <a:pt x="113" y="226"/>
                  </a:cubicBezTo>
                  <a:cubicBezTo>
                    <a:pt x="171" y="226"/>
                    <a:pt x="236" y="156"/>
                    <a:pt x="236" y="82"/>
                  </a:cubicBezTo>
                  <a:cubicBezTo>
                    <a:pt x="236" y="29"/>
                    <a:pt x="203" y="0"/>
                    <a:pt x="166" y="0"/>
                  </a:cubicBezTo>
                  <a:cubicBezTo>
                    <a:pt x="118" y="0"/>
                    <a:pt x="66" y="50"/>
                    <a:pt x="51" y="111"/>
                  </a:cubicBezTo>
                  <a:lnTo>
                    <a:pt x="2" y="307"/>
                  </a:lnTo>
                  <a:close/>
                  <a:moveTo>
                    <a:pt x="112" y="215"/>
                  </a:moveTo>
                  <a:cubicBezTo>
                    <a:pt x="78" y="215"/>
                    <a:pt x="70" y="175"/>
                    <a:pt x="70" y="171"/>
                  </a:cubicBezTo>
                  <a:cubicBezTo>
                    <a:pt x="70" y="169"/>
                    <a:pt x="72" y="159"/>
                    <a:pt x="74" y="152"/>
                  </a:cubicBezTo>
                  <a:cubicBezTo>
                    <a:pt x="87" y="97"/>
                    <a:pt x="92" y="79"/>
                    <a:pt x="103" y="59"/>
                  </a:cubicBezTo>
                  <a:cubicBezTo>
                    <a:pt x="125" y="22"/>
                    <a:pt x="150" y="11"/>
                    <a:pt x="165" y="11"/>
                  </a:cubicBezTo>
                  <a:cubicBezTo>
                    <a:pt x="184" y="11"/>
                    <a:pt x="200" y="26"/>
                    <a:pt x="200" y="60"/>
                  </a:cubicBezTo>
                  <a:cubicBezTo>
                    <a:pt x="200" y="88"/>
                    <a:pt x="185" y="144"/>
                    <a:pt x="172" y="168"/>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5" name="図 4" descr="\documentclass{article}&#10;\usepackage{color}&#10;\usepackage{amsmath}&#10;\pagestyle{empty}&#10;\begin{document}&#10;\begin{equation*}&#10;D\sim\left(\Delta\rho\right)a^3g&#10;\end{equation*}&#10;\end{document}" title="IguanaTex Bitmap Display">
            <a:extLst>
              <a:ext uri="{FF2B5EF4-FFF2-40B4-BE49-F238E27FC236}">
                <a16:creationId xmlns:a16="http://schemas.microsoft.com/office/drawing/2014/main" id="{11A485EE-9142-442F-B073-0764FF141C1A}"/>
              </a:ext>
            </a:extLst>
          </p:cNvPr>
          <p:cNvPicPr>
            <a:picLocks noChangeAspect="1"/>
          </p:cNvPicPr>
          <p:nvPr>
            <p:custDataLst>
              <p:tags r:id="rId2"/>
            </p:custDataLst>
          </p:nvPr>
        </p:nvPicPr>
        <p:blipFill>
          <a:blip r:embed="rId27">
            <a:extLst>
              <a:ext uri="{28A0092B-C50C-407E-A947-70E740481C1C}">
                <a14:useLocalDpi xmlns:a14="http://schemas.microsoft.com/office/drawing/2010/main" val="0"/>
              </a:ext>
            </a:extLst>
          </a:blip>
          <a:stretch>
            <a:fillRect/>
          </a:stretch>
        </p:blipFill>
        <p:spPr>
          <a:xfrm>
            <a:off x="1163023" y="1392340"/>
            <a:ext cx="2385088" cy="453606"/>
          </a:xfrm>
          <a:prstGeom prst="rect">
            <a:avLst/>
          </a:prstGeom>
        </p:spPr>
      </p:pic>
      <p:pic>
        <p:nvPicPr>
          <p:cNvPr id="28" name="図 27" descr="\documentclass{article}&#10;\usepackage{color}&#10;\usepackage{amsmath}&#10;\pagestyle{empty}&#10;\begin{document}&#10;\begin{equation*}&#10;DU_\text{T}\sim\int_V\overline{\epsilon}dV&#10;\end{equation*}&#10;\end{document}" title="IguanaTex Bitmap Display">
            <a:extLst>
              <a:ext uri="{FF2B5EF4-FFF2-40B4-BE49-F238E27FC236}">
                <a16:creationId xmlns:a16="http://schemas.microsoft.com/office/drawing/2014/main" id="{F41EBC5F-1176-47A0-AD3E-3649FD2C59AC}"/>
              </a:ext>
            </a:extLst>
          </p:cNvPr>
          <p:cNvPicPr>
            <a:picLocks noChangeAspect="1"/>
          </p:cNvPicPr>
          <p:nvPr>
            <p:custDataLst>
              <p:tags r:id="rId3"/>
            </p:custDataLst>
          </p:nvPr>
        </p:nvPicPr>
        <p:blipFill>
          <a:blip r:embed="rId28">
            <a:extLst>
              <a:ext uri="{28A0092B-C50C-407E-A947-70E740481C1C}">
                <a14:useLocalDpi xmlns:a14="http://schemas.microsoft.com/office/drawing/2010/main" val="0"/>
              </a:ext>
            </a:extLst>
          </a:blip>
          <a:stretch>
            <a:fillRect/>
          </a:stretch>
        </p:blipFill>
        <p:spPr>
          <a:xfrm>
            <a:off x="1109523" y="5752592"/>
            <a:ext cx="2492088" cy="868801"/>
          </a:xfrm>
          <a:prstGeom prst="rect">
            <a:avLst/>
          </a:prstGeom>
        </p:spPr>
      </p:pic>
      <p:pic>
        <p:nvPicPr>
          <p:cNvPr id="23" name="図 22" descr="\documentclass{article}&#10;\usepackage{color}&#10;\usepackage{amsmath}&#10;\pagestyle{empty}&#10;\begin{document}&#10;\begin{equation*}&#10;\overline{\sigma}\sim\frac{D}{r^2}&#10;\end{equation*}&#10;\end{document}" title="IguanaTex Bitmap Display">
            <a:extLst>
              <a:ext uri="{FF2B5EF4-FFF2-40B4-BE49-F238E27FC236}">
                <a16:creationId xmlns:a16="http://schemas.microsoft.com/office/drawing/2014/main" id="{F83B10BA-707D-4683-96A7-8DF48119EBC3}"/>
              </a:ext>
            </a:extLst>
          </p:cNvPr>
          <p:cNvPicPr>
            <a:picLocks noChangeAspect="1"/>
          </p:cNvPicPr>
          <p:nvPr>
            <p:custDataLst>
              <p:tags r:id="rId4"/>
            </p:custDataLst>
          </p:nvPr>
        </p:nvPicPr>
        <p:blipFill>
          <a:blip r:embed="rId29">
            <a:extLst>
              <a:ext uri="{28A0092B-C50C-407E-A947-70E740481C1C}">
                <a14:useLocalDpi xmlns:a14="http://schemas.microsoft.com/office/drawing/2010/main" val="0"/>
              </a:ext>
            </a:extLst>
          </a:blip>
          <a:stretch>
            <a:fillRect/>
          </a:stretch>
        </p:blipFill>
        <p:spPr>
          <a:xfrm>
            <a:off x="1807357" y="2810692"/>
            <a:ext cx="1096421" cy="756000"/>
          </a:xfrm>
          <a:prstGeom prst="rect">
            <a:avLst/>
          </a:prstGeom>
        </p:spPr>
      </p:pic>
      <p:pic>
        <p:nvPicPr>
          <p:cNvPr id="19" name="図 18" descr="\documentclass{article}&#10;\usepackage{color}&#10;\usepackage{amsmath}&#10;\pagestyle{empty}&#10;\begin{document}&#10;\begin{equation*}&#10;\overline{\epsilon}\sim\frac{\overline{\sigma}^2}{\mu}&#10;\end{equation*}&#10;\end{document}" title="IguanaTex Bitmap Display">
            <a:extLst>
              <a:ext uri="{FF2B5EF4-FFF2-40B4-BE49-F238E27FC236}">
                <a16:creationId xmlns:a16="http://schemas.microsoft.com/office/drawing/2014/main" id="{C743B142-826C-4D0E-9D0F-405D212BC50A}"/>
              </a:ext>
            </a:extLst>
          </p:cNvPr>
          <p:cNvPicPr>
            <a:picLocks noChangeAspect="1"/>
          </p:cNvPicPr>
          <p:nvPr>
            <p:custDataLst>
              <p:tags r:id="rId5"/>
            </p:custDataLst>
          </p:nvPr>
        </p:nvPicPr>
        <p:blipFill>
          <a:blip r:embed="rId30">
            <a:extLst>
              <a:ext uri="{28A0092B-C50C-407E-A947-70E740481C1C}">
                <a14:useLocalDpi xmlns:a14="http://schemas.microsoft.com/office/drawing/2010/main" val="0"/>
              </a:ext>
            </a:extLst>
          </a:blip>
          <a:stretch>
            <a:fillRect/>
          </a:stretch>
        </p:blipFill>
        <p:spPr>
          <a:xfrm>
            <a:off x="1813776" y="4167054"/>
            <a:ext cx="1083583" cy="900000"/>
          </a:xfrm>
          <a:prstGeom prst="rect">
            <a:avLst/>
          </a:prstGeom>
        </p:spPr>
      </p:pic>
      <p:pic>
        <p:nvPicPr>
          <p:cNvPr id="34" name="図 33" descr="\documentclass{article}&#10;\usepackage{color}&#10;\usepackage{amsmath}&#10;\pagestyle{empty}&#10;\begin{document}&#10;\begin{equation*}&#10;U_\text{OFF}\sim\frac{D}{\mu_\text{U}a}&#10;\end{equation*}&#10;\end{document}" title="IguanaTex Bitmap Display">
            <a:extLst>
              <a:ext uri="{FF2B5EF4-FFF2-40B4-BE49-F238E27FC236}">
                <a16:creationId xmlns:a16="http://schemas.microsoft.com/office/drawing/2014/main" id="{E6E1AB0D-39A4-4197-BEDC-5492FFFF1D82}"/>
              </a:ext>
            </a:extLst>
          </p:cNvPr>
          <p:cNvPicPr>
            <a:picLocks noChangeAspect="1"/>
          </p:cNvPicPr>
          <p:nvPr>
            <p:custDataLst>
              <p:tags r:id="rId6"/>
            </p:custDataLst>
          </p:nvPr>
        </p:nvPicPr>
        <p:blipFill>
          <a:blip r:embed="rId31">
            <a:extLst>
              <a:ext uri="{28A0092B-C50C-407E-A947-70E740481C1C}">
                <a14:useLocalDpi xmlns:a14="http://schemas.microsoft.com/office/drawing/2010/main" val="0"/>
              </a:ext>
            </a:extLst>
          </a:blip>
          <a:stretch>
            <a:fillRect/>
          </a:stretch>
        </p:blipFill>
        <p:spPr>
          <a:xfrm>
            <a:off x="8786225" y="1562526"/>
            <a:ext cx="2103414" cy="859656"/>
          </a:xfrm>
          <a:prstGeom prst="rect">
            <a:avLst/>
          </a:prstGeom>
        </p:spPr>
      </p:pic>
      <p:grpSp>
        <p:nvGrpSpPr>
          <p:cNvPr id="276" name="グループ化 275" descr="\documentclass{article}&#10;\usepackage{color}&#10;\usepackage{amsmath}&#10;\pagestyle{empty}&#10;\begin{document}&#10;\begin{equation*}&#10;U\sim D\int^{\infty}_a\frac{dr}{\mu r^2}&#10;\end{equation*}&#10;\end{document}" title="IguanaTex Vector Display">
            <a:extLst>
              <a:ext uri="{FF2B5EF4-FFF2-40B4-BE49-F238E27FC236}">
                <a16:creationId xmlns:a16="http://schemas.microsoft.com/office/drawing/2014/main" id="{2253C669-8B3A-4638-A35E-678E6A7931B5}"/>
              </a:ext>
            </a:extLst>
          </p:cNvPr>
          <p:cNvGrpSpPr>
            <a:grpSpLocks noChangeAspect="1"/>
          </p:cNvGrpSpPr>
          <p:nvPr>
            <p:custDataLst>
              <p:tags r:id="rId7"/>
            </p:custDataLst>
          </p:nvPr>
        </p:nvGrpSpPr>
        <p:grpSpPr>
          <a:xfrm>
            <a:off x="5026806" y="1482752"/>
            <a:ext cx="2378075" cy="879476"/>
            <a:chOff x="3475038" y="1687513"/>
            <a:chExt cx="2378075" cy="879476"/>
          </a:xfrm>
        </p:grpSpPr>
        <p:sp>
          <p:nvSpPr>
            <p:cNvPr id="263" name="Freeform 138">
              <a:extLst>
                <a:ext uri="{FF2B5EF4-FFF2-40B4-BE49-F238E27FC236}">
                  <a16:creationId xmlns:a16="http://schemas.microsoft.com/office/drawing/2014/main" id="{E5F9DB60-AB6B-4E67-B6A5-E9A4C1035F05}"/>
                </a:ext>
              </a:extLst>
            </p:cNvPr>
            <p:cNvSpPr>
              <a:spLocks/>
            </p:cNvSpPr>
            <p:nvPr>
              <p:custDataLst>
                <p:tags r:id="rId12"/>
              </p:custDataLst>
            </p:nvPr>
          </p:nvSpPr>
          <p:spPr bwMode="auto">
            <a:xfrm>
              <a:off x="3475038" y="1965326"/>
              <a:ext cx="244475" cy="265113"/>
            </a:xfrm>
            <a:custGeom>
              <a:avLst/>
              <a:gdLst>
                <a:gd name="T0" fmla="*/ 283 w 345"/>
                <a:gd name="T1" fmla="*/ 52 h 351"/>
                <a:gd name="T2" fmla="*/ 337 w 345"/>
                <a:gd name="T3" fmla="*/ 15 h 351"/>
                <a:gd name="T4" fmla="*/ 345 w 345"/>
                <a:gd name="T5" fmla="*/ 5 h 351"/>
                <a:gd name="T6" fmla="*/ 339 w 345"/>
                <a:gd name="T7" fmla="*/ 0 h 351"/>
                <a:gd name="T8" fmla="*/ 288 w 345"/>
                <a:gd name="T9" fmla="*/ 1 h 351"/>
                <a:gd name="T10" fmla="*/ 236 w 345"/>
                <a:gd name="T11" fmla="*/ 0 h 351"/>
                <a:gd name="T12" fmla="*/ 227 w 345"/>
                <a:gd name="T13" fmla="*/ 10 h 351"/>
                <a:gd name="T14" fmla="*/ 236 w 345"/>
                <a:gd name="T15" fmla="*/ 15 h 351"/>
                <a:gd name="T16" fmla="*/ 270 w 345"/>
                <a:gd name="T17" fmla="*/ 37 h 351"/>
                <a:gd name="T18" fmla="*/ 269 w 345"/>
                <a:gd name="T19" fmla="*/ 47 h 351"/>
                <a:gd name="T20" fmla="*/ 224 w 345"/>
                <a:gd name="T21" fmla="*/ 226 h 351"/>
                <a:gd name="T22" fmla="*/ 100 w 345"/>
                <a:gd name="T23" fmla="*/ 336 h 351"/>
                <a:gd name="T24" fmla="*/ 39 w 345"/>
                <a:gd name="T25" fmla="*/ 271 h 351"/>
                <a:gd name="T26" fmla="*/ 44 w 345"/>
                <a:gd name="T27" fmla="*/ 232 h 351"/>
                <a:gd name="T28" fmla="*/ 93 w 345"/>
                <a:gd name="T29" fmla="*/ 38 h 351"/>
                <a:gd name="T30" fmla="*/ 135 w 345"/>
                <a:gd name="T31" fmla="*/ 15 h 351"/>
                <a:gd name="T32" fmla="*/ 152 w 345"/>
                <a:gd name="T33" fmla="*/ 5 h 351"/>
                <a:gd name="T34" fmla="*/ 145 w 345"/>
                <a:gd name="T35" fmla="*/ 0 h 351"/>
                <a:gd name="T36" fmla="*/ 81 w 345"/>
                <a:gd name="T37" fmla="*/ 1 h 351"/>
                <a:gd name="T38" fmla="*/ 16 w 345"/>
                <a:gd name="T39" fmla="*/ 0 h 351"/>
                <a:gd name="T40" fmla="*/ 7 w 345"/>
                <a:gd name="T41" fmla="*/ 10 h 351"/>
                <a:gd name="T42" fmla="*/ 21 w 345"/>
                <a:gd name="T43" fmla="*/ 15 h 351"/>
                <a:gd name="T44" fmla="*/ 40 w 345"/>
                <a:gd name="T45" fmla="*/ 16 h 351"/>
                <a:gd name="T46" fmla="*/ 53 w 345"/>
                <a:gd name="T47" fmla="*/ 24 h 351"/>
                <a:gd name="T48" fmla="*/ 45 w 345"/>
                <a:gd name="T49" fmla="*/ 59 h 351"/>
                <a:gd name="T50" fmla="*/ 34 w 345"/>
                <a:gd name="T51" fmla="*/ 103 h 351"/>
                <a:gd name="T52" fmla="*/ 3 w 345"/>
                <a:gd name="T53" fmla="*/ 227 h 351"/>
                <a:gd name="T54" fmla="*/ 0 w 345"/>
                <a:gd name="T55" fmla="*/ 255 h 351"/>
                <a:gd name="T56" fmla="*/ 98 w 345"/>
                <a:gd name="T57" fmla="*/ 351 h 351"/>
                <a:gd name="T58" fmla="*/ 239 w 345"/>
                <a:gd name="T59" fmla="*/ 229 h 351"/>
                <a:gd name="T60" fmla="*/ 283 w 345"/>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1">
                  <a:moveTo>
                    <a:pt x="283" y="52"/>
                  </a:moveTo>
                  <a:cubicBezTo>
                    <a:pt x="288" y="31"/>
                    <a:pt x="297" y="17"/>
                    <a:pt x="337" y="15"/>
                  </a:cubicBezTo>
                  <a:cubicBezTo>
                    <a:pt x="339" y="15"/>
                    <a:pt x="345" y="15"/>
                    <a:pt x="345" y="5"/>
                  </a:cubicBezTo>
                  <a:cubicBezTo>
                    <a:pt x="345" y="5"/>
                    <a:pt x="345"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8"/>
                    <a:pt x="269" y="46"/>
                    <a:pt x="269" y="47"/>
                  </a:cubicBezTo>
                  <a:lnTo>
                    <a:pt x="224" y="226"/>
                  </a:lnTo>
                  <a:cubicBezTo>
                    <a:pt x="207" y="292"/>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59"/>
                  </a:cubicBezTo>
                  <a:lnTo>
                    <a:pt x="34" y="103"/>
                  </a:lnTo>
                  <a:cubicBezTo>
                    <a:pt x="29" y="123"/>
                    <a:pt x="5" y="217"/>
                    <a:pt x="3" y="227"/>
                  </a:cubicBezTo>
                  <a:cubicBezTo>
                    <a:pt x="0" y="240"/>
                    <a:pt x="0" y="248"/>
                    <a:pt x="0" y="255"/>
                  </a:cubicBezTo>
                  <a:cubicBezTo>
                    <a:pt x="0" y="316"/>
                    <a:pt x="45" y="351"/>
                    <a:pt x="98" y="351"/>
                  </a:cubicBezTo>
                  <a:cubicBezTo>
                    <a:pt x="161" y="351"/>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Freeform 139">
              <a:extLst>
                <a:ext uri="{FF2B5EF4-FFF2-40B4-BE49-F238E27FC236}">
                  <a16:creationId xmlns:a16="http://schemas.microsoft.com/office/drawing/2014/main" id="{0DF1BF34-017D-44B6-9CF5-74BB259CEEDB}"/>
                </a:ext>
              </a:extLst>
            </p:cNvPr>
            <p:cNvSpPr>
              <a:spLocks/>
            </p:cNvSpPr>
            <p:nvPr>
              <p:custDataLst>
                <p:tags r:id="rId13"/>
              </p:custDataLst>
            </p:nvPr>
          </p:nvSpPr>
          <p:spPr bwMode="auto">
            <a:xfrm>
              <a:off x="3848101" y="2084388"/>
              <a:ext cx="234950" cy="87313"/>
            </a:xfrm>
            <a:custGeom>
              <a:avLst/>
              <a:gdLst>
                <a:gd name="T0" fmla="*/ 332 w 332"/>
                <a:gd name="T1" fmla="*/ 17 h 117"/>
                <a:gd name="T2" fmla="*/ 325 w 332"/>
                <a:gd name="T3" fmla="*/ 1 h 117"/>
                <a:gd name="T4" fmla="*/ 318 w 332"/>
                <a:gd name="T5" fmla="*/ 14 h 117"/>
                <a:gd name="T6" fmla="*/ 249 w 332"/>
                <a:gd name="T7" fmla="*/ 89 h 117"/>
                <a:gd name="T8" fmla="*/ 169 w 332"/>
                <a:gd name="T9" fmla="*/ 46 h 117"/>
                <a:gd name="T10" fmla="*/ 84 w 332"/>
                <a:gd name="T11" fmla="*/ 0 h 117"/>
                <a:gd name="T12" fmla="*/ 0 w 332"/>
                <a:gd name="T13" fmla="*/ 100 h 117"/>
                <a:gd name="T14" fmla="*/ 7 w 332"/>
                <a:gd name="T15" fmla="*/ 116 h 117"/>
                <a:gd name="T16" fmla="*/ 14 w 332"/>
                <a:gd name="T17" fmla="*/ 105 h 117"/>
                <a:gd name="T18" fmla="*/ 84 w 332"/>
                <a:gd name="T19" fmla="*/ 28 h 117"/>
                <a:gd name="T20" fmla="*/ 163 w 332"/>
                <a:gd name="T21" fmla="*/ 71 h 117"/>
                <a:gd name="T22" fmla="*/ 249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4" y="89"/>
                    <a:pt x="249" y="89"/>
                  </a:cubicBezTo>
                  <a:cubicBezTo>
                    <a:pt x="217" y="89"/>
                    <a:pt x="193" y="68"/>
                    <a:pt x="169" y="46"/>
                  </a:cubicBezTo>
                  <a:cubicBezTo>
                    <a:pt x="143" y="23"/>
                    <a:pt x="118" y="0"/>
                    <a:pt x="84" y="0"/>
                  </a:cubicBezTo>
                  <a:cubicBezTo>
                    <a:pt x="29" y="0"/>
                    <a:pt x="0" y="55"/>
                    <a:pt x="0" y="100"/>
                  </a:cubicBezTo>
                  <a:cubicBezTo>
                    <a:pt x="0" y="116"/>
                    <a:pt x="6" y="116"/>
                    <a:pt x="7" y="116"/>
                  </a:cubicBezTo>
                  <a:cubicBezTo>
                    <a:pt x="12" y="116"/>
                    <a:pt x="14" y="106"/>
                    <a:pt x="14" y="105"/>
                  </a:cubicBezTo>
                  <a:cubicBezTo>
                    <a:pt x="16" y="50"/>
                    <a:pt x="53" y="28"/>
                    <a:pt x="84" y="28"/>
                  </a:cubicBezTo>
                  <a:cubicBezTo>
                    <a:pt x="115" y="28"/>
                    <a:pt x="139" y="50"/>
                    <a:pt x="163" y="71"/>
                  </a:cubicBezTo>
                  <a:cubicBezTo>
                    <a:pt x="189" y="94"/>
                    <a:pt x="215" y="117"/>
                    <a:pt x="249"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Freeform 140">
              <a:extLst>
                <a:ext uri="{FF2B5EF4-FFF2-40B4-BE49-F238E27FC236}">
                  <a16:creationId xmlns:a16="http://schemas.microsoft.com/office/drawing/2014/main" id="{E6E64838-31D2-4212-8B9B-C62DD2E8207C}"/>
                </a:ext>
              </a:extLst>
            </p:cNvPr>
            <p:cNvSpPr>
              <a:spLocks noEditPoints="1"/>
            </p:cNvSpPr>
            <p:nvPr>
              <p:custDataLst>
                <p:tags r:id="rId14"/>
              </p:custDataLst>
            </p:nvPr>
          </p:nvSpPr>
          <p:spPr bwMode="auto">
            <a:xfrm>
              <a:off x="4214813" y="1965326"/>
              <a:ext cx="269875" cy="257175"/>
            </a:xfrm>
            <a:custGeom>
              <a:avLst/>
              <a:gdLst>
                <a:gd name="T0" fmla="*/ 59 w 381"/>
                <a:gd name="T1" fmla="*/ 301 h 340"/>
                <a:gd name="T2" fmla="*/ 14 w 381"/>
                <a:gd name="T3" fmla="*/ 325 h 340"/>
                <a:gd name="T4" fmla="*/ 0 w 381"/>
                <a:gd name="T5" fmla="*/ 334 h 340"/>
                <a:gd name="T6" fmla="*/ 14 w 381"/>
                <a:gd name="T7" fmla="*/ 340 h 340"/>
                <a:gd name="T8" fmla="*/ 179 w 381"/>
                <a:gd name="T9" fmla="*/ 340 h 340"/>
                <a:gd name="T10" fmla="*/ 381 w 381"/>
                <a:gd name="T11" fmla="*/ 126 h 340"/>
                <a:gd name="T12" fmla="*/ 264 w 381"/>
                <a:gd name="T13" fmla="*/ 0 h 340"/>
                <a:gd name="T14" fmla="*/ 96 w 381"/>
                <a:gd name="T15" fmla="*/ 0 h 340"/>
                <a:gd name="T16" fmla="*/ 81 w 381"/>
                <a:gd name="T17" fmla="*/ 9 h 340"/>
                <a:gd name="T18" fmla="*/ 96 w 381"/>
                <a:gd name="T19" fmla="*/ 15 h 340"/>
                <a:gd name="T20" fmla="*/ 117 w 381"/>
                <a:gd name="T21" fmla="*/ 16 h 340"/>
                <a:gd name="T22" fmla="*/ 128 w 381"/>
                <a:gd name="T23" fmla="*/ 24 h 340"/>
                <a:gd name="T24" fmla="*/ 126 w 381"/>
                <a:gd name="T25" fmla="*/ 33 h 340"/>
                <a:gd name="T26" fmla="*/ 59 w 381"/>
                <a:gd name="T27" fmla="*/ 301 h 340"/>
                <a:gd name="T28" fmla="*/ 167 w 381"/>
                <a:gd name="T29" fmla="*/ 34 h 340"/>
                <a:gd name="T30" fmla="*/ 194 w 381"/>
                <a:gd name="T31" fmla="*/ 15 h 340"/>
                <a:gd name="T32" fmla="*/ 247 w 381"/>
                <a:gd name="T33" fmla="*/ 15 h 340"/>
                <a:gd name="T34" fmla="*/ 338 w 381"/>
                <a:gd name="T35" fmla="*/ 107 h 340"/>
                <a:gd name="T36" fmla="*/ 285 w 381"/>
                <a:gd name="T37" fmla="*/ 268 h 340"/>
                <a:gd name="T38" fmla="*/ 170 w 381"/>
                <a:gd name="T39" fmla="*/ 325 h 340"/>
                <a:gd name="T40" fmla="*/ 114 w 381"/>
                <a:gd name="T41" fmla="*/ 325 h 340"/>
                <a:gd name="T42" fmla="*/ 103 w 381"/>
                <a:gd name="T43" fmla="*/ 324 h 340"/>
                <a:gd name="T44" fmla="*/ 96 w 381"/>
                <a:gd name="T45" fmla="*/ 319 h 340"/>
                <a:gd name="T46" fmla="*/ 99 w 381"/>
                <a:gd name="T47" fmla="*/ 308 h 340"/>
                <a:gd name="T48" fmla="*/ 167 w 381"/>
                <a:gd name="T49" fmla="*/ 3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0">
                  <a:moveTo>
                    <a:pt x="59" y="301"/>
                  </a:moveTo>
                  <a:cubicBezTo>
                    <a:pt x="54" y="321"/>
                    <a:pt x="53" y="325"/>
                    <a:pt x="14" y="325"/>
                  </a:cubicBezTo>
                  <a:cubicBezTo>
                    <a:pt x="6" y="325"/>
                    <a:pt x="0" y="325"/>
                    <a:pt x="0" y="334"/>
                  </a:cubicBezTo>
                  <a:cubicBezTo>
                    <a:pt x="0" y="340"/>
                    <a:pt x="5" y="340"/>
                    <a:pt x="14" y="340"/>
                  </a:cubicBezTo>
                  <a:lnTo>
                    <a:pt x="179" y="340"/>
                  </a:lnTo>
                  <a:cubicBezTo>
                    <a:pt x="283" y="340"/>
                    <a:pt x="381" y="235"/>
                    <a:pt x="381" y="126"/>
                  </a:cubicBezTo>
                  <a:cubicBezTo>
                    <a:pt x="381" y="55"/>
                    <a:pt x="339" y="0"/>
                    <a:pt x="264" y="0"/>
                  </a:cubicBezTo>
                  <a:lnTo>
                    <a:pt x="96" y="0"/>
                  </a:lnTo>
                  <a:cubicBezTo>
                    <a:pt x="87" y="0"/>
                    <a:pt x="81" y="0"/>
                    <a:pt x="81" y="9"/>
                  </a:cubicBezTo>
                  <a:cubicBezTo>
                    <a:pt x="81" y="15"/>
                    <a:pt x="86" y="15"/>
                    <a:pt x="96" y="15"/>
                  </a:cubicBezTo>
                  <a:cubicBezTo>
                    <a:pt x="102" y="15"/>
                    <a:pt x="111" y="16"/>
                    <a:pt x="117" y="16"/>
                  </a:cubicBezTo>
                  <a:cubicBezTo>
                    <a:pt x="125" y="17"/>
                    <a:pt x="128" y="19"/>
                    <a:pt x="128" y="24"/>
                  </a:cubicBezTo>
                  <a:cubicBezTo>
                    <a:pt x="128" y="26"/>
                    <a:pt x="128" y="27"/>
                    <a:pt x="126" y="33"/>
                  </a:cubicBezTo>
                  <a:lnTo>
                    <a:pt x="59" y="301"/>
                  </a:lnTo>
                  <a:close/>
                  <a:moveTo>
                    <a:pt x="167" y="34"/>
                  </a:moveTo>
                  <a:cubicBezTo>
                    <a:pt x="172" y="17"/>
                    <a:pt x="173" y="15"/>
                    <a:pt x="194" y="15"/>
                  </a:cubicBezTo>
                  <a:lnTo>
                    <a:pt x="247" y="15"/>
                  </a:lnTo>
                  <a:cubicBezTo>
                    <a:pt x="296" y="15"/>
                    <a:pt x="338" y="41"/>
                    <a:pt x="338" y="107"/>
                  </a:cubicBezTo>
                  <a:cubicBezTo>
                    <a:pt x="338" y="132"/>
                    <a:pt x="328" y="214"/>
                    <a:pt x="285" y="268"/>
                  </a:cubicBezTo>
                  <a:cubicBezTo>
                    <a:pt x="271" y="287"/>
                    <a:pt x="231" y="325"/>
                    <a:pt x="170" y="325"/>
                  </a:cubicBezTo>
                  <a:lnTo>
                    <a:pt x="114" y="325"/>
                  </a:lnTo>
                  <a:cubicBezTo>
                    <a:pt x="107" y="325"/>
                    <a:pt x="106" y="325"/>
                    <a:pt x="103" y="324"/>
                  </a:cubicBezTo>
                  <a:cubicBezTo>
                    <a:pt x="98" y="324"/>
                    <a:pt x="96" y="323"/>
                    <a:pt x="96" y="319"/>
                  </a:cubicBezTo>
                  <a:cubicBezTo>
                    <a:pt x="96" y="318"/>
                    <a:pt x="96" y="317"/>
                    <a:pt x="99"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Freeform 141">
              <a:extLst>
                <a:ext uri="{FF2B5EF4-FFF2-40B4-BE49-F238E27FC236}">
                  <a16:creationId xmlns:a16="http://schemas.microsoft.com/office/drawing/2014/main" id="{12D0BBFC-D186-41F0-942C-3CD44E8A1A15}"/>
                </a:ext>
              </a:extLst>
            </p:cNvPr>
            <p:cNvSpPr>
              <a:spLocks/>
            </p:cNvSpPr>
            <p:nvPr>
              <p:custDataLst>
                <p:tags r:id="rId15"/>
              </p:custDataLst>
            </p:nvPr>
          </p:nvSpPr>
          <p:spPr bwMode="auto">
            <a:xfrm>
              <a:off x="4579938" y="1709738"/>
              <a:ext cx="314325" cy="836613"/>
            </a:xfrm>
            <a:custGeom>
              <a:avLst/>
              <a:gdLst>
                <a:gd name="T0" fmla="*/ 24 w 443"/>
                <a:gd name="T1" fmla="*/ 1086 h 1108"/>
                <a:gd name="T2" fmla="*/ 49 w 443"/>
                <a:gd name="T3" fmla="*/ 1061 h 1108"/>
                <a:gd name="T4" fmla="*/ 25 w 443"/>
                <a:gd name="T5" fmla="*/ 1037 h 1108"/>
                <a:gd name="T6" fmla="*/ 0 w 443"/>
                <a:gd name="T7" fmla="*/ 1062 h 1108"/>
                <a:gd name="T8" fmla="*/ 56 w 443"/>
                <a:gd name="T9" fmla="*/ 1108 h 1108"/>
                <a:gd name="T10" fmla="*/ 195 w 443"/>
                <a:gd name="T11" fmla="*/ 847 h 1108"/>
                <a:gd name="T12" fmla="*/ 293 w 443"/>
                <a:gd name="T13" fmla="*/ 370 h 1108"/>
                <a:gd name="T14" fmla="*/ 347 w 443"/>
                <a:gd name="T15" fmla="*/ 100 h 1108"/>
                <a:gd name="T16" fmla="*/ 389 w 443"/>
                <a:gd name="T17" fmla="*/ 11 h 1108"/>
                <a:gd name="T18" fmla="*/ 419 w 443"/>
                <a:gd name="T19" fmla="*/ 22 h 1108"/>
                <a:gd name="T20" fmla="*/ 394 w 443"/>
                <a:gd name="T21" fmla="*/ 47 h 1108"/>
                <a:gd name="T22" fmla="*/ 418 w 443"/>
                <a:gd name="T23" fmla="*/ 71 h 1108"/>
                <a:gd name="T24" fmla="*/ 443 w 443"/>
                <a:gd name="T25" fmla="*/ 46 h 1108"/>
                <a:gd name="T26" fmla="*/ 388 w 443"/>
                <a:gd name="T27" fmla="*/ 0 h 1108"/>
                <a:gd name="T28" fmla="*/ 295 w 443"/>
                <a:gd name="T29" fmla="*/ 156 h 1108"/>
                <a:gd name="T30" fmla="*/ 171 w 443"/>
                <a:gd name="T31" fmla="*/ 738 h 1108"/>
                <a:gd name="T32" fmla="*/ 127 w 443"/>
                <a:gd name="T33" fmla="*/ 967 h 1108"/>
                <a:gd name="T34" fmla="*/ 55 w 443"/>
                <a:gd name="T35" fmla="*/ 1097 h 1108"/>
                <a:gd name="T36" fmla="*/ 24 w 443"/>
                <a:gd name="T37" fmla="*/ 1086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3" h="1108">
                  <a:moveTo>
                    <a:pt x="24" y="1086"/>
                  </a:moveTo>
                  <a:cubicBezTo>
                    <a:pt x="40" y="1085"/>
                    <a:pt x="49" y="1074"/>
                    <a:pt x="49" y="1061"/>
                  </a:cubicBezTo>
                  <a:cubicBezTo>
                    <a:pt x="49" y="1045"/>
                    <a:pt x="36" y="1037"/>
                    <a:pt x="25" y="1037"/>
                  </a:cubicBezTo>
                  <a:cubicBezTo>
                    <a:pt x="13" y="1037"/>
                    <a:pt x="0" y="1044"/>
                    <a:pt x="0" y="1062"/>
                  </a:cubicBezTo>
                  <a:cubicBezTo>
                    <a:pt x="0" y="1087"/>
                    <a:pt x="25" y="1108"/>
                    <a:pt x="56" y="1108"/>
                  </a:cubicBezTo>
                  <a:cubicBezTo>
                    <a:pt x="132" y="1108"/>
                    <a:pt x="160" y="992"/>
                    <a:pt x="195" y="847"/>
                  </a:cubicBezTo>
                  <a:cubicBezTo>
                    <a:pt x="234" y="689"/>
                    <a:pt x="266" y="530"/>
                    <a:pt x="293" y="370"/>
                  </a:cubicBezTo>
                  <a:cubicBezTo>
                    <a:pt x="312" y="264"/>
                    <a:pt x="330" y="164"/>
                    <a:pt x="347" y="100"/>
                  </a:cubicBezTo>
                  <a:cubicBezTo>
                    <a:pt x="353" y="75"/>
                    <a:pt x="370" y="11"/>
                    <a:pt x="389" y="11"/>
                  </a:cubicBezTo>
                  <a:cubicBezTo>
                    <a:pt x="405" y="11"/>
                    <a:pt x="417" y="20"/>
                    <a:pt x="419" y="22"/>
                  </a:cubicBezTo>
                  <a:cubicBezTo>
                    <a:pt x="403" y="23"/>
                    <a:pt x="394" y="34"/>
                    <a:pt x="394" y="47"/>
                  </a:cubicBezTo>
                  <a:cubicBezTo>
                    <a:pt x="394" y="63"/>
                    <a:pt x="407" y="71"/>
                    <a:pt x="418" y="71"/>
                  </a:cubicBezTo>
                  <a:cubicBezTo>
                    <a:pt x="430" y="71"/>
                    <a:pt x="443" y="64"/>
                    <a:pt x="443" y="46"/>
                  </a:cubicBezTo>
                  <a:cubicBezTo>
                    <a:pt x="443" y="19"/>
                    <a:pt x="416" y="0"/>
                    <a:pt x="388" y="0"/>
                  </a:cubicBezTo>
                  <a:cubicBezTo>
                    <a:pt x="350" y="0"/>
                    <a:pt x="323" y="54"/>
                    <a:pt x="295" y="156"/>
                  </a:cubicBezTo>
                  <a:cubicBezTo>
                    <a:pt x="294" y="162"/>
                    <a:pt x="226" y="412"/>
                    <a:pt x="171" y="738"/>
                  </a:cubicBezTo>
                  <a:cubicBezTo>
                    <a:pt x="158" y="814"/>
                    <a:pt x="144" y="898"/>
                    <a:pt x="127" y="967"/>
                  </a:cubicBezTo>
                  <a:cubicBezTo>
                    <a:pt x="118" y="1004"/>
                    <a:pt x="95" y="1097"/>
                    <a:pt x="55" y="1097"/>
                  </a:cubicBezTo>
                  <a:cubicBezTo>
                    <a:pt x="37" y="1097"/>
                    <a:pt x="25" y="1086"/>
                    <a:pt x="24" y="10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Freeform 142">
              <a:extLst>
                <a:ext uri="{FF2B5EF4-FFF2-40B4-BE49-F238E27FC236}">
                  <a16:creationId xmlns:a16="http://schemas.microsoft.com/office/drawing/2014/main" id="{D31154F7-A786-4040-A4B6-924021AEE1E2}"/>
                </a:ext>
              </a:extLst>
            </p:cNvPr>
            <p:cNvSpPr>
              <a:spLocks noEditPoints="1"/>
            </p:cNvSpPr>
            <p:nvPr>
              <p:custDataLst>
                <p:tags r:id="rId16"/>
              </p:custDataLst>
            </p:nvPr>
          </p:nvSpPr>
          <p:spPr bwMode="auto">
            <a:xfrm>
              <a:off x="4932363" y="1687513"/>
              <a:ext cx="242888" cy="119063"/>
            </a:xfrm>
            <a:custGeom>
              <a:avLst/>
              <a:gdLst>
                <a:gd name="T0" fmla="*/ 175 w 343"/>
                <a:gd name="T1" fmla="*/ 59 h 158"/>
                <a:gd name="T2" fmla="*/ 138 w 343"/>
                <a:gd name="T3" fmla="*/ 22 h 158"/>
                <a:gd name="T4" fmla="*/ 75 w 343"/>
                <a:gd name="T5" fmla="*/ 0 h 158"/>
                <a:gd name="T6" fmla="*/ 0 w 343"/>
                <a:gd name="T7" fmla="*/ 79 h 158"/>
                <a:gd name="T8" fmla="*/ 74 w 343"/>
                <a:gd name="T9" fmla="*/ 158 h 158"/>
                <a:gd name="T10" fmla="*/ 169 w 343"/>
                <a:gd name="T11" fmla="*/ 99 h 158"/>
                <a:gd name="T12" fmla="*/ 206 w 343"/>
                <a:gd name="T13" fmla="*/ 136 h 158"/>
                <a:gd name="T14" fmla="*/ 269 w 343"/>
                <a:gd name="T15" fmla="*/ 158 h 158"/>
                <a:gd name="T16" fmla="*/ 343 w 343"/>
                <a:gd name="T17" fmla="*/ 79 h 158"/>
                <a:gd name="T18" fmla="*/ 270 w 343"/>
                <a:gd name="T19" fmla="*/ 0 h 158"/>
                <a:gd name="T20" fmla="*/ 175 w 343"/>
                <a:gd name="T21" fmla="*/ 59 h 158"/>
                <a:gd name="T22" fmla="*/ 186 w 343"/>
                <a:gd name="T23" fmla="*/ 71 h 158"/>
                <a:gd name="T24" fmla="*/ 273 w 343"/>
                <a:gd name="T25" fmla="*/ 14 h 158"/>
                <a:gd name="T26" fmla="*/ 334 w 343"/>
                <a:gd name="T27" fmla="*/ 79 h 158"/>
                <a:gd name="T28" fmla="*/ 274 w 343"/>
                <a:gd name="T29" fmla="*/ 138 h 158"/>
                <a:gd name="T30" fmla="*/ 186 w 343"/>
                <a:gd name="T31" fmla="*/ 71 h 158"/>
                <a:gd name="T32" fmla="*/ 158 w 343"/>
                <a:gd name="T33" fmla="*/ 86 h 158"/>
                <a:gd name="T34" fmla="*/ 71 w 343"/>
                <a:gd name="T35" fmla="*/ 144 h 158"/>
                <a:gd name="T36" fmla="*/ 10 w 343"/>
                <a:gd name="T37" fmla="*/ 79 h 158"/>
                <a:gd name="T38" fmla="*/ 69 w 343"/>
                <a:gd name="T39" fmla="*/ 20 h 158"/>
                <a:gd name="T40" fmla="*/ 158 w 343"/>
                <a:gd name="T41"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158">
                  <a:moveTo>
                    <a:pt x="175" y="59"/>
                  </a:moveTo>
                  <a:cubicBezTo>
                    <a:pt x="157" y="37"/>
                    <a:pt x="151" y="31"/>
                    <a:pt x="138" y="22"/>
                  </a:cubicBezTo>
                  <a:cubicBezTo>
                    <a:pt x="117" y="6"/>
                    <a:pt x="94" y="0"/>
                    <a:pt x="75" y="0"/>
                  </a:cubicBezTo>
                  <a:cubicBezTo>
                    <a:pt x="32" y="0"/>
                    <a:pt x="0" y="37"/>
                    <a:pt x="0" y="79"/>
                  </a:cubicBezTo>
                  <a:cubicBezTo>
                    <a:pt x="0" y="120"/>
                    <a:pt x="30" y="158"/>
                    <a:pt x="74" y="158"/>
                  </a:cubicBezTo>
                  <a:cubicBezTo>
                    <a:pt x="122" y="158"/>
                    <a:pt x="156" y="118"/>
                    <a:pt x="169" y="99"/>
                  </a:cubicBezTo>
                  <a:cubicBezTo>
                    <a:pt x="187" y="121"/>
                    <a:pt x="193" y="127"/>
                    <a:pt x="206" y="136"/>
                  </a:cubicBezTo>
                  <a:cubicBezTo>
                    <a:pt x="227" y="152"/>
                    <a:pt x="250" y="158"/>
                    <a:pt x="269" y="158"/>
                  </a:cubicBezTo>
                  <a:cubicBezTo>
                    <a:pt x="312" y="158"/>
                    <a:pt x="343" y="121"/>
                    <a:pt x="343" y="79"/>
                  </a:cubicBezTo>
                  <a:cubicBezTo>
                    <a:pt x="343" y="38"/>
                    <a:pt x="313" y="0"/>
                    <a:pt x="270" y="0"/>
                  </a:cubicBezTo>
                  <a:cubicBezTo>
                    <a:pt x="221" y="0"/>
                    <a:pt x="188" y="40"/>
                    <a:pt x="175" y="59"/>
                  </a:cubicBezTo>
                  <a:close/>
                  <a:moveTo>
                    <a:pt x="186" y="71"/>
                  </a:moveTo>
                  <a:cubicBezTo>
                    <a:pt x="200" y="49"/>
                    <a:pt x="230" y="14"/>
                    <a:pt x="273" y="14"/>
                  </a:cubicBezTo>
                  <a:cubicBezTo>
                    <a:pt x="309" y="14"/>
                    <a:pt x="334" y="45"/>
                    <a:pt x="334" y="79"/>
                  </a:cubicBezTo>
                  <a:cubicBezTo>
                    <a:pt x="334" y="112"/>
                    <a:pt x="307" y="138"/>
                    <a:pt x="274" y="138"/>
                  </a:cubicBezTo>
                  <a:cubicBezTo>
                    <a:pt x="242" y="138"/>
                    <a:pt x="220" y="112"/>
                    <a:pt x="186" y="71"/>
                  </a:cubicBezTo>
                  <a:close/>
                  <a:moveTo>
                    <a:pt x="158" y="86"/>
                  </a:moveTo>
                  <a:cubicBezTo>
                    <a:pt x="144" y="109"/>
                    <a:pt x="113" y="144"/>
                    <a:pt x="71" y="144"/>
                  </a:cubicBezTo>
                  <a:cubicBezTo>
                    <a:pt x="35" y="144"/>
                    <a:pt x="10" y="113"/>
                    <a:pt x="10" y="79"/>
                  </a:cubicBezTo>
                  <a:cubicBezTo>
                    <a:pt x="10" y="46"/>
                    <a:pt x="37" y="20"/>
                    <a:pt x="69" y="20"/>
                  </a:cubicBezTo>
                  <a:cubicBezTo>
                    <a:pt x="102" y="20"/>
                    <a:pt x="124" y="46"/>
                    <a:pt x="158" y="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8" name="Freeform 143">
              <a:extLst>
                <a:ext uri="{FF2B5EF4-FFF2-40B4-BE49-F238E27FC236}">
                  <a16:creationId xmlns:a16="http://schemas.microsoft.com/office/drawing/2014/main" id="{8F869515-50D7-4FC7-A943-0EE1BCD09C9E}"/>
                </a:ext>
              </a:extLst>
            </p:cNvPr>
            <p:cNvSpPr>
              <a:spLocks noEditPoints="1"/>
            </p:cNvSpPr>
            <p:nvPr>
              <p:custDataLst>
                <p:tags r:id="rId17"/>
              </p:custDataLst>
            </p:nvPr>
          </p:nvSpPr>
          <p:spPr bwMode="auto">
            <a:xfrm>
              <a:off x="4772026" y="2447926"/>
              <a:ext cx="125413" cy="119063"/>
            </a:xfrm>
            <a:custGeom>
              <a:avLst/>
              <a:gdLst>
                <a:gd name="T0" fmla="*/ 126 w 178"/>
                <a:gd name="T1" fmla="*/ 21 h 158"/>
                <a:gd name="T2" fmla="*/ 90 w 178"/>
                <a:gd name="T3" fmla="*/ 0 h 158"/>
                <a:gd name="T4" fmla="*/ 0 w 178"/>
                <a:gd name="T5" fmla="*/ 100 h 158"/>
                <a:gd name="T6" fmla="*/ 53 w 178"/>
                <a:gd name="T7" fmla="*/ 158 h 158"/>
                <a:gd name="T8" fmla="*/ 103 w 178"/>
                <a:gd name="T9" fmla="*/ 133 h 158"/>
                <a:gd name="T10" fmla="*/ 138 w 178"/>
                <a:gd name="T11" fmla="*/ 158 h 158"/>
                <a:gd name="T12" fmla="*/ 166 w 178"/>
                <a:gd name="T13" fmla="*/ 139 h 158"/>
                <a:gd name="T14" fmla="*/ 178 w 178"/>
                <a:gd name="T15" fmla="*/ 104 h 158"/>
                <a:gd name="T16" fmla="*/ 173 w 178"/>
                <a:gd name="T17" fmla="*/ 100 h 158"/>
                <a:gd name="T18" fmla="*/ 165 w 178"/>
                <a:gd name="T19" fmla="*/ 111 h 158"/>
                <a:gd name="T20" fmla="*/ 140 w 178"/>
                <a:gd name="T21" fmla="*/ 148 h 158"/>
                <a:gd name="T22" fmla="*/ 128 w 178"/>
                <a:gd name="T23" fmla="*/ 131 h 158"/>
                <a:gd name="T24" fmla="*/ 133 w 178"/>
                <a:gd name="T25" fmla="*/ 103 h 158"/>
                <a:gd name="T26" fmla="*/ 141 w 178"/>
                <a:gd name="T27" fmla="*/ 72 h 158"/>
                <a:gd name="T28" fmla="*/ 148 w 178"/>
                <a:gd name="T29" fmla="*/ 45 h 158"/>
                <a:gd name="T30" fmla="*/ 154 w 178"/>
                <a:gd name="T31" fmla="*/ 18 h 158"/>
                <a:gd name="T32" fmla="*/ 142 w 178"/>
                <a:gd name="T33" fmla="*/ 7 h 158"/>
                <a:gd name="T34" fmla="*/ 126 w 178"/>
                <a:gd name="T35" fmla="*/ 21 h 158"/>
                <a:gd name="T36" fmla="*/ 104 w 178"/>
                <a:gd name="T37" fmla="*/ 111 h 158"/>
                <a:gd name="T38" fmla="*/ 86 w 178"/>
                <a:gd name="T39" fmla="*/ 134 h 158"/>
                <a:gd name="T40" fmla="*/ 54 w 178"/>
                <a:gd name="T41" fmla="*/ 148 h 158"/>
                <a:gd name="T42" fmla="*/ 29 w 178"/>
                <a:gd name="T43" fmla="*/ 114 h 158"/>
                <a:gd name="T44" fmla="*/ 47 w 178"/>
                <a:gd name="T45" fmla="*/ 43 h 158"/>
                <a:gd name="T46" fmla="*/ 90 w 178"/>
                <a:gd name="T47" fmla="*/ 10 h 158"/>
                <a:gd name="T48" fmla="*/ 121 w 178"/>
                <a:gd name="T49" fmla="*/ 41 h 158"/>
                <a:gd name="T50" fmla="*/ 120 w 178"/>
                <a:gd name="T51" fmla="*/ 45 h 158"/>
                <a:gd name="T52" fmla="*/ 104 w 178"/>
                <a:gd name="T53" fmla="*/ 1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8" h="158">
                  <a:moveTo>
                    <a:pt x="126" y="21"/>
                  </a:moveTo>
                  <a:cubicBezTo>
                    <a:pt x="119" y="9"/>
                    <a:pt x="107" y="0"/>
                    <a:pt x="90" y="0"/>
                  </a:cubicBezTo>
                  <a:cubicBezTo>
                    <a:pt x="46" y="0"/>
                    <a:pt x="0" y="50"/>
                    <a:pt x="0" y="100"/>
                  </a:cubicBezTo>
                  <a:cubicBezTo>
                    <a:pt x="0" y="134"/>
                    <a:pt x="23" y="158"/>
                    <a:pt x="53" y="158"/>
                  </a:cubicBezTo>
                  <a:cubicBezTo>
                    <a:pt x="72" y="158"/>
                    <a:pt x="89" y="147"/>
                    <a:pt x="103" y="133"/>
                  </a:cubicBezTo>
                  <a:cubicBezTo>
                    <a:pt x="109" y="154"/>
                    <a:pt x="129" y="158"/>
                    <a:pt x="138" y="158"/>
                  </a:cubicBezTo>
                  <a:cubicBezTo>
                    <a:pt x="151" y="158"/>
                    <a:pt x="160" y="150"/>
                    <a:pt x="166" y="139"/>
                  </a:cubicBezTo>
                  <a:cubicBezTo>
                    <a:pt x="174" y="126"/>
                    <a:pt x="178" y="106"/>
                    <a:pt x="178" y="104"/>
                  </a:cubicBezTo>
                  <a:cubicBezTo>
                    <a:pt x="178" y="100"/>
                    <a:pt x="174" y="100"/>
                    <a:pt x="173" y="100"/>
                  </a:cubicBezTo>
                  <a:cubicBezTo>
                    <a:pt x="168" y="100"/>
                    <a:pt x="167" y="101"/>
                    <a:pt x="165" y="111"/>
                  </a:cubicBezTo>
                  <a:cubicBezTo>
                    <a:pt x="161" y="127"/>
                    <a:pt x="154" y="148"/>
                    <a:pt x="140" y="148"/>
                  </a:cubicBezTo>
                  <a:cubicBezTo>
                    <a:pt x="130" y="148"/>
                    <a:pt x="128" y="140"/>
                    <a:pt x="128" y="131"/>
                  </a:cubicBezTo>
                  <a:cubicBezTo>
                    <a:pt x="128" y="125"/>
                    <a:pt x="131" y="112"/>
                    <a:pt x="133" y="103"/>
                  </a:cubicBezTo>
                  <a:cubicBezTo>
                    <a:pt x="136" y="94"/>
                    <a:pt x="139" y="80"/>
                    <a:pt x="141" y="72"/>
                  </a:cubicBezTo>
                  <a:lnTo>
                    <a:pt x="148" y="45"/>
                  </a:lnTo>
                  <a:cubicBezTo>
                    <a:pt x="150" y="36"/>
                    <a:pt x="154" y="20"/>
                    <a:pt x="154" y="18"/>
                  </a:cubicBezTo>
                  <a:cubicBezTo>
                    <a:pt x="154" y="11"/>
                    <a:pt x="148" y="7"/>
                    <a:pt x="142" y="7"/>
                  </a:cubicBezTo>
                  <a:cubicBezTo>
                    <a:pt x="136" y="7"/>
                    <a:pt x="128" y="11"/>
                    <a:pt x="126" y="21"/>
                  </a:cubicBezTo>
                  <a:close/>
                  <a:moveTo>
                    <a:pt x="104" y="111"/>
                  </a:moveTo>
                  <a:cubicBezTo>
                    <a:pt x="102" y="120"/>
                    <a:pt x="94" y="127"/>
                    <a:pt x="86" y="134"/>
                  </a:cubicBezTo>
                  <a:cubicBezTo>
                    <a:pt x="83" y="137"/>
                    <a:pt x="69" y="148"/>
                    <a:pt x="54" y="148"/>
                  </a:cubicBezTo>
                  <a:cubicBezTo>
                    <a:pt x="41" y="148"/>
                    <a:pt x="29" y="139"/>
                    <a:pt x="29" y="114"/>
                  </a:cubicBezTo>
                  <a:cubicBezTo>
                    <a:pt x="29" y="96"/>
                    <a:pt x="39" y="57"/>
                    <a:pt x="47" y="43"/>
                  </a:cubicBezTo>
                  <a:cubicBezTo>
                    <a:pt x="63" y="15"/>
                    <a:pt x="81" y="10"/>
                    <a:pt x="90" y="10"/>
                  </a:cubicBezTo>
                  <a:cubicBezTo>
                    <a:pt x="115" y="10"/>
                    <a:pt x="121" y="37"/>
                    <a:pt x="121" y="41"/>
                  </a:cubicBezTo>
                  <a:cubicBezTo>
                    <a:pt x="121" y="42"/>
                    <a:pt x="121" y="44"/>
                    <a:pt x="120" y="45"/>
                  </a:cubicBezTo>
                  <a:lnTo>
                    <a:pt x="104" y="1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9" name="Freeform 144">
              <a:extLst>
                <a:ext uri="{FF2B5EF4-FFF2-40B4-BE49-F238E27FC236}">
                  <a16:creationId xmlns:a16="http://schemas.microsoft.com/office/drawing/2014/main" id="{144B12A3-31AB-4E5A-BA51-3657D5E4BD84}"/>
                </a:ext>
              </a:extLst>
            </p:cNvPr>
            <p:cNvSpPr>
              <a:spLocks noEditPoints="1"/>
            </p:cNvSpPr>
            <p:nvPr>
              <p:custDataLst>
                <p:tags r:id="rId18"/>
              </p:custDataLst>
            </p:nvPr>
          </p:nvSpPr>
          <p:spPr bwMode="auto">
            <a:xfrm>
              <a:off x="5421313" y="1706563"/>
              <a:ext cx="168275" cy="265113"/>
            </a:xfrm>
            <a:custGeom>
              <a:avLst/>
              <a:gdLst>
                <a:gd name="T0" fmla="*/ 237 w 237"/>
                <a:gd name="T1" fmla="*/ 5 h 352"/>
                <a:gd name="T2" fmla="*/ 230 w 237"/>
                <a:gd name="T3" fmla="*/ 0 h 352"/>
                <a:gd name="T4" fmla="*/ 167 w 237"/>
                <a:gd name="T5" fmla="*/ 5 h 352"/>
                <a:gd name="T6" fmla="*/ 160 w 237"/>
                <a:gd name="T7" fmla="*/ 15 h 352"/>
                <a:gd name="T8" fmla="*/ 172 w 237"/>
                <a:gd name="T9" fmla="*/ 21 h 352"/>
                <a:gd name="T10" fmla="*/ 197 w 237"/>
                <a:gd name="T11" fmla="*/ 29 h 352"/>
                <a:gd name="T12" fmla="*/ 196 w 237"/>
                <a:gd name="T13" fmla="*/ 39 h 352"/>
                <a:gd name="T14" fmla="*/ 166 w 237"/>
                <a:gd name="T15" fmla="*/ 157 h 352"/>
                <a:gd name="T16" fmla="*/ 120 w 237"/>
                <a:gd name="T17" fmla="*/ 126 h 352"/>
                <a:gd name="T18" fmla="*/ 0 w 237"/>
                <a:gd name="T19" fmla="*/ 272 h 352"/>
                <a:gd name="T20" fmla="*/ 66 w 237"/>
                <a:gd name="T21" fmla="*/ 352 h 352"/>
                <a:gd name="T22" fmla="*/ 131 w 237"/>
                <a:gd name="T23" fmla="*/ 314 h 352"/>
                <a:gd name="T24" fmla="*/ 176 w 237"/>
                <a:gd name="T25" fmla="*/ 352 h 352"/>
                <a:gd name="T26" fmla="*/ 213 w 237"/>
                <a:gd name="T27" fmla="*/ 324 h 352"/>
                <a:gd name="T28" fmla="*/ 228 w 237"/>
                <a:gd name="T29" fmla="*/ 275 h 352"/>
                <a:gd name="T30" fmla="*/ 222 w 237"/>
                <a:gd name="T31" fmla="*/ 270 h 352"/>
                <a:gd name="T32" fmla="*/ 215 w 237"/>
                <a:gd name="T33" fmla="*/ 279 h 352"/>
                <a:gd name="T34" fmla="*/ 177 w 237"/>
                <a:gd name="T35" fmla="*/ 341 h 352"/>
                <a:gd name="T36" fmla="*/ 162 w 237"/>
                <a:gd name="T37" fmla="*/ 318 h 352"/>
                <a:gd name="T38" fmla="*/ 165 w 237"/>
                <a:gd name="T39" fmla="*/ 294 h 352"/>
                <a:gd name="T40" fmla="*/ 237 w 237"/>
                <a:gd name="T41" fmla="*/ 5 h 352"/>
                <a:gd name="T42" fmla="*/ 133 w 237"/>
                <a:gd name="T43" fmla="*/ 287 h 352"/>
                <a:gd name="T44" fmla="*/ 123 w 237"/>
                <a:gd name="T45" fmla="*/ 305 h 352"/>
                <a:gd name="T46" fmla="*/ 67 w 237"/>
                <a:gd name="T47" fmla="*/ 341 h 352"/>
                <a:gd name="T48" fmla="*/ 35 w 237"/>
                <a:gd name="T49" fmla="*/ 294 h 352"/>
                <a:gd name="T50" fmla="*/ 62 w 237"/>
                <a:gd name="T51" fmla="*/ 184 h 352"/>
                <a:gd name="T52" fmla="*/ 120 w 237"/>
                <a:gd name="T53" fmla="*/ 137 h 352"/>
                <a:gd name="T54" fmla="*/ 160 w 237"/>
                <a:gd name="T55" fmla="*/ 180 h 352"/>
                <a:gd name="T56" fmla="*/ 158 w 237"/>
                <a:gd name="T57" fmla="*/ 189 h 352"/>
                <a:gd name="T58" fmla="*/ 133 w 237"/>
                <a:gd name="T59"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52">
                  <a:moveTo>
                    <a:pt x="237" y="5"/>
                  </a:moveTo>
                  <a:cubicBezTo>
                    <a:pt x="237" y="5"/>
                    <a:pt x="237" y="0"/>
                    <a:pt x="230" y="0"/>
                  </a:cubicBezTo>
                  <a:cubicBezTo>
                    <a:pt x="223" y="0"/>
                    <a:pt x="176" y="4"/>
                    <a:pt x="167" y="5"/>
                  </a:cubicBezTo>
                  <a:cubicBezTo>
                    <a:pt x="163" y="6"/>
                    <a:pt x="160" y="8"/>
                    <a:pt x="160" y="15"/>
                  </a:cubicBezTo>
                  <a:cubicBezTo>
                    <a:pt x="160" y="21"/>
                    <a:pt x="165" y="21"/>
                    <a:pt x="172" y="21"/>
                  </a:cubicBezTo>
                  <a:cubicBezTo>
                    <a:pt x="196" y="21"/>
                    <a:pt x="197" y="24"/>
                    <a:pt x="197" y="29"/>
                  </a:cubicBezTo>
                  <a:lnTo>
                    <a:pt x="196" y="39"/>
                  </a:lnTo>
                  <a:lnTo>
                    <a:pt x="166" y="157"/>
                  </a:lnTo>
                  <a:cubicBezTo>
                    <a:pt x="157" y="139"/>
                    <a:pt x="142" y="126"/>
                    <a:pt x="120" y="126"/>
                  </a:cubicBezTo>
                  <a:cubicBezTo>
                    <a:pt x="61" y="126"/>
                    <a:pt x="0" y="199"/>
                    <a:pt x="0" y="272"/>
                  </a:cubicBezTo>
                  <a:cubicBezTo>
                    <a:pt x="0" y="319"/>
                    <a:pt x="27" y="352"/>
                    <a:pt x="66" y="352"/>
                  </a:cubicBezTo>
                  <a:cubicBezTo>
                    <a:pt x="76" y="352"/>
                    <a:pt x="101" y="350"/>
                    <a:pt x="131" y="314"/>
                  </a:cubicBezTo>
                  <a:cubicBezTo>
                    <a:pt x="135" y="335"/>
                    <a:pt x="152" y="352"/>
                    <a:pt x="176" y="352"/>
                  </a:cubicBezTo>
                  <a:cubicBezTo>
                    <a:pt x="194" y="352"/>
                    <a:pt x="205" y="340"/>
                    <a:pt x="213" y="324"/>
                  </a:cubicBezTo>
                  <a:cubicBezTo>
                    <a:pt x="221" y="306"/>
                    <a:pt x="228" y="276"/>
                    <a:pt x="228" y="275"/>
                  </a:cubicBezTo>
                  <a:cubicBezTo>
                    <a:pt x="228" y="270"/>
                    <a:pt x="223" y="270"/>
                    <a:pt x="222" y="270"/>
                  </a:cubicBezTo>
                  <a:cubicBezTo>
                    <a:pt x="217" y="270"/>
                    <a:pt x="217" y="272"/>
                    <a:pt x="215" y="279"/>
                  </a:cubicBezTo>
                  <a:cubicBezTo>
                    <a:pt x="207" y="311"/>
                    <a:pt x="198" y="341"/>
                    <a:pt x="177" y="341"/>
                  </a:cubicBezTo>
                  <a:cubicBezTo>
                    <a:pt x="164" y="341"/>
                    <a:pt x="162" y="328"/>
                    <a:pt x="162" y="318"/>
                  </a:cubicBezTo>
                  <a:cubicBezTo>
                    <a:pt x="162" y="306"/>
                    <a:pt x="163" y="302"/>
                    <a:pt x="165" y="294"/>
                  </a:cubicBezTo>
                  <a:lnTo>
                    <a:pt x="237" y="5"/>
                  </a:lnTo>
                  <a:close/>
                  <a:moveTo>
                    <a:pt x="133" y="287"/>
                  </a:moveTo>
                  <a:cubicBezTo>
                    <a:pt x="131" y="296"/>
                    <a:pt x="131" y="297"/>
                    <a:pt x="123" y="305"/>
                  </a:cubicBezTo>
                  <a:cubicBezTo>
                    <a:pt x="101" y="333"/>
                    <a:pt x="81" y="341"/>
                    <a:pt x="67" y="341"/>
                  </a:cubicBezTo>
                  <a:cubicBezTo>
                    <a:pt x="42" y="341"/>
                    <a:pt x="35" y="313"/>
                    <a:pt x="35" y="294"/>
                  </a:cubicBezTo>
                  <a:cubicBezTo>
                    <a:pt x="35" y="269"/>
                    <a:pt x="51" y="207"/>
                    <a:pt x="62" y="184"/>
                  </a:cubicBezTo>
                  <a:cubicBezTo>
                    <a:pt x="78" y="155"/>
                    <a:pt x="100" y="137"/>
                    <a:pt x="120" y="137"/>
                  </a:cubicBezTo>
                  <a:cubicBezTo>
                    <a:pt x="153" y="137"/>
                    <a:pt x="160" y="177"/>
                    <a:pt x="160" y="180"/>
                  </a:cubicBezTo>
                  <a:cubicBezTo>
                    <a:pt x="160" y="183"/>
                    <a:pt x="159" y="186"/>
                    <a:pt x="158" y="189"/>
                  </a:cubicBezTo>
                  <a:lnTo>
                    <a:pt x="133" y="2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Freeform 145">
              <a:extLst>
                <a:ext uri="{FF2B5EF4-FFF2-40B4-BE49-F238E27FC236}">
                  <a16:creationId xmlns:a16="http://schemas.microsoft.com/office/drawing/2014/main" id="{AC1467ED-A67B-4452-8A96-A1CC3712AF57}"/>
                </a:ext>
              </a:extLst>
            </p:cNvPr>
            <p:cNvSpPr>
              <a:spLocks/>
            </p:cNvSpPr>
            <p:nvPr>
              <p:custDataLst>
                <p:tags r:id="rId19"/>
              </p:custDataLst>
            </p:nvPr>
          </p:nvSpPr>
          <p:spPr bwMode="auto">
            <a:xfrm>
              <a:off x="5600701" y="1801813"/>
              <a:ext cx="142875" cy="169863"/>
            </a:xfrm>
            <a:custGeom>
              <a:avLst/>
              <a:gdLst>
                <a:gd name="T0" fmla="*/ 30 w 203"/>
                <a:gd name="T1" fmla="*/ 191 h 226"/>
                <a:gd name="T2" fmla="*/ 25 w 203"/>
                <a:gd name="T3" fmla="*/ 212 h 226"/>
                <a:gd name="T4" fmla="*/ 40 w 203"/>
                <a:gd name="T5" fmla="*/ 226 h 226"/>
                <a:gd name="T6" fmla="*/ 58 w 203"/>
                <a:gd name="T7" fmla="*/ 212 h 226"/>
                <a:gd name="T8" fmla="*/ 78 w 203"/>
                <a:gd name="T9" fmla="*/ 133 h 226"/>
                <a:gd name="T10" fmla="*/ 94 w 203"/>
                <a:gd name="T11" fmla="*/ 68 h 226"/>
                <a:gd name="T12" fmla="*/ 122 w 203"/>
                <a:gd name="T13" fmla="*/ 27 h 226"/>
                <a:gd name="T14" fmla="*/ 162 w 203"/>
                <a:gd name="T15" fmla="*/ 11 h 226"/>
                <a:gd name="T16" fmla="*/ 183 w 203"/>
                <a:gd name="T17" fmla="*/ 17 h 226"/>
                <a:gd name="T18" fmla="*/ 157 w 203"/>
                <a:gd name="T19" fmla="*/ 44 h 226"/>
                <a:gd name="T20" fmla="*/ 176 w 203"/>
                <a:gd name="T21" fmla="*/ 61 h 226"/>
                <a:gd name="T22" fmla="*/ 203 w 203"/>
                <a:gd name="T23" fmla="*/ 32 h 226"/>
                <a:gd name="T24" fmla="*/ 162 w 203"/>
                <a:gd name="T25" fmla="*/ 0 h 226"/>
                <a:gd name="T26" fmla="*/ 98 w 203"/>
                <a:gd name="T27" fmla="*/ 38 h 226"/>
                <a:gd name="T28" fmla="*/ 53 w 203"/>
                <a:gd name="T29" fmla="*/ 0 h 226"/>
                <a:gd name="T30" fmla="*/ 16 w 203"/>
                <a:gd name="T31" fmla="*/ 28 h 226"/>
                <a:gd name="T32" fmla="*/ 0 w 203"/>
                <a:gd name="T33" fmla="*/ 76 h 226"/>
                <a:gd name="T34" fmla="*/ 6 w 203"/>
                <a:gd name="T35" fmla="*/ 81 h 226"/>
                <a:gd name="T36" fmla="*/ 15 w 203"/>
                <a:gd name="T37" fmla="*/ 70 h 226"/>
                <a:gd name="T38" fmla="*/ 51 w 203"/>
                <a:gd name="T39" fmla="*/ 11 h 226"/>
                <a:gd name="T40" fmla="*/ 67 w 203"/>
                <a:gd name="T41" fmla="*/ 34 h 226"/>
                <a:gd name="T42" fmla="*/ 59 w 203"/>
                <a:gd name="T43" fmla="*/ 75 h 226"/>
                <a:gd name="T44" fmla="*/ 30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30" y="191"/>
                  </a:moveTo>
                  <a:cubicBezTo>
                    <a:pt x="28" y="198"/>
                    <a:pt x="25" y="210"/>
                    <a:pt x="25" y="212"/>
                  </a:cubicBezTo>
                  <a:cubicBezTo>
                    <a:pt x="25" y="221"/>
                    <a:pt x="32" y="226"/>
                    <a:pt x="40" y="226"/>
                  </a:cubicBezTo>
                  <a:cubicBezTo>
                    <a:pt x="46" y="226"/>
                    <a:pt x="55" y="222"/>
                    <a:pt x="58" y="212"/>
                  </a:cubicBezTo>
                  <a:cubicBezTo>
                    <a:pt x="59" y="210"/>
                    <a:pt x="76" y="142"/>
                    <a:pt x="78" y="133"/>
                  </a:cubicBezTo>
                  <a:cubicBezTo>
                    <a:pt x="82" y="116"/>
                    <a:pt x="91" y="81"/>
                    <a:pt x="94" y="68"/>
                  </a:cubicBezTo>
                  <a:cubicBezTo>
                    <a:pt x="96" y="61"/>
                    <a:pt x="110" y="38"/>
                    <a:pt x="122" y="27"/>
                  </a:cubicBezTo>
                  <a:cubicBezTo>
                    <a:pt x="126" y="24"/>
                    <a:pt x="140" y="11"/>
                    <a:pt x="162" y="11"/>
                  </a:cubicBezTo>
                  <a:cubicBezTo>
                    <a:pt x="175" y="11"/>
                    <a:pt x="182" y="17"/>
                    <a:pt x="183" y="17"/>
                  </a:cubicBezTo>
                  <a:cubicBezTo>
                    <a:pt x="168" y="19"/>
                    <a:pt x="157" y="31"/>
                    <a:pt x="157" y="44"/>
                  </a:cubicBezTo>
                  <a:cubicBezTo>
                    <a:pt x="157" y="52"/>
                    <a:pt x="162" y="61"/>
                    <a:pt x="176" y="61"/>
                  </a:cubicBezTo>
                  <a:cubicBezTo>
                    <a:pt x="189" y="61"/>
                    <a:pt x="203" y="50"/>
                    <a:pt x="203" y="32"/>
                  </a:cubicBezTo>
                  <a:cubicBezTo>
                    <a:pt x="203" y="15"/>
                    <a:pt x="187" y="0"/>
                    <a:pt x="162" y="0"/>
                  </a:cubicBezTo>
                  <a:cubicBezTo>
                    <a:pt x="129" y="0"/>
                    <a:pt x="108" y="24"/>
                    <a:pt x="98" y="38"/>
                  </a:cubicBezTo>
                  <a:cubicBezTo>
                    <a:pt x="94" y="16"/>
                    <a:pt x="76" y="0"/>
                    <a:pt x="53" y="0"/>
                  </a:cubicBezTo>
                  <a:cubicBezTo>
                    <a:pt x="30" y="0"/>
                    <a:pt x="20" y="19"/>
                    <a:pt x="16" y="28"/>
                  </a:cubicBezTo>
                  <a:cubicBezTo>
                    <a:pt x="7" y="45"/>
                    <a:pt x="0" y="75"/>
                    <a:pt x="0" y="76"/>
                  </a:cubicBezTo>
                  <a:cubicBezTo>
                    <a:pt x="0" y="81"/>
                    <a:pt x="5" y="81"/>
                    <a:pt x="6" y="81"/>
                  </a:cubicBezTo>
                  <a:cubicBezTo>
                    <a:pt x="11" y="81"/>
                    <a:pt x="12" y="81"/>
                    <a:pt x="15" y="70"/>
                  </a:cubicBezTo>
                  <a:cubicBezTo>
                    <a:pt x="23" y="34"/>
                    <a:pt x="33" y="11"/>
                    <a:pt x="51" y="11"/>
                  </a:cubicBezTo>
                  <a:cubicBezTo>
                    <a:pt x="60" y="11"/>
                    <a:pt x="67" y="15"/>
                    <a:pt x="67" y="34"/>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Rectangle 146">
              <a:extLst>
                <a:ext uri="{FF2B5EF4-FFF2-40B4-BE49-F238E27FC236}">
                  <a16:creationId xmlns:a16="http://schemas.microsoft.com/office/drawing/2014/main" id="{63E20E3E-2F0C-4DC2-887F-82EBE1008D14}"/>
                </a:ext>
              </a:extLst>
            </p:cNvPr>
            <p:cNvSpPr>
              <a:spLocks noChangeArrowheads="1"/>
            </p:cNvSpPr>
            <p:nvPr>
              <p:custDataLst>
                <p:tags r:id="rId20"/>
              </p:custDataLst>
            </p:nvPr>
          </p:nvSpPr>
          <p:spPr bwMode="auto">
            <a:xfrm>
              <a:off x="5313363" y="2120901"/>
              <a:ext cx="53975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72" name="Freeform 147">
              <a:extLst>
                <a:ext uri="{FF2B5EF4-FFF2-40B4-BE49-F238E27FC236}">
                  <a16:creationId xmlns:a16="http://schemas.microsoft.com/office/drawing/2014/main" id="{018B9C05-EE55-4F19-93B5-1F4319EAF194}"/>
                </a:ext>
              </a:extLst>
            </p:cNvPr>
            <p:cNvSpPr>
              <a:spLocks/>
            </p:cNvSpPr>
            <p:nvPr>
              <p:custDataLst>
                <p:tags r:id="rId21"/>
              </p:custDataLst>
            </p:nvPr>
          </p:nvSpPr>
          <p:spPr bwMode="auto">
            <a:xfrm>
              <a:off x="5324476" y="2314576"/>
              <a:ext cx="190500" cy="247650"/>
            </a:xfrm>
            <a:custGeom>
              <a:avLst/>
              <a:gdLst>
                <a:gd name="T0" fmla="*/ 101 w 271"/>
                <a:gd name="T1" fmla="*/ 45 h 328"/>
                <a:gd name="T2" fmla="*/ 108 w 271"/>
                <a:gd name="T3" fmla="*/ 13 h 328"/>
                <a:gd name="T4" fmla="*/ 94 w 271"/>
                <a:gd name="T5" fmla="*/ 0 h 328"/>
                <a:gd name="T6" fmla="*/ 74 w 271"/>
                <a:gd name="T7" fmla="*/ 18 h 328"/>
                <a:gd name="T8" fmla="*/ 2 w 271"/>
                <a:gd name="T9" fmla="*/ 306 h 328"/>
                <a:gd name="T10" fmla="*/ 0 w 271"/>
                <a:gd name="T11" fmla="*/ 314 h 328"/>
                <a:gd name="T12" fmla="*/ 14 w 271"/>
                <a:gd name="T13" fmla="*/ 328 h 328"/>
                <a:gd name="T14" fmla="*/ 32 w 271"/>
                <a:gd name="T15" fmla="*/ 317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6"/>
                  </a:lnTo>
                  <a:cubicBezTo>
                    <a:pt x="0" y="312"/>
                    <a:pt x="0" y="313"/>
                    <a:pt x="0" y="314"/>
                  </a:cubicBezTo>
                  <a:cubicBezTo>
                    <a:pt x="0" y="322"/>
                    <a:pt x="6" y="328"/>
                    <a:pt x="14" y="328"/>
                  </a:cubicBezTo>
                  <a:cubicBezTo>
                    <a:pt x="25" y="328"/>
                    <a:pt x="31" y="319"/>
                    <a:pt x="32" y="317"/>
                  </a:cubicBezTo>
                  <a:cubicBezTo>
                    <a:pt x="34" y="313"/>
                    <a:pt x="40" y="287"/>
                    <a:pt x="59" y="210"/>
                  </a:cubicBezTo>
                  <a:cubicBezTo>
                    <a:pt x="75" y="224"/>
                    <a:pt x="98" y="226"/>
                    <a:pt x="108" y="226"/>
                  </a:cubicBezTo>
                  <a:cubicBezTo>
                    <a:pt x="143"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8"/>
                    <a:pt x="235" y="59"/>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3" name="Freeform 148">
              <a:extLst>
                <a:ext uri="{FF2B5EF4-FFF2-40B4-BE49-F238E27FC236}">
                  <a16:creationId xmlns:a16="http://schemas.microsoft.com/office/drawing/2014/main" id="{EE36FA72-6942-4A88-8C10-922148A000B4}"/>
                </a:ext>
              </a:extLst>
            </p:cNvPr>
            <p:cNvSpPr>
              <a:spLocks/>
            </p:cNvSpPr>
            <p:nvPr>
              <p:custDataLst>
                <p:tags r:id="rId22"/>
              </p:custDataLst>
            </p:nvPr>
          </p:nvSpPr>
          <p:spPr bwMode="auto">
            <a:xfrm>
              <a:off x="5535613" y="2314576"/>
              <a:ext cx="144463" cy="169863"/>
            </a:xfrm>
            <a:custGeom>
              <a:avLst/>
              <a:gdLst>
                <a:gd name="T0" fmla="*/ 29 w 203"/>
                <a:gd name="T1" fmla="*/ 191 h 226"/>
                <a:gd name="T2" fmla="*/ 25 w 203"/>
                <a:gd name="T3" fmla="*/ 212 h 226"/>
                <a:gd name="T4" fmla="*/ 39 w 203"/>
                <a:gd name="T5" fmla="*/ 226 h 226"/>
                <a:gd name="T6" fmla="*/ 58 w 203"/>
                <a:gd name="T7" fmla="*/ 212 h 226"/>
                <a:gd name="T8" fmla="*/ 78 w 203"/>
                <a:gd name="T9" fmla="*/ 133 h 226"/>
                <a:gd name="T10" fmla="*/ 94 w 203"/>
                <a:gd name="T11" fmla="*/ 68 h 226"/>
                <a:gd name="T12" fmla="*/ 122 w 203"/>
                <a:gd name="T13" fmla="*/ 27 h 226"/>
                <a:gd name="T14" fmla="*/ 161 w 203"/>
                <a:gd name="T15" fmla="*/ 11 h 226"/>
                <a:gd name="T16" fmla="*/ 182 w 203"/>
                <a:gd name="T17" fmla="*/ 17 h 226"/>
                <a:gd name="T18" fmla="*/ 156 w 203"/>
                <a:gd name="T19" fmla="*/ 44 h 226"/>
                <a:gd name="T20" fmla="*/ 175 w 203"/>
                <a:gd name="T21" fmla="*/ 62 h 226"/>
                <a:gd name="T22" fmla="*/ 203 w 203"/>
                <a:gd name="T23" fmla="*/ 32 h 226"/>
                <a:gd name="T24" fmla="*/ 161 w 203"/>
                <a:gd name="T25" fmla="*/ 0 h 226"/>
                <a:gd name="T26" fmla="*/ 98 w 203"/>
                <a:gd name="T27" fmla="*/ 38 h 226"/>
                <a:gd name="T28" fmla="*/ 52 w 203"/>
                <a:gd name="T29" fmla="*/ 0 h 226"/>
                <a:gd name="T30" fmla="*/ 15 w 203"/>
                <a:gd name="T31" fmla="*/ 28 h 226"/>
                <a:gd name="T32" fmla="*/ 0 w 203"/>
                <a:gd name="T33" fmla="*/ 76 h 226"/>
                <a:gd name="T34" fmla="*/ 6 w 203"/>
                <a:gd name="T35" fmla="*/ 81 h 226"/>
                <a:gd name="T36" fmla="*/ 14 w 203"/>
                <a:gd name="T37" fmla="*/ 70 h 226"/>
                <a:gd name="T38" fmla="*/ 51 w 203"/>
                <a:gd name="T39" fmla="*/ 11 h 226"/>
                <a:gd name="T40" fmla="*/ 66 w 203"/>
                <a:gd name="T41" fmla="*/ 34 h 226"/>
                <a:gd name="T42" fmla="*/ 58 w 203"/>
                <a:gd name="T43" fmla="*/ 75 h 226"/>
                <a:gd name="T44" fmla="*/ 29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29" y="191"/>
                  </a:moveTo>
                  <a:cubicBezTo>
                    <a:pt x="28" y="198"/>
                    <a:pt x="25" y="210"/>
                    <a:pt x="25" y="212"/>
                  </a:cubicBezTo>
                  <a:cubicBezTo>
                    <a:pt x="25" y="221"/>
                    <a:pt x="32" y="226"/>
                    <a:pt x="39" y="226"/>
                  </a:cubicBezTo>
                  <a:cubicBezTo>
                    <a:pt x="45" y="226"/>
                    <a:pt x="54" y="222"/>
                    <a:pt x="58" y="212"/>
                  </a:cubicBezTo>
                  <a:cubicBezTo>
                    <a:pt x="59" y="210"/>
                    <a:pt x="76" y="142"/>
                    <a:pt x="78" y="133"/>
                  </a:cubicBezTo>
                  <a:cubicBezTo>
                    <a:pt x="82" y="116"/>
                    <a:pt x="91" y="81"/>
                    <a:pt x="94" y="68"/>
                  </a:cubicBezTo>
                  <a:cubicBezTo>
                    <a:pt x="96" y="62"/>
                    <a:pt x="110" y="38"/>
                    <a:pt x="122" y="27"/>
                  </a:cubicBezTo>
                  <a:cubicBezTo>
                    <a:pt x="126" y="24"/>
                    <a:pt x="140" y="11"/>
                    <a:pt x="161" y="11"/>
                  </a:cubicBezTo>
                  <a:cubicBezTo>
                    <a:pt x="174" y="11"/>
                    <a:pt x="182" y="17"/>
                    <a:pt x="182" y="17"/>
                  </a:cubicBezTo>
                  <a:cubicBezTo>
                    <a:pt x="167" y="19"/>
                    <a:pt x="156" y="31"/>
                    <a:pt x="156" y="44"/>
                  </a:cubicBezTo>
                  <a:cubicBezTo>
                    <a:pt x="156" y="52"/>
                    <a:pt x="162" y="62"/>
                    <a:pt x="175" y="62"/>
                  </a:cubicBezTo>
                  <a:cubicBezTo>
                    <a:pt x="189" y="62"/>
                    <a:pt x="203" y="50"/>
                    <a:pt x="203" y="32"/>
                  </a:cubicBezTo>
                  <a:cubicBezTo>
                    <a:pt x="203" y="15"/>
                    <a:pt x="187" y="0"/>
                    <a:pt x="161" y="0"/>
                  </a:cubicBezTo>
                  <a:cubicBezTo>
                    <a:pt x="129" y="0"/>
                    <a:pt x="107" y="24"/>
                    <a:pt x="98" y="38"/>
                  </a:cubicBezTo>
                  <a:cubicBezTo>
                    <a:pt x="94" y="16"/>
                    <a:pt x="76" y="0"/>
                    <a:pt x="52" y="0"/>
                  </a:cubicBezTo>
                  <a:cubicBezTo>
                    <a:pt x="29" y="0"/>
                    <a:pt x="20" y="19"/>
                    <a:pt x="15" y="28"/>
                  </a:cubicBezTo>
                  <a:cubicBezTo>
                    <a:pt x="6" y="45"/>
                    <a:pt x="0" y="75"/>
                    <a:pt x="0" y="76"/>
                  </a:cubicBezTo>
                  <a:cubicBezTo>
                    <a:pt x="0" y="81"/>
                    <a:pt x="5" y="81"/>
                    <a:pt x="6" y="81"/>
                  </a:cubicBezTo>
                  <a:cubicBezTo>
                    <a:pt x="11" y="81"/>
                    <a:pt x="11" y="81"/>
                    <a:pt x="14" y="70"/>
                  </a:cubicBezTo>
                  <a:cubicBezTo>
                    <a:pt x="23" y="35"/>
                    <a:pt x="33" y="11"/>
                    <a:pt x="51" y="11"/>
                  </a:cubicBezTo>
                  <a:cubicBezTo>
                    <a:pt x="59" y="11"/>
                    <a:pt x="66" y="15"/>
                    <a:pt x="66" y="34"/>
                  </a:cubicBezTo>
                  <a:cubicBezTo>
                    <a:pt x="66" y="44"/>
                    <a:pt x="65" y="50"/>
                    <a:pt x="58" y="75"/>
                  </a:cubicBezTo>
                  <a:lnTo>
                    <a:pt x="29"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4" name="Freeform 149">
              <a:extLst>
                <a:ext uri="{FF2B5EF4-FFF2-40B4-BE49-F238E27FC236}">
                  <a16:creationId xmlns:a16="http://schemas.microsoft.com/office/drawing/2014/main" id="{7CA18898-1DF7-488E-9941-6A15B55CB38D}"/>
                </a:ext>
              </a:extLst>
            </p:cNvPr>
            <p:cNvSpPr>
              <a:spLocks/>
            </p:cNvSpPr>
            <p:nvPr>
              <p:custDataLst>
                <p:tags r:id="rId23"/>
              </p:custDataLst>
            </p:nvPr>
          </p:nvSpPr>
          <p:spPr bwMode="auto">
            <a:xfrm>
              <a:off x="5710238" y="2197101"/>
              <a:ext cx="109538" cy="174625"/>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0" name="正方形/長方形 19">
            <a:extLst>
              <a:ext uri="{FF2B5EF4-FFF2-40B4-BE49-F238E27FC236}">
                <a16:creationId xmlns:a16="http://schemas.microsoft.com/office/drawing/2014/main" id="{55D0A4A0-5D4E-463D-B861-22D4ED3B999C}"/>
              </a:ext>
            </a:extLst>
          </p:cNvPr>
          <p:cNvSpPr/>
          <p:nvPr/>
        </p:nvSpPr>
        <p:spPr>
          <a:xfrm>
            <a:off x="7371544" y="5481085"/>
            <a:ext cx="3601253" cy="1095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documentclass{article}&#10;\usepackage{color}&#10;\usepackage{amsmath}&#10;\pagestyle{empty}&#10;\begin{document}&#10;\begin{equation*}&#10;\frac{U_\text{ON}}{U_\text{OFF}}\sim\frac{\mu_\text{U}}{\mu_\text{ABL}}\frac{\delta}{a}&#10;\end{equation*}&#10;\end{document}" title="IguanaTex Bitmap Display">
            <a:extLst>
              <a:ext uri="{FF2B5EF4-FFF2-40B4-BE49-F238E27FC236}">
                <a16:creationId xmlns:a16="http://schemas.microsoft.com/office/drawing/2014/main" id="{9FDF0AC3-9A7B-42BA-89FC-FA1F93A2BB2E}"/>
              </a:ext>
            </a:extLst>
          </p:cNvPr>
          <p:cNvPicPr>
            <a:picLocks noChangeAspect="1"/>
          </p:cNvPicPr>
          <p:nvPr>
            <p:custDataLst>
              <p:tags r:id="rId8"/>
            </p:custDataLst>
          </p:nvPr>
        </p:nvPicPr>
        <p:blipFill>
          <a:blip r:embed="rId32">
            <a:extLst>
              <a:ext uri="{28A0092B-C50C-407E-A947-70E740481C1C}">
                <a14:useLocalDpi xmlns:a14="http://schemas.microsoft.com/office/drawing/2010/main" val="0"/>
              </a:ext>
            </a:extLst>
          </a:blip>
          <a:stretch>
            <a:fillRect/>
          </a:stretch>
        </p:blipFill>
        <p:spPr>
          <a:xfrm>
            <a:off x="7839246" y="5594592"/>
            <a:ext cx="2665848" cy="868801"/>
          </a:xfrm>
          <a:prstGeom prst="rect">
            <a:avLst/>
          </a:prstGeom>
        </p:spPr>
      </p:pic>
      <p:sp>
        <p:nvSpPr>
          <p:cNvPr id="112" name="テキスト ボックス 111">
            <a:extLst>
              <a:ext uri="{FF2B5EF4-FFF2-40B4-BE49-F238E27FC236}">
                <a16:creationId xmlns:a16="http://schemas.microsoft.com/office/drawing/2014/main" id="{B7448632-181F-4EB1-B50E-A66E2B98D718}"/>
              </a:ext>
            </a:extLst>
          </p:cNvPr>
          <p:cNvSpPr txBox="1"/>
          <p:nvPr/>
        </p:nvSpPr>
        <p:spPr>
          <a:xfrm>
            <a:off x="10997285" y="6463393"/>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pic>
        <p:nvPicPr>
          <p:cNvPr id="21" name="図 20" descr="\documentclass{article}&#10;\usepackage{color}&#10;\usepackage{amsmath}&#10;\pagestyle{empty}&#10;\begin{document}&#10;\begin{equation*}&#10;\sim \frac{D\delta}{\mu_{\rm{ABL}}a^2}&#10;\end{equation*}&#10;\end{document}" title="IguanaTex Bitmap Display">
            <a:extLst>
              <a:ext uri="{FF2B5EF4-FFF2-40B4-BE49-F238E27FC236}">
                <a16:creationId xmlns:a16="http://schemas.microsoft.com/office/drawing/2014/main" id="{BC40FB40-9751-4C96-A923-D9C06EC3B4A4}"/>
              </a:ext>
            </a:extLst>
          </p:cNvPr>
          <p:cNvPicPr>
            <a:picLocks noChangeAspect="1"/>
          </p:cNvPicPr>
          <p:nvPr>
            <p:custDataLst>
              <p:tags r:id="rId9"/>
            </p:custDataLst>
          </p:nvPr>
        </p:nvPicPr>
        <p:blipFill>
          <a:blip r:embed="rId33">
            <a:extLst>
              <a:ext uri="{28A0092B-C50C-407E-A947-70E740481C1C}">
                <a14:useLocalDpi xmlns:a14="http://schemas.microsoft.com/office/drawing/2010/main" val="0"/>
              </a:ext>
            </a:extLst>
          </a:blip>
          <a:stretch>
            <a:fillRect/>
          </a:stretch>
        </p:blipFill>
        <p:spPr>
          <a:xfrm>
            <a:off x="4878981" y="4177585"/>
            <a:ext cx="1540517" cy="799802"/>
          </a:xfrm>
          <a:prstGeom prst="rect">
            <a:avLst/>
          </a:prstGeom>
        </p:spPr>
      </p:pic>
      <p:pic>
        <p:nvPicPr>
          <p:cNvPr id="26" name="図 25" descr="\documentclass{article}&#10;\usepackage{color}&#10;\usepackage{amsmath}&#10;\pagestyle{empty}&#10;\begin{document}&#10;\begin{equation*}&#10;\left(\mu_{\rm{ABL}}&lt;&lt;\mu_{\rm{OFF}},\delta&lt;&lt;a\right)&#10;\end{equation*}&#10;\end{document}" title="IguanaTex Bitmap Display">
            <a:extLst>
              <a:ext uri="{FF2B5EF4-FFF2-40B4-BE49-F238E27FC236}">
                <a16:creationId xmlns:a16="http://schemas.microsoft.com/office/drawing/2014/main" id="{76514CDD-2E12-470D-B411-8399A241A74C}"/>
              </a:ext>
            </a:extLst>
          </p:cNvPr>
          <p:cNvPicPr>
            <a:picLocks noChangeAspect="1"/>
          </p:cNvPicPr>
          <p:nvPr>
            <p:custDataLst>
              <p:tags r:id="rId10"/>
            </p:custDataLst>
          </p:nvPr>
        </p:nvPicPr>
        <p:blipFill>
          <a:blip r:embed="rId34">
            <a:extLst>
              <a:ext uri="{28A0092B-C50C-407E-A947-70E740481C1C}">
                <a14:useLocalDpi xmlns:a14="http://schemas.microsoft.com/office/drawing/2010/main" val="0"/>
              </a:ext>
            </a:extLst>
          </a:blip>
          <a:stretch>
            <a:fillRect/>
          </a:stretch>
        </p:blipFill>
        <p:spPr>
          <a:xfrm>
            <a:off x="8840523" y="4244997"/>
            <a:ext cx="2789715" cy="256704"/>
          </a:xfrm>
          <a:prstGeom prst="rect">
            <a:avLst/>
          </a:prstGeom>
        </p:spPr>
      </p:pic>
      <p:pic>
        <p:nvPicPr>
          <p:cNvPr id="40" name="図 39" descr="\documentclass{article}&#10;\usepackage{color}&#10;\usepackage{amsmath}&#10;\pagestyle{empty}&#10;\begin{document}&#10;\begin{equation*}&#10;U_\text{ON}-U_\text{OFF}\sim D\int_{a}^{a+\delta}\left(\frac{1}{\mu_\text{ABL}}-\frac{1}{\mu_\text{U}}\right)\frac{dr}{r^2}&#10;\end{equation*}&#10;\end{document}" title="IguanaTex Bitmap Display">
            <a:extLst>
              <a:ext uri="{FF2B5EF4-FFF2-40B4-BE49-F238E27FC236}">
                <a16:creationId xmlns:a16="http://schemas.microsoft.com/office/drawing/2014/main" id="{9731E747-E9AB-415D-B8EF-B48B0ADD8F9C}"/>
              </a:ext>
            </a:extLst>
          </p:cNvPr>
          <p:cNvPicPr>
            <a:picLocks noChangeAspect="1"/>
          </p:cNvPicPr>
          <p:nvPr>
            <p:custDataLst>
              <p:tags r:id="rId11"/>
            </p:custDataLst>
          </p:nvPr>
        </p:nvPicPr>
        <p:blipFill>
          <a:blip r:embed="rId35">
            <a:extLst>
              <a:ext uri="{28A0092B-C50C-407E-A947-70E740481C1C}">
                <a14:useLocalDpi xmlns:a14="http://schemas.microsoft.com/office/drawing/2010/main" val="0"/>
              </a:ext>
            </a:extLst>
          </a:blip>
          <a:stretch>
            <a:fillRect/>
          </a:stretch>
        </p:blipFill>
        <p:spPr>
          <a:xfrm>
            <a:off x="4878981" y="3209982"/>
            <a:ext cx="7014426" cy="969400"/>
          </a:xfrm>
          <a:prstGeom prst="rect">
            <a:avLst/>
          </a:prstGeom>
        </p:spPr>
      </p:pic>
    </p:spTree>
    <p:extLst>
      <p:ext uri="{BB962C8B-B14F-4D97-AF65-F5344CB8AC3E}">
        <p14:creationId xmlns:p14="http://schemas.microsoft.com/office/powerpoint/2010/main" val="419058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276"/>
                                        </p:tgtEl>
                                        <p:attrNameLst>
                                          <p:attrName>style.visibility</p:attrName>
                                        </p:attrNameLst>
                                      </p:cBhvr>
                                      <p:to>
                                        <p:strVal val="visible"/>
                                      </p:to>
                                    </p:set>
                                    <p:animEffect transition="in" filter="fade">
                                      <p:cBhvr>
                                        <p:cTn id="34" dur="500"/>
                                        <p:tgtEl>
                                          <p:spTgt spid="2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animBg="1"/>
      <p:bldP spid="15" grpId="0" animBg="1"/>
      <p:bldP spid="16" grpId="0" animBg="1"/>
      <p:bldP spid="1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3949-2379-411B-88CB-5E9D980417AA}"/>
              </a:ext>
            </a:extLst>
          </p:cNvPr>
          <p:cNvSpPr>
            <a:spLocks noGrp="1"/>
          </p:cNvSpPr>
          <p:nvPr>
            <p:ph type="title"/>
          </p:nvPr>
        </p:nvSpPr>
        <p:spPr/>
        <p:txBody>
          <a:bodyPr/>
          <a:lstStyle/>
          <a:p>
            <a:r>
              <a:rPr kumimoji="1" lang="ja-JP" altLang="en-US" dirty="0"/>
              <a:t>音響境界層と高速化の関係性</a:t>
            </a:r>
          </a:p>
        </p:txBody>
      </p:sp>
      <p:sp>
        <p:nvSpPr>
          <p:cNvPr id="12" name="正方形/長方形 11">
            <a:extLst>
              <a:ext uri="{FF2B5EF4-FFF2-40B4-BE49-F238E27FC236}">
                <a16:creationId xmlns:a16="http://schemas.microsoft.com/office/drawing/2014/main" id="{7D710252-959A-4882-AFC0-59AED3A93CB6}"/>
              </a:ext>
            </a:extLst>
          </p:cNvPr>
          <p:cNvSpPr/>
          <p:nvPr/>
        </p:nvSpPr>
        <p:spPr>
          <a:xfrm>
            <a:off x="2161931" y="5781828"/>
            <a:ext cx="8535851" cy="84875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落下球の</a:t>
            </a:r>
            <a:r>
              <a:rPr kumimoji="1" lang="ja-JP" altLang="en-US" sz="2400" b="1" dirty="0">
                <a:solidFill>
                  <a:schemeClr val="tx1"/>
                </a:solidFill>
              </a:rPr>
              <a:t>密度</a:t>
            </a:r>
            <a:r>
              <a:rPr kumimoji="1" lang="ja-JP" altLang="en-US" sz="2400" dirty="0">
                <a:solidFill>
                  <a:schemeClr val="tx1"/>
                </a:solidFill>
              </a:rPr>
              <a:t>・</a:t>
            </a:r>
            <a:r>
              <a:rPr kumimoji="1" lang="ja-JP" altLang="en-US" sz="2400" b="1" dirty="0">
                <a:solidFill>
                  <a:schemeClr val="tx1"/>
                </a:solidFill>
              </a:rPr>
              <a:t>流体濃度</a:t>
            </a:r>
            <a:r>
              <a:rPr kumimoji="1" lang="ja-JP" altLang="en-US" sz="2400" dirty="0">
                <a:solidFill>
                  <a:schemeClr val="tx1"/>
                </a:solidFill>
              </a:rPr>
              <a:t>・</a:t>
            </a:r>
            <a:r>
              <a:rPr kumimoji="1" lang="ja-JP" altLang="en-US" sz="2400" b="1" dirty="0">
                <a:solidFill>
                  <a:schemeClr val="tx1"/>
                </a:solidFill>
              </a:rPr>
              <a:t>球径</a:t>
            </a:r>
            <a:r>
              <a:rPr kumimoji="1" lang="ja-JP" altLang="en-US" sz="2400" dirty="0">
                <a:solidFill>
                  <a:schemeClr val="tx1"/>
                </a:solidFill>
              </a:rPr>
              <a:t>を大きく変化させ，</a:t>
            </a:r>
            <a:endParaRPr kumimoji="1" lang="en-US" altLang="ja-JP" sz="2400" dirty="0">
              <a:solidFill>
                <a:schemeClr val="tx1"/>
              </a:solidFill>
            </a:endParaRPr>
          </a:p>
          <a:p>
            <a:pPr algn="ctr"/>
            <a:r>
              <a:rPr kumimoji="1" lang="ja-JP" altLang="en-US" sz="2400" dirty="0">
                <a:solidFill>
                  <a:schemeClr val="tx1"/>
                </a:solidFill>
              </a:rPr>
              <a:t>超音波照射による</a:t>
            </a:r>
            <a:r>
              <a:rPr kumimoji="1" lang="ja-JP" altLang="en-US" sz="2400" b="1" dirty="0">
                <a:solidFill>
                  <a:srgbClr val="FF0000"/>
                </a:solidFill>
              </a:rPr>
              <a:t>高速化の抑制要因</a:t>
            </a:r>
            <a:r>
              <a:rPr kumimoji="1" lang="ja-JP" altLang="en-US" sz="2400" dirty="0">
                <a:solidFill>
                  <a:schemeClr val="tx1"/>
                </a:solidFill>
              </a:rPr>
              <a:t>に関して調査</a:t>
            </a:r>
            <a:endParaRPr kumimoji="1" lang="en-US" altLang="ja-JP" sz="2400" dirty="0">
              <a:solidFill>
                <a:schemeClr val="tx1"/>
              </a:solidFill>
            </a:endParaRPr>
          </a:p>
        </p:txBody>
      </p:sp>
      <p:sp>
        <p:nvSpPr>
          <p:cNvPr id="13" name="テキスト ボックス 12">
            <a:extLst>
              <a:ext uri="{FF2B5EF4-FFF2-40B4-BE49-F238E27FC236}">
                <a16:creationId xmlns:a16="http://schemas.microsoft.com/office/drawing/2014/main" id="{E0256F4D-A909-425E-95E8-952B78186191}"/>
              </a:ext>
            </a:extLst>
          </p:cNvPr>
          <p:cNvSpPr txBox="1"/>
          <p:nvPr/>
        </p:nvSpPr>
        <p:spPr>
          <a:xfrm>
            <a:off x="254000" y="5658671"/>
            <a:ext cx="1706838" cy="523220"/>
          </a:xfrm>
          <a:prstGeom prst="rect">
            <a:avLst/>
          </a:prstGeom>
          <a:noFill/>
        </p:spPr>
        <p:txBody>
          <a:bodyPr wrap="square" rtlCol="0">
            <a:spAutoFit/>
          </a:bodyPr>
          <a:lstStyle/>
          <a:p>
            <a:pPr algn="ctr"/>
            <a:r>
              <a:rPr kumimoji="1" lang="ja-JP" altLang="en-US" sz="2800" b="1" u="sng" dirty="0">
                <a:solidFill>
                  <a:srgbClr val="FF0000"/>
                </a:solidFill>
              </a:rPr>
              <a:t>研究目的</a:t>
            </a:r>
          </a:p>
        </p:txBody>
      </p:sp>
      <p:sp>
        <p:nvSpPr>
          <p:cNvPr id="10" name="正方形/長方形 9">
            <a:extLst>
              <a:ext uri="{FF2B5EF4-FFF2-40B4-BE49-F238E27FC236}">
                <a16:creationId xmlns:a16="http://schemas.microsoft.com/office/drawing/2014/main" id="{1D026135-3381-4EE2-8D04-DE1F836EBDD9}"/>
              </a:ext>
            </a:extLst>
          </p:cNvPr>
          <p:cNvSpPr/>
          <p:nvPr/>
        </p:nvSpPr>
        <p:spPr>
          <a:xfrm>
            <a:off x="244834" y="825611"/>
            <a:ext cx="5192405" cy="9959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latin typeface="+mj-ea"/>
                <a:ea typeface="+mj-ea"/>
              </a:rPr>
              <a:t>高速化度合</a:t>
            </a:r>
            <a:r>
              <a:rPr kumimoji="1" lang="ja-JP" altLang="en-US" sz="2400" dirty="0">
                <a:solidFill>
                  <a:schemeClr val="tx1"/>
                </a:solidFill>
                <a:latin typeface="+mj-ea"/>
                <a:ea typeface="+mj-ea"/>
              </a:rPr>
              <a:t>               と</a:t>
            </a:r>
            <a:br>
              <a:rPr kumimoji="1" lang="en-US" altLang="ja-JP" sz="2400" dirty="0">
                <a:solidFill>
                  <a:schemeClr val="tx1"/>
                </a:solidFill>
                <a:latin typeface="+mj-ea"/>
                <a:ea typeface="+mj-ea"/>
              </a:rPr>
            </a:br>
            <a:r>
              <a:rPr kumimoji="1" lang="ja-JP" altLang="en-US" sz="2400" b="1" dirty="0">
                <a:solidFill>
                  <a:srgbClr val="FF0000"/>
                </a:solidFill>
                <a:latin typeface="+mj-ea"/>
                <a:ea typeface="+mj-ea"/>
              </a:rPr>
              <a:t>音響境界層厚さ </a:t>
            </a:r>
            <a:r>
              <a:rPr kumimoji="1" lang="en-US" altLang="ja-JP" sz="2400" i="1" dirty="0">
                <a:solidFill>
                  <a:schemeClr val="tx1"/>
                </a:solidFill>
                <a:latin typeface="+mj-lt"/>
                <a:ea typeface="+mj-ea"/>
              </a:rPr>
              <a:t>δ</a:t>
            </a:r>
            <a:r>
              <a:rPr kumimoji="1" lang="ja-JP" altLang="en-US" sz="2400" i="1" dirty="0">
                <a:solidFill>
                  <a:schemeClr val="tx1"/>
                </a:solidFill>
                <a:latin typeface="+mj-lt"/>
                <a:ea typeface="+mj-ea"/>
              </a:rPr>
              <a:t>・</a:t>
            </a:r>
            <a:r>
              <a:rPr kumimoji="1" lang="ja-JP" altLang="en-US" sz="2400" b="1" dirty="0">
                <a:solidFill>
                  <a:srgbClr val="FF0000"/>
                </a:solidFill>
                <a:latin typeface="+mj-lt"/>
                <a:ea typeface="+mj-ea"/>
              </a:rPr>
              <a:t>粘度比</a:t>
            </a:r>
          </a:p>
        </p:txBody>
      </p:sp>
      <p:pic>
        <p:nvPicPr>
          <p:cNvPr id="7" name="図 6" descr="\documentclass{article}&#10;\usepackage{amsmath}&#10;\pagestyle{empty}&#10;\begin{document}&#10;\begin{equation*}&#10;U_\text{US}/U_\text{OFF}&#10;\end{equation*}&#10;\end{document}" title="IguanaTex Bitmap Display">
            <a:extLst>
              <a:ext uri="{FF2B5EF4-FFF2-40B4-BE49-F238E27FC236}">
                <a16:creationId xmlns:a16="http://schemas.microsoft.com/office/drawing/2014/main" id="{93D497FC-BFD0-4673-A9A7-EE357AE26B3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60838" y="942183"/>
            <a:ext cx="1364114" cy="305371"/>
          </a:xfrm>
          <a:prstGeom prst="rect">
            <a:avLst/>
          </a:prstGeom>
        </p:spPr>
      </p:pic>
      <p:pic>
        <p:nvPicPr>
          <p:cNvPr id="44" name="図 43" descr="\documentclass{article}&#10;\usepackage{amsmath}&#10;\pagestyle{empty}&#10;\begin{document}&#10;\begin{equation*}&#10;\mu_\text{U}/\mu_\text{ABL}&#10;\end{equation*}&#10;\end{document}" title="IguanaTex Bitmap Display">
            <a:extLst>
              <a:ext uri="{FF2B5EF4-FFF2-40B4-BE49-F238E27FC236}">
                <a16:creationId xmlns:a16="http://schemas.microsoft.com/office/drawing/2014/main" id="{7C700023-6A8B-43E1-8A55-F77FBA9FE614}"/>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001291" y="1305232"/>
            <a:ext cx="1194057" cy="305371"/>
          </a:xfrm>
          <a:prstGeom prst="rect">
            <a:avLst/>
          </a:prstGeom>
        </p:spPr>
      </p:pic>
      <p:grpSp>
        <p:nvGrpSpPr>
          <p:cNvPr id="52" name="グループ化 51">
            <a:extLst>
              <a:ext uri="{FF2B5EF4-FFF2-40B4-BE49-F238E27FC236}">
                <a16:creationId xmlns:a16="http://schemas.microsoft.com/office/drawing/2014/main" id="{5CAA35E1-C336-422D-B8C3-1001127970A8}"/>
              </a:ext>
            </a:extLst>
          </p:cNvPr>
          <p:cNvGrpSpPr/>
          <p:nvPr/>
        </p:nvGrpSpPr>
        <p:grpSpPr>
          <a:xfrm>
            <a:off x="347707" y="942183"/>
            <a:ext cx="9464887" cy="4479016"/>
            <a:chOff x="347707" y="942183"/>
            <a:chExt cx="9464887" cy="4479016"/>
          </a:xfrm>
        </p:grpSpPr>
        <p:grpSp>
          <p:nvGrpSpPr>
            <p:cNvPr id="51" name="グループ化 50">
              <a:extLst>
                <a:ext uri="{FF2B5EF4-FFF2-40B4-BE49-F238E27FC236}">
                  <a16:creationId xmlns:a16="http://schemas.microsoft.com/office/drawing/2014/main" id="{A79C959E-3EE4-4476-8D11-6CB2C37315BF}"/>
                </a:ext>
              </a:extLst>
            </p:cNvPr>
            <p:cNvGrpSpPr/>
            <p:nvPr/>
          </p:nvGrpSpPr>
          <p:grpSpPr>
            <a:xfrm>
              <a:off x="347707" y="942183"/>
              <a:ext cx="9464887" cy="4479016"/>
              <a:chOff x="347707" y="942183"/>
              <a:chExt cx="9464887" cy="4479016"/>
            </a:xfrm>
          </p:grpSpPr>
          <p:sp>
            <p:nvSpPr>
              <p:cNvPr id="11" name="テキスト ボックス 10">
                <a:extLst>
                  <a:ext uri="{FF2B5EF4-FFF2-40B4-BE49-F238E27FC236}">
                    <a16:creationId xmlns:a16="http://schemas.microsoft.com/office/drawing/2014/main" id="{AFF27687-450B-4C7A-86C1-519AE96AB4CC}"/>
                  </a:ext>
                </a:extLst>
              </p:cNvPr>
              <p:cNvSpPr txBox="1"/>
              <p:nvPr/>
            </p:nvSpPr>
            <p:spPr>
              <a:xfrm>
                <a:off x="5290040" y="4941543"/>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grpSp>
            <p:nvGrpSpPr>
              <p:cNvPr id="50" name="グループ化 49">
                <a:extLst>
                  <a:ext uri="{FF2B5EF4-FFF2-40B4-BE49-F238E27FC236}">
                    <a16:creationId xmlns:a16="http://schemas.microsoft.com/office/drawing/2014/main" id="{AA0F7E96-B210-4F67-BCB6-336328D5A8A7}"/>
                  </a:ext>
                </a:extLst>
              </p:cNvPr>
              <p:cNvGrpSpPr/>
              <p:nvPr/>
            </p:nvGrpSpPr>
            <p:grpSpPr>
              <a:xfrm>
                <a:off x="347707" y="1695622"/>
                <a:ext cx="6619043" cy="3725577"/>
                <a:chOff x="347707" y="1695622"/>
                <a:chExt cx="6619043" cy="3725577"/>
              </a:xfrm>
            </p:grpSpPr>
            <p:grpSp>
              <p:nvGrpSpPr>
                <p:cNvPr id="25" name="グループ化 24">
                  <a:extLst>
                    <a:ext uri="{FF2B5EF4-FFF2-40B4-BE49-F238E27FC236}">
                      <a16:creationId xmlns:a16="http://schemas.microsoft.com/office/drawing/2014/main" id="{8DDFD1F9-B861-45E3-8C34-0D950D1D9EC9}"/>
                    </a:ext>
                  </a:extLst>
                </p:cNvPr>
                <p:cNvGrpSpPr/>
                <p:nvPr/>
              </p:nvGrpSpPr>
              <p:grpSpPr>
                <a:xfrm>
                  <a:off x="347707" y="1695622"/>
                  <a:ext cx="3683079" cy="3725577"/>
                  <a:chOff x="2236709" y="1618509"/>
                  <a:chExt cx="3683079" cy="3725577"/>
                </a:xfrm>
              </p:grpSpPr>
              <p:grpSp>
                <p:nvGrpSpPr>
                  <p:cNvPr id="22" name="グループ化 21">
                    <a:extLst>
                      <a:ext uri="{FF2B5EF4-FFF2-40B4-BE49-F238E27FC236}">
                        <a16:creationId xmlns:a16="http://schemas.microsoft.com/office/drawing/2014/main" id="{2D17D12E-898F-492B-A6BA-2C4E082BB68E}"/>
                      </a:ext>
                    </a:extLst>
                  </p:cNvPr>
                  <p:cNvGrpSpPr/>
                  <p:nvPr/>
                </p:nvGrpSpPr>
                <p:grpSpPr>
                  <a:xfrm>
                    <a:off x="2236709" y="1618509"/>
                    <a:ext cx="3490543" cy="3725577"/>
                    <a:chOff x="2157671" y="1821598"/>
                    <a:chExt cx="3490543" cy="3725577"/>
                  </a:xfrm>
                </p:grpSpPr>
                <p:pic>
                  <p:nvPicPr>
                    <p:cNvPr id="17" name="図 16">
                      <a:extLst>
                        <a:ext uri="{FF2B5EF4-FFF2-40B4-BE49-F238E27FC236}">
                          <a16:creationId xmlns:a16="http://schemas.microsoft.com/office/drawing/2014/main" id="{96CBA48E-A4E1-4F52-B91F-0EEC6F7902B7}"/>
                        </a:ext>
                      </a:extLst>
                    </p:cNvPr>
                    <p:cNvPicPr>
                      <a:picLocks noChangeAspect="1"/>
                    </p:cNvPicPr>
                    <p:nvPr/>
                  </p:nvPicPr>
                  <p:blipFill rotWithShape="1">
                    <a:blip r:embed="rId6">
                      <a:clrChange>
                        <a:clrFrom>
                          <a:srgbClr val="FFFFFF"/>
                        </a:clrFrom>
                        <a:clrTo>
                          <a:srgbClr val="FFFFFF">
                            <a:alpha val="0"/>
                          </a:srgbClr>
                        </a:clrTo>
                      </a:clrChange>
                    </a:blip>
                    <a:srcRect r="58721"/>
                    <a:stretch/>
                  </p:blipFill>
                  <p:spPr>
                    <a:xfrm>
                      <a:off x="2157671" y="1821598"/>
                      <a:ext cx="3490543" cy="3725577"/>
                    </a:xfrm>
                    <a:prstGeom prst="rect">
                      <a:avLst/>
                    </a:prstGeom>
                  </p:spPr>
                </p:pic>
                <p:cxnSp>
                  <p:nvCxnSpPr>
                    <p:cNvPr id="6" name="直線コネクタ 5">
                      <a:extLst>
                        <a:ext uri="{FF2B5EF4-FFF2-40B4-BE49-F238E27FC236}">
                          <a16:creationId xmlns:a16="http://schemas.microsoft.com/office/drawing/2014/main" id="{F47C0576-3F1D-4888-8DBC-3970496CE31D}"/>
                        </a:ext>
                      </a:extLst>
                    </p:cNvPr>
                    <p:cNvCxnSpPr>
                      <a:cxnSpLocks/>
                    </p:cNvCxnSpPr>
                    <p:nvPr/>
                  </p:nvCxnSpPr>
                  <p:spPr>
                    <a:xfrm flipV="1">
                      <a:off x="3234507" y="2870902"/>
                      <a:ext cx="1108987" cy="1116196"/>
                    </a:xfrm>
                    <a:prstGeom prst="line">
                      <a:avLst/>
                    </a:prstGeom>
                    <a:ln w="76200">
                      <a:solidFill>
                        <a:srgbClr val="F909FF"/>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6628D01-3158-4FCD-BAB6-2671C7CCAAC4}"/>
                        </a:ext>
                      </a:extLst>
                    </p:cNvPr>
                    <p:cNvSpPr txBox="1"/>
                    <p:nvPr/>
                  </p:nvSpPr>
                  <p:spPr>
                    <a:xfrm>
                      <a:off x="3177878" y="2320227"/>
                      <a:ext cx="1294645" cy="400110"/>
                    </a:xfrm>
                    <a:prstGeom prst="rect">
                      <a:avLst/>
                    </a:prstGeom>
                    <a:noFill/>
                  </p:spPr>
                  <p:txBody>
                    <a:bodyPr wrap="square" rtlCol="0">
                      <a:spAutoFit/>
                    </a:bodyPr>
                    <a:lstStyle/>
                    <a:p>
                      <a:r>
                        <a:rPr kumimoji="1" lang="ja-JP" altLang="en-US" sz="2000" b="1" dirty="0">
                          <a:solidFill>
                            <a:srgbClr val="F909FF"/>
                          </a:solidFill>
                        </a:rPr>
                        <a:t>正の相関</a:t>
                      </a:r>
                    </a:p>
                  </p:txBody>
                </p:sp>
                <p:sp>
                  <p:nvSpPr>
                    <p:cNvPr id="20" name="楕円 19">
                      <a:extLst>
                        <a:ext uri="{FF2B5EF4-FFF2-40B4-BE49-F238E27FC236}">
                          <a16:creationId xmlns:a16="http://schemas.microsoft.com/office/drawing/2014/main" id="{B119AFB0-9232-4615-A457-6C78A60BAAFE}"/>
                        </a:ext>
                      </a:extLst>
                    </p:cNvPr>
                    <p:cNvSpPr/>
                    <p:nvPr/>
                  </p:nvSpPr>
                  <p:spPr>
                    <a:xfrm>
                      <a:off x="3735920" y="3300001"/>
                      <a:ext cx="1605372" cy="687097"/>
                    </a:xfrm>
                    <a:prstGeom prst="ellipse">
                      <a:avLst/>
                    </a:prstGeom>
                    <a:noFill/>
                    <a:ln w="762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CCF462B-FFAF-4514-A27D-0D68C5D2945F}"/>
                        </a:ext>
                      </a:extLst>
                    </p:cNvPr>
                    <p:cNvSpPr txBox="1"/>
                    <p:nvPr/>
                  </p:nvSpPr>
                  <p:spPr>
                    <a:xfrm>
                      <a:off x="3789000" y="4198740"/>
                      <a:ext cx="1753903" cy="400110"/>
                    </a:xfrm>
                    <a:prstGeom prst="rect">
                      <a:avLst/>
                    </a:prstGeom>
                    <a:noFill/>
                  </p:spPr>
                  <p:txBody>
                    <a:bodyPr wrap="square" rtlCol="0">
                      <a:spAutoFit/>
                    </a:bodyPr>
                    <a:lstStyle/>
                    <a:p>
                      <a:r>
                        <a:rPr kumimoji="1" lang="ja-JP" altLang="en-US" sz="2000" b="1" dirty="0">
                          <a:solidFill>
                            <a:srgbClr val="F909FF"/>
                          </a:solidFill>
                        </a:rPr>
                        <a:t>高速化抑制？</a:t>
                      </a:r>
                    </a:p>
                  </p:txBody>
                </p:sp>
              </p:grpSp>
              <p:sp>
                <p:nvSpPr>
                  <p:cNvPr id="24" name="正方形/長方形 23">
                    <a:extLst>
                      <a:ext uri="{FF2B5EF4-FFF2-40B4-BE49-F238E27FC236}">
                        <a16:creationId xmlns:a16="http://schemas.microsoft.com/office/drawing/2014/main" id="{94B083B3-29FE-4B0C-B0E9-E361F2C23655}"/>
                      </a:ext>
                    </a:extLst>
                  </p:cNvPr>
                  <p:cNvSpPr/>
                  <p:nvPr/>
                </p:nvSpPr>
                <p:spPr>
                  <a:xfrm>
                    <a:off x="5621941" y="4189531"/>
                    <a:ext cx="297847" cy="20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3" name="図 22">
                  <a:extLst>
                    <a:ext uri="{FF2B5EF4-FFF2-40B4-BE49-F238E27FC236}">
                      <a16:creationId xmlns:a16="http://schemas.microsoft.com/office/drawing/2014/main" id="{B0087EF3-3FB3-41C9-9A1C-6EDFBDD142E2}"/>
                    </a:ext>
                  </a:extLst>
                </p:cNvPr>
                <p:cNvPicPr>
                  <a:picLocks noChangeAspect="1"/>
                </p:cNvPicPr>
                <p:nvPr/>
              </p:nvPicPr>
              <p:blipFill rotWithShape="1">
                <a:blip r:embed="rId6">
                  <a:clrChange>
                    <a:clrFrom>
                      <a:srgbClr val="FFFFFF"/>
                    </a:clrFrom>
                    <a:clrTo>
                      <a:srgbClr val="FFFFFF">
                        <a:alpha val="0"/>
                      </a:srgbClr>
                    </a:clrTo>
                  </a:clrChange>
                </a:blip>
                <a:srcRect l="39884" r="11154" b="22967"/>
                <a:stretch/>
              </p:blipFill>
              <p:spPr>
                <a:xfrm>
                  <a:off x="3715909" y="1995521"/>
                  <a:ext cx="3250841" cy="2253385"/>
                </a:xfrm>
                <a:prstGeom prst="rect">
                  <a:avLst/>
                </a:prstGeom>
              </p:spPr>
            </p:pic>
          </p:grpSp>
          <p:grpSp>
            <p:nvGrpSpPr>
              <p:cNvPr id="49" name="グループ化 48">
                <a:extLst>
                  <a:ext uri="{FF2B5EF4-FFF2-40B4-BE49-F238E27FC236}">
                    <a16:creationId xmlns:a16="http://schemas.microsoft.com/office/drawing/2014/main" id="{0AA3B9BA-1AEA-4C30-A7D2-897EC688CBEF}"/>
                  </a:ext>
                </a:extLst>
              </p:cNvPr>
              <p:cNvGrpSpPr/>
              <p:nvPr/>
            </p:nvGrpSpPr>
            <p:grpSpPr>
              <a:xfrm>
                <a:off x="7200851" y="942183"/>
                <a:ext cx="2611743" cy="1532904"/>
                <a:chOff x="6828738" y="1015476"/>
                <a:chExt cx="2611743" cy="1532904"/>
              </a:xfrm>
            </p:grpSpPr>
            <p:sp>
              <p:nvSpPr>
                <p:cNvPr id="15" name="テキスト ボックス 14">
                  <a:extLst>
                    <a:ext uri="{FF2B5EF4-FFF2-40B4-BE49-F238E27FC236}">
                      <a16:creationId xmlns:a16="http://schemas.microsoft.com/office/drawing/2014/main" id="{9E7EC0A3-DC9E-4B8E-8C07-E55E6D89C6DD}"/>
                    </a:ext>
                  </a:extLst>
                </p:cNvPr>
                <p:cNvSpPr txBox="1"/>
                <p:nvPr/>
              </p:nvSpPr>
              <p:spPr>
                <a:xfrm>
                  <a:off x="7342036" y="1348051"/>
                  <a:ext cx="1982709" cy="1200329"/>
                </a:xfrm>
                <a:prstGeom prst="rect">
                  <a:avLst/>
                </a:prstGeom>
                <a:noFill/>
              </p:spPr>
              <p:txBody>
                <a:bodyPr wrap="square" rtlCol="0">
                  <a:spAutoFit/>
                </a:bodyPr>
                <a:lstStyle/>
                <a:p>
                  <a:r>
                    <a:rPr kumimoji="1" lang="ja-JP" altLang="en-US" dirty="0"/>
                    <a:t>・流体物性</a:t>
                  </a:r>
                  <a:endParaRPr kumimoji="1" lang="en-US" altLang="ja-JP" dirty="0"/>
                </a:p>
                <a:p>
                  <a:r>
                    <a:rPr kumimoji="1" lang="ja-JP" altLang="en-US" dirty="0"/>
                    <a:t>・球径</a:t>
                  </a:r>
                  <a:endParaRPr kumimoji="1" lang="en-US" altLang="ja-JP" dirty="0"/>
                </a:p>
                <a:p>
                  <a:r>
                    <a:rPr kumimoji="1" lang="ja-JP" altLang="en-US" dirty="0"/>
                    <a:t>・超音波周波数</a:t>
                  </a:r>
                  <a:endParaRPr kumimoji="1" lang="en-US" altLang="ja-JP" dirty="0"/>
                </a:p>
                <a:p>
                  <a:r>
                    <a:rPr kumimoji="1" lang="ja-JP" altLang="en-US" dirty="0"/>
                    <a:t>・超音波強度</a:t>
                  </a:r>
                </a:p>
              </p:txBody>
            </p:sp>
            <p:sp>
              <p:nvSpPr>
                <p:cNvPr id="16" name="正方形/長方形 15">
                  <a:extLst>
                    <a:ext uri="{FF2B5EF4-FFF2-40B4-BE49-F238E27FC236}">
                      <a16:creationId xmlns:a16="http://schemas.microsoft.com/office/drawing/2014/main" id="{7019BEAE-CBAE-4F72-A3AC-13391C053494}"/>
                    </a:ext>
                  </a:extLst>
                </p:cNvPr>
                <p:cNvSpPr/>
                <p:nvPr/>
              </p:nvSpPr>
              <p:spPr>
                <a:xfrm>
                  <a:off x="6828738" y="1053794"/>
                  <a:ext cx="1604046" cy="341608"/>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j-lt"/>
                      <a:ea typeface="+mj-ea"/>
                    </a:rPr>
                    <a:t>パラメータ</a:t>
                  </a:r>
                </a:p>
              </p:txBody>
            </p:sp>
            <p:sp>
              <p:nvSpPr>
                <p:cNvPr id="48" name="正方形/長方形 47">
                  <a:extLst>
                    <a:ext uri="{FF2B5EF4-FFF2-40B4-BE49-F238E27FC236}">
                      <a16:creationId xmlns:a16="http://schemas.microsoft.com/office/drawing/2014/main" id="{FA54B596-49BB-4C25-B2B5-FC69094D8EC8}"/>
                    </a:ext>
                  </a:extLst>
                </p:cNvPr>
                <p:cNvSpPr/>
                <p:nvPr/>
              </p:nvSpPr>
              <p:spPr>
                <a:xfrm>
                  <a:off x="6921911" y="1015476"/>
                  <a:ext cx="2518570" cy="1532904"/>
                </a:xfrm>
                <a:prstGeom prst="rect">
                  <a:avLst/>
                </a:prstGeom>
                <a:noFill/>
                <a:ln w="2857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5" name="図 44">
                <a:extLst>
                  <a:ext uri="{FF2B5EF4-FFF2-40B4-BE49-F238E27FC236}">
                    <a16:creationId xmlns:a16="http://schemas.microsoft.com/office/drawing/2014/main" id="{15EA5F6F-0CC4-4E45-B57B-BF523A99474B}"/>
                  </a:ext>
                </a:extLst>
              </p:cNvPr>
              <p:cNvPicPr>
                <a:picLocks noChangeAspect="1"/>
              </p:cNvPicPr>
              <p:nvPr/>
            </p:nvPicPr>
            <p:blipFill rotWithShape="1">
              <a:blip r:embed="rId6">
                <a:clrChange>
                  <a:clrFrom>
                    <a:srgbClr val="FFFFFF"/>
                  </a:clrFrom>
                  <a:clrTo>
                    <a:srgbClr val="FFFFFF">
                      <a:alpha val="0"/>
                    </a:srgbClr>
                  </a:clrTo>
                </a:clrChange>
              </a:blip>
              <a:srcRect l="74899" t="33695" b="22967"/>
              <a:stretch/>
            </p:blipFill>
            <p:spPr>
              <a:xfrm>
                <a:off x="3754878" y="4099592"/>
                <a:ext cx="1637789" cy="1245815"/>
              </a:xfrm>
              <a:prstGeom prst="rect">
                <a:avLst/>
              </a:prstGeom>
            </p:spPr>
          </p:pic>
        </p:grpSp>
        <p:sp>
          <p:nvSpPr>
            <p:cNvPr id="46" name="正方形/長方形 45">
              <a:extLst>
                <a:ext uri="{FF2B5EF4-FFF2-40B4-BE49-F238E27FC236}">
                  <a16:creationId xmlns:a16="http://schemas.microsoft.com/office/drawing/2014/main" id="{15383788-2348-481D-B84E-62AF36F734A9}"/>
                </a:ext>
              </a:extLst>
            </p:cNvPr>
            <p:cNvSpPr/>
            <p:nvPr/>
          </p:nvSpPr>
          <p:spPr>
            <a:xfrm>
              <a:off x="6118333" y="3034573"/>
              <a:ext cx="1486959" cy="16207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a:extLst>
              <a:ext uri="{FF2B5EF4-FFF2-40B4-BE49-F238E27FC236}">
                <a16:creationId xmlns:a16="http://schemas.microsoft.com/office/drawing/2014/main" id="{0217E038-191C-417A-8AF0-9E417F7BC87A}"/>
              </a:ext>
            </a:extLst>
          </p:cNvPr>
          <p:cNvSpPr/>
          <p:nvPr/>
        </p:nvSpPr>
        <p:spPr>
          <a:xfrm>
            <a:off x="7268365" y="3229303"/>
            <a:ext cx="4615541" cy="211610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rPr>
              <a:t>高速化度合</a:t>
            </a:r>
            <a:r>
              <a:rPr kumimoji="1" lang="ja-JP" altLang="en-US" sz="2400" dirty="0">
                <a:solidFill>
                  <a:schemeClr val="tx1"/>
                </a:solidFill>
              </a:rPr>
              <a:t>と</a:t>
            </a:r>
            <a:r>
              <a:rPr kumimoji="1" lang="ja-JP" altLang="en-US" sz="2400" b="1" dirty="0">
                <a:solidFill>
                  <a:schemeClr val="tx1"/>
                </a:solidFill>
              </a:rPr>
              <a:t>音響境界層厚さ・</a:t>
            </a:r>
            <a:br>
              <a:rPr kumimoji="1" lang="en-US" altLang="ja-JP" sz="2400" b="1" dirty="0">
                <a:solidFill>
                  <a:schemeClr val="tx1"/>
                </a:solidFill>
              </a:rPr>
            </a:br>
            <a:r>
              <a:rPr kumimoji="1" lang="ja-JP" altLang="en-US" sz="2400" b="1" dirty="0">
                <a:solidFill>
                  <a:schemeClr val="tx1"/>
                </a:solidFill>
              </a:rPr>
              <a:t>粘度比</a:t>
            </a:r>
            <a:r>
              <a:rPr kumimoji="1" lang="ja-JP" altLang="en-US" sz="2400" dirty="0">
                <a:solidFill>
                  <a:schemeClr val="tx1"/>
                </a:solidFill>
              </a:rPr>
              <a:t>は</a:t>
            </a:r>
            <a:r>
              <a:rPr kumimoji="1" lang="ja-JP" altLang="en-US" sz="2400" b="1" dirty="0">
                <a:solidFill>
                  <a:srgbClr val="FF0000"/>
                </a:solidFill>
              </a:rPr>
              <a:t>正の相関</a:t>
            </a:r>
            <a:endParaRPr kumimoji="1" lang="en-US" altLang="ja-JP" sz="2400" b="1" dirty="0">
              <a:solidFill>
                <a:srgbClr val="FF0000"/>
              </a:solidFill>
            </a:endParaRPr>
          </a:p>
          <a:p>
            <a:pPr>
              <a:spcBef>
                <a:spcPts val="600"/>
              </a:spcBef>
            </a:pPr>
            <a:r>
              <a:rPr kumimoji="1" lang="ja-JP" altLang="en-US" sz="2400" dirty="0">
                <a:solidFill>
                  <a:schemeClr val="tx1"/>
                </a:solidFill>
              </a:rPr>
              <a:t>⇒音響境界層 </a:t>
            </a:r>
            <a:r>
              <a:rPr kumimoji="1" lang="ja-JP" altLang="en-US" sz="2400" b="1" dirty="0">
                <a:solidFill>
                  <a:srgbClr val="FF0000"/>
                </a:solidFill>
              </a:rPr>
              <a:t>大 </a:t>
            </a:r>
            <a:r>
              <a:rPr kumimoji="1" lang="en-US" altLang="ja-JP" sz="2400" dirty="0">
                <a:solidFill>
                  <a:schemeClr val="tx1"/>
                </a:solidFill>
              </a:rPr>
              <a:t>/ </a:t>
            </a:r>
            <a:r>
              <a:rPr kumimoji="1" lang="ja-JP" altLang="en-US" sz="2400" dirty="0">
                <a:solidFill>
                  <a:schemeClr val="tx1"/>
                </a:solidFill>
              </a:rPr>
              <a:t>粘度比 </a:t>
            </a:r>
            <a:r>
              <a:rPr kumimoji="1" lang="ja-JP" altLang="en-US" sz="2400" b="1" dirty="0">
                <a:solidFill>
                  <a:srgbClr val="FF0000"/>
                </a:solidFill>
              </a:rPr>
              <a:t>大 </a:t>
            </a:r>
            <a:r>
              <a:rPr kumimoji="1" lang="ja-JP" altLang="en-US" sz="2400" dirty="0">
                <a:solidFill>
                  <a:schemeClr val="tx1"/>
                </a:solidFill>
              </a:rPr>
              <a:t>で</a:t>
            </a:r>
            <a:endParaRPr kumimoji="1" lang="en-US" altLang="ja-JP" sz="2400" dirty="0">
              <a:solidFill>
                <a:schemeClr val="tx1"/>
              </a:solidFill>
            </a:endParaRPr>
          </a:p>
          <a:p>
            <a:r>
              <a:rPr kumimoji="1" lang="ja-JP" altLang="en-US" sz="2400" dirty="0">
                <a:solidFill>
                  <a:schemeClr val="tx1"/>
                </a:solidFill>
              </a:rPr>
              <a:t>　</a:t>
            </a:r>
            <a:r>
              <a:rPr kumimoji="1" lang="ja-JP" altLang="en-US" sz="2400" b="1" dirty="0">
                <a:solidFill>
                  <a:srgbClr val="FF0000"/>
                </a:solidFill>
              </a:rPr>
              <a:t>高速化抑制？</a:t>
            </a:r>
          </a:p>
        </p:txBody>
      </p:sp>
    </p:spTree>
    <p:extLst>
      <p:ext uri="{BB962C8B-B14F-4D97-AF65-F5344CB8AC3E}">
        <p14:creationId xmlns:p14="http://schemas.microsoft.com/office/powerpoint/2010/main" val="287833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0FA1-33A8-47EC-BBF2-420C56BEEEFE}"/>
              </a:ext>
            </a:extLst>
          </p:cNvPr>
          <p:cNvSpPr>
            <a:spLocks noGrp="1"/>
          </p:cNvSpPr>
          <p:nvPr>
            <p:ph type="title"/>
          </p:nvPr>
        </p:nvSpPr>
        <p:spPr/>
        <p:txBody>
          <a:bodyPr/>
          <a:lstStyle/>
          <a:p>
            <a:r>
              <a:rPr kumimoji="1" lang="ja-JP" altLang="en-US" dirty="0"/>
              <a:t>実験方法 </a:t>
            </a:r>
            <a:r>
              <a:rPr kumimoji="1" lang="en-US" altLang="ja-JP" dirty="0"/>
              <a:t>/ </a:t>
            </a:r>
            <a:r>
              <a:rPr kumimoji="1" lang="ja-JP" altLang="en-US" dirty="0"/>
              <a:t>解析</a:t>
            </a:r>
            <a:r>
              <a:rPr lang="ja-JP" altLang="en-US" dirty="0"/>
              <a:t>方法</a:t>
            </a:r>
            <a:endParaRPr kumimoji="1" lang="ja-JP" altLang="en-US" dirty="0"/>
          </a:p>
        </p:txBody>
      </p:sp>
      <p:grpSp>
        <p:nvGrpSpPr>
          <p:cNvPr id="28" name="グループ化 27">
            <a:extLst>
              <a:ext uri="{FF2B5EF4-FFF2-40B4-BE49-F238E27FC236}">
                <a16:creationId xmlns:a16="http://schemas.microsoft.com/office/drawing/2014/main" id="{D199123A-4C78-4F65-BEAC-C583BBF0892A}"/>
              </a:ext>
            </a:extLst>
          </p:cNvPr>
          <p:cNvGrpSpPr/>
          <p:nvPr/>
        </p:nvGrpSpPr>
        <p:grpSpPr>
          <a:xfrm>
            <a:off x="1379340" y="772837"/>
            <a:ext cx="5621521" cy="3138101"/>
            <a:chOff x="102093" y="1307964"/>
            <a:chExt cx="7972331" cy="4289441"/>
          </a:xfrm>
        </p:grpSpPr>
        <p:pic>
          <p:nvPicPr>
            <p:cNvPr id="9" name="図 8">
              <a:extLst>
                <a:ext uri="{FF2B5EF4-FFF2-40B4-BE49-F238E27FC236}">
                  <a16:creationId xmlns:a16="http://schemas.microsoft.com/office/drawing/2014/main" id="{6CE94761-7BC4-4A08-AE81-38DA0A4EA1D2}"/>
                </a:ext>
              </a:extLst>
            </p:cNvPr>
            <p:cNvPicPr>
              <a:picLocks noChangeAspect="1"/>
            </p:cNvPicPr>
            <p:nvPr/>
          </p:nvPicPr>
          <p:blipFill rotWithShape="1">
            <a:blip r:embed="rId5">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10" name="テキスト ボックス 9">
              <a:extLst>
                <a:ext uri="{FF2B5EF4-FFF2-40B4-BE49-F238E27FC236}">
                  <a16:creationId xmlns:a16="http://schemas.microsoft.com/office/drawing/2014/main" id="{27978610-31B2-4316-9C67-04049B0EFE9E}"/>
                </a:ext>
              </a:extLst>
            </p:cNvPr>
            <p:cNvSpPr txBox="1"/>
            <p:nvPr/>
          </p:nvSpPr>
          <p:spPr>
            <a:xfrm>
              <a:off x="6068400" y="2119755"/>
              <a:ext cx="2006024" cy="504836"/>
            </a:xfrm>
            <a:prstGeom prst="rect">
              <a:avLst/>
            </a:prstGeom>
            <a:noFill/>
          </p:spPr>
          <p:txBody>
            <a:bodyPr wrap="square" rtlCol="0">
              <a:spAutoFit/>
            </a:bodyPr>
            <a:lstStyle/>
            <a:p>
              <a:pPr algn="ctr"/>
              <a:r>
                <a:rPr kumimoji="1" lang="ja-JP" altLang="en-US" dirty="0"/>
                <a:t>真空ポンプ</a:t>
              </a:r>
            </a:p>
          </p:txBody>
        </p:sp>
        <p:sp>
          <p:nvSpPr>
            <p:cNvPr id="11" name="テキスト ボックス 10">
              <a:extLst>
                <a:ext uri="{FF2B5EF4-FFF2-40B4-BE49-F238E27FC236}">
                  <a16:creationId xmlns:a16="http://schemas.microsoft.com/office/drawing/2014/main" id="{85DD76EA-BC0A-4EB3-AB88-4C74E0D1C0C2}"/>
                </a:ext>
              </a:extLst>
            </p:cNvPr>
            <p:cNvSpPr txBox="1"/>
            <p:nvPr/>
          </p:nvSpPr>
          <p:spPr>
            <a:xfrm>
              <a:off x="2961436" y="5092569"/>
              <a:ext cx="2235938" cy="504836"/>
            </a:xfrm>
            <a:prstGeom prst="rect">
              <a:avLst/>
            </a:prstGeom>
            <a:noFill/>
          </p:spPr>
          <p:txBody>
            <a:bodyPr wrap="square" rtlCol="0">
              <a:spAutoFit/>
            </a:bodyPr>
            <a:lstStyle/>
            <a:p>
              <a:pPr algn="ctr"/>
              <a:r>
                <a:rPr kumimoji="1" lang="ja-JP" altLang="en-US" dirty="0"/>
                <a:t>超音波振動子</a:t>
              </a:r>
            </a:p>
          </p:txBody>
        </p:sp>
        <p:sp>
          <p:nvSpPr>
            <p:cNvPr id="13" name="テキスト ボックス 12">
              <a:extLst>
                <a:ext uri="{FF2B5EF4-FFF2-40B4-BE49-F238E27FC236}">
                  <a16:creationId xmlns:a16="http://schemas.microsoft.com/office/drawing/2014/main" id="{E942B639-9A2E-4B1A-85E4-FE9CA0A56226}"/>
                </a:ext>
              </a:extLst>
            </p:cNvPr>
            <p:cNvSpPr txBox="1"/>
            <p:nvPr/>
          </p:nvSpPr>
          <p:spPr>
            <a:xfrm>
              <a:off x="1256228" y="2491229"/>
              <a:ext cx="1242594" cy="504836"/>
            </a:xfrm>
            <a:prstGeom prst="rect">
              <a:avLst/>
            </a:prstGeom>
            <a:noFill/>
          </p:spPr>
          <p:txBody>
            <a:bodyPr wrap="square" rtlCol="0">
              <a:spAutoFit/>
            </a:bodyPr>
            <a:lstStyle/>
            <a:p>
              <a:pPr algn="ctr"/>
              <a:r>
                <a:rPr kumimoji="1" lang="ja-JP" altLang="en-US" dirty="0"/>
                <a:t>落下球</a:t>
              </a:r>
            </a:p>
          </p:txBody>
        </p:sp>
        <p:cxnSp>
          <p:nvCxnSpPr>
            <p:cNvPr id="15" name="直線コネクタ 14">
              <a:extLst>
                <a:ext uri="{FF2B5EF4-FFF2-40B4-BE49-F238E27FC236}">
                  <a16:creationId xmlns:a16="http://schemas.microsoft.com/office/drawing/2014/main" id="{C7BD0C73-959A-41CC-B4C8-1654426BBF2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32D0486-29A2-44EC-AAB7-E6EB1A231D39}"/>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4930E4A-BCDB-419A-9791-53D7AD6716E7}"/>
                </a:ext>
              </a:extLst>
            </p:cNvPr>
            <p:cNvSpPr txBox="1"/>
            <p:nvPr/>
          </p:nvSpPr>
          <p:spPr>
            <a:xfrm>
              <a:off x="790695" y="3208285"/>
              <a:ext cx="1242594" cy="504836"/>
            </a:xfrm>
            <a:prstGeom prst="rect">
              <a:avLst/>
            </a:prstGeom>
            <a:noFill/>
          </p:spPr>
          <p:txBody>
            <a:bodyPr wrap="square" rtlCol="0">
              <a:spAutoFit/>
            </a:bodyPr>
            <a:lstStyle/>
            <a:p>
              <a:pPr algn="ctr"/>
              <a:r>
                <a:rPr kumimoji="1" lang="ja-JP" altLang="en-US" dirty="0"/>
                <a:t>カメラ</a:t>
              </a:r>
            </a:p>
          </p:txBody>
        </p:sp>
        <p:sp>
          <p:nvSpPr>
            <p:cNvPr id="26" name="テキスト ボックス 25">
              <a:extLst>
                <a:ext uri="{FF2B5EF4-FFF2-40B4-BE49-F238E27FC236}">
                  <a16:creationId xmlns:a16="http://schemas.microsoft.com/office/drawing/2014/main" id="{102C8BA6-2909-4EFE-BB7E-325919C69985}"/>
                </a:ext>
              </a:extLst>
            </p:cNvPr>
            <p:cNvSpPr txBox="1"/>
            <p:nvPr/>
          </p:nvSpPr>
          <p:spPr>
            <a:xfrm>
              <a:off x="102093" y="4998090"/>
              <a:ext cx="2235937" cy="504836"/>
            </a:xfrm>
            <a:prstGeom prst="rect">
              <a:avLst/>
            </a:prstGeom>
            <a:noFill/>
          </p:spPr>
          <p:txBody>
            <a:bodyPr wrap="square" rtlCol="0">
              <a:spAutoFit/>
            </a:bodyPr>
            <a:lstStyle/>
            <a:p>
              <a:pPr algn="ctr"/>
              <a:r>
                <a:rPr kumimoji="1" lang="ja-JP" altLang="en-US" dirty="0"/>
                <a:t>コンピュータ</a:t>
              </a:r>
            </a:p>
          </p:txBody>
        </p:sp>
        <p:sp>
          <p:nvSpPr>
            <p:cNvPr id="27" name="テキスト ボックス 26">
              <a:extLst>
                <a:ext uri="{FF2B5EF4-FFF2-40B4-BE49-F238E27FC236}">
                  <a16:creationId xmlns:a16="http://schemas.microsoft.com/office/drawing/2014/main" id="{71E5A3FD-D7A1-4FFF-BC99-43F967F37FDC}"/>
                </a:ext>
              </a:extLst>
            </p:cNvPr>
            <p:cNvSpPr txBox="1"/>
            <p:nvPr/>
          </p:nvSpPr>
          <p:spPr>
            <a:xfrm>
              <a:off x="2365902" y="1792046"/>
              <a:ext cx="1269897" cy="504836"/>
            </a:xfrm>
            <a:prstGeom prst="rect">
              <a:avLst/>
            </a:prstGeom>
            <a:noFill/>
          </p:spPr>
          <p:txBody>
            <a:bodyPr wrap="square" rtlCol="0">
              <a:spAutoFit/>
            </a:bodyPr>
            <a:lstStyle/>
            <a:p>
              <a:pPr algn="ctr"/>
              <a:r>
                <a:rPr kumimoji="1" lang="ja-JP" altLang="en-US" dirty="0"/>
                <a:t>三方弁</a:t>
              </a:r>
            </a:p>
          </p:txBody>
        </p:sp>
      </p:grpSp>
      <p:sp>
        <p:nvSpPr>
          <p:cNvPr id="29" name="正方形/長方形 28">
            <a:extLst>
              <a:ext uri="{FF2B5EF4-FFF2-40B4-BE49-F238E27FC236}">
                <a16:creationId xmlns:a16="http://schemas.microsoft.com/office/drawing/2014/main" id="{963B21A8-7126-4125-9AB3-2596BAEEB35D}"/>
              </a:ext>
            </a:extLst>
          </p:cNvPr>
          <p:cNvSpPr/>
          <p:nvPr/>
        </p:nvSpPr>
        <p:spPr>
          <a:xfrm>
            <a:off x="280055"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33" name="テキスト ボックス 32">
            <a:extLst>
              <a:ext uri="{FF2B5EF4-FFF2-40B4-BE49-F238E27FC236}">
                <a16:creationId xmlns:a16="http://schemas.microsoft.com/office/drawing/2014/main" id="{51B91802-6561-4E3E-94B0-78F9685D3D7E}"/>
              </a:ext>
            </a:extLst>
          </p:cNvPr>
          <p:cNvSpPr txBox="1"/>
          <p:nvPr/>
        </p:nvSpPr>
        <p:spPr>
          <a:xfrm>
            <a:off x="8754739" y="6129852"/>
            <a:ext cx="3375092" cy="728148"/>
          </a:xfrm>
          <a:prstGeom prst="rect">
            <a:avLst/>
          </a:prstGeom>
          <a:noFill/>
        </p:spPr>
        <p:txBody>
          <a:bodyPr wrap="square" rtlCol="0">
            <a:spAutoFit/>
          </a:bodyPr>
          <a:lstStyle/>
          <a:p>
            <a:pPr>
              <a:lnSpc>
                <a:spcPct val="120000"/>
              </a:lnSpc>
            </a:pPr>
            <a:r>
              <a:rPr kumimoji="1" lang="en-US" altLang="ja-JP" dirty="0"/>
              <a:t>(a) </a:t>
            </a:r>
            <a:r>
              <a:rPr kumimoji="1" lang="ja-JP" altLang="en-US" dirty="0"/>
              <a:t>計測画像，</a:t>
            </a:r>
            <a:r>
              <a:rPr kumimoji="1" lang="en-US" altLang="ja-JP" dirty="0"/>
              <a:t>(b) </a:t>
            </a:r>
            <a:r>
              <a:rPr kumimoji="1" lang="ja-JP" altLang="en-US" dirty="0"/>
              <a:t>背景処理画像，</a:t>
            </a:r>
            <a:endParaRPr kumimoji="1" lang="en-US" altLang="ja-JP" dirty="0"/>
          </a:p>
          <a:p>
            <a:pPr>
              <a:lnSpc>
                <a:spcPct val="120000"/>
              </a:lnSpc>
            </a:pPr>
            <a:r>
              <a:rPr kumimoji="1" lang="en-US" altLang="ja-JP" dirty="0"/>
              <a:t>(c) Sobel filter</a:t>
            </a:r>
            <a:r>
              <a:rPr kumimoji="1" lang="ja-JP" altLang="en-US" dirty="0"/>
              <a:t>処理画像</a:t>
            </a:r>
            <a:endParaRPr kumimoji="1" lang="en-US" altLang="ja-JP" dirty="0"/>
          </a:p>
        </p:txBody>
      </p:sp>
      <p:sp>
        <p:nvSpPr>
          <p:cNvPr id="18" name="正方形/長方形 17">
            <a:extLst>
              <a:ext uri="{FF2B5EF4-FFF2-40B4-BE49-F238E27FC236}">
                <a16:creationId xmlns:a16="http://schemas.microsoft.com/office/drawing/2014/main" id="{E6E338D9-86C1-4D38-A31F-18F21B960ED9}"/>
              </a:ext>
            </a:extLst>
          </p:cNvPr>
          <p:cNvSpPr/>
          <p:nvPr/>
        </p:nvSpPr>
        <p:spPr>
          <a:xfrm>
            <a:off x="7034558"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画像解析</a:t>
            </a:r>
          </a:p>
        </p:txBody>
      </p:sp>
      <p:sp>
        <p:nvSpPr>
          <p:cNvPr id="19" name="正方形/長方形 18">
            <a:extLst>
              <a:ext uri="{FF2B5EF4-FFF2-40B4-BE49-F238E27FC236}">
                <a16:creationId xmlns:a16="http://schemas.microsoft.com/office/drawing/2014/main" id="{06223F43-DEEC-4593-927C-C4E1E49FFC9F}"/>
              </a:ext>
            </a:extLst>
          </p:cNvPr>
          <p:cNvSpPr/>
          <p:nvPr/>
        </p:nvSpPr>
        <p:spPr>
          <a:xfrm>
            <a:off x="280054" y="40384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実験条件</a:t>
            </a:r>
          </a:p>
        </p:txBody>
      </p:sp>
      <p:sp>
        <p:nvSpPr>
          <p:cNvPr id="3" name="テキスト ボックス 2">
            <a:extLst>
              <a:ext uri="{FF2B5EF4-FFF2-40B4-BE49-F238E27FC236}">
                <a16:creationId xmlns:a16="http://schemas.microsoft.com/office/drawing/2014/main" id="{CF62299E-9F02-4723-888A-824236C2C552}"/>
              </a:ext>
            </a:extLst>
          </p:cNvPr>
          <p:cNvSpPr txBox="1"/>
          <p:nvPr/>
        </p:nvSpPr>
        <p:spPr>
          <a:xfrm>
            <a:off x="1898685" y="4307679"/>
            <a:ext cx="7601692" cy="2072875"/>
          </a:xfrm>
          <a:prstGeom prst="rect">
            <a:avLst/>
          </a:prstGeom>
          <a:noFill/>
        </p:spPr>
        <p:txBody>
          <a:bodyPr wrap="square" rtlCol="0">
            <a:spAutoFit/>
          </a:bodyPr>
          <a:lstStyle/>
          <a:p>
            <a:pPr>
              <a:lnSpc>
                <a:spcPct val="120000"/>
              </a:lnSpc>
            </a:pPr>
            <a:r>
              <a:rPr kumimoji="1" lang="ja-JP" altLang="en-US" dirty="0"/>
              <a:t>落下球：ナイロン，アルミ，鋼， ステンレス，真鍮</a:t>
            </a:r>
            <a:endParaRPr kumimoji="1" lang="en-US" altLang="ja-JP" dirty="0"/>
          </a:p>
          <a:p>
            <a:pPr>
              <a:lnSpc>
                <a:spcPct val="120000"/>
              </a:lnSpc>
            </a:pPr>
            <a:r>
              <a:rPr kumimoji="1" lang="ja-JP" altLang="en-US" dirty="0"/>
              <a:t>                鋼球 </a:t>
            </a:r>
            <a:r>
              <a:rPr kumimoji="1" lang="en-US" altLang="ja-JP" dirty="0"/>
              <a:t>5,8,10-15,20mm</a:t>
            </a:r>
          </a:p>
          <a:p>
            <a:pPr>
              <a:lnSpc>
                <a:spcPct val="120000"/>
              </a:lnSpc>
            </a:pPr>
            <a:r>
              <a:rPr kumimoji="1" lang="ja-JP" altLang="en-US" dirty="0"/>
              <a:t>容器サイズ：</a:t>
            </a:r>
            <a:r>
              <a:rPr kumimoji="1" lang="en-US" altLang="ja-JP" dirty="0"/>
              <a:t>397mm×52mm×52mm</a:t>
            </a:r>
            <a:r>
              <a:rPr kumimoji="1" lang="ja-JP" altLang="en-US" dirty="0"/>
              <a:t>（内寸）</a:t>
            </a:r>
            <a:endParaRPr kumimoji="1" lang="en-US" altLang="ja-JP" dirty="0"/>
          </a:p>
          <a:p>
            <a:pPr>
              <a:lnSpc>
                <a:spcPct val="120000"/>
              </a:lnSpc>
            </a:pPr>
            <a:r>
              <a:rPr kumimoji="1" lang="ja-JP" altLang="en-US" dirty="0"/>
              <a:t>擬塑性流体：</a:t>
            </a:r>
            <a:r>
              <a:rPr kumimoji="1" lang="en-US" altLang="ja-JP" dirty="0"/>
              <a:t>PAA</a:t>
            </a:r>
            <a:r>
              <a:rPr kumimoji="1" lang="ja-JP" altLang="en-US" dirty="0"/>
              <a:t>溶液 </a:t>
            </a:r>
            <a:r>
              <a:rPr kumimoji="1" lang="en-US" altLang="ja-JP" dirty="0"/>
              <a:t>0.05, 0.2,0.5, 0.7, 1.0, 1.3, 1.5 wt.%</a:t>
            </a:r>
          </a:p>
          <a:p>
            <a:pPr>
              <a:lnSpc>
                <a:spcPct val="120000"/>
              </a:lnSpc>
            </a:pPr>
            <a:r>
              <a:rPr kumimoji="1" lang="ja-JP" altLang="en-US" dirty="0"/>
              <a:t>画像サイズ：</a:t>
            </a:r>
            <a:r>
              <a:rPr kumimoji="1" lang="en-US" altLang="ja-JP" dirty="0"/>
              <a:t>200pixel×1984pixel</a:t>
            </a:r>
            <a:r>
              <a:rPr kumimoji="1" lang="ja-JP" altLang="en-US" dirty="0"/>
              <a:t>（</a:t>
            </a:r>
            <a:r>
              <a:rPr kumimoji="1" lang="en-US" altLang="ja-JP" dirty="0"/>
              <a:t>bmp</a:t>
            </a:r>
            <a:r>
              <a:rPr kumimoji="1" lang="ja-JP" altLang="en-US" dirty="0"/>
              <a:t>形式）</a:t>
            </a:r>
            <a:endParaRPr kumimoji="1" lang="en-US" altLang="ja-JP" dirty="0"/>
          </a:p>
          <a:p>
            <a:pPr>
              <a:lnSpc>
                <a:spcPct val="120000"/>
              </a:lnSpc>
            </a:pPr>
            <a:r>
              <a:rPr kumimoji="1" lang="ja-JP" altLang="en-US" dirty="0"/>
              <a:t>フレームレート：</a:t>
            </a:r>
            <a:r>
              <a:rPr kumimoji="1" lang="en-US" altLang="ja-JP" dirty="0"/>
              <a:t>100fps</a:t>
            </a:r>
          </a:p>
        </p:txBody>
      </p:sp>
      <p:pic>
        <p:nvPicPr>
          <p:cNvPr id="4" name="out">
            <a:hlinkClick r:id="" action="ppaction://media"/>
            <a:extLst>
              <a:ext uri="{FF2B5EF4-FFF2-40B4-BE49-F238E27FC236}">
                <a16:creationId xmlns:a16="http://schemas.microsoft.com/office/drawing/2014/main" id="{D5200D1F-ADD0-4076-B038-41FA312FD7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34074" y="161986"/>
            <a:ext cx="1816422" cy="6008381"/>
          </a:xfrm>
          <a:prstGeom prst="rect">
            <a:avLst/>
          </a:prstGeom>
        </p:spPr>
      </p:pic>
      <p:sp>
        <p:nvSpPr>
          <p:cNvPr id="32" name="テキスト ボックス 31">
            <a:extLst>
              <a:ext uri="{FF2B5EF4-FFF2-40B4-BE49-F238E27FC236}">
                <a16:creationId xmlns:a16="http://schemas.microsoft.com/office/drawing/2014/main" id="{0000C664-1B1D-4B07-BE30-BCE722FE4D8B}"/>
              </a:ext>
            </a:extLst>
          </p:cNvPr>
          <p:cNvSpPr txBox="1"/>
          <p:nvPr/>
        </p:nvSpPr>
        <p:spPr>
          <a:xfrm>
            <a:off x="9466680" y="336555"/>
            <a:ext cx="1195468" cy="369332"/>
          </a:xfrm>
          <a:prstGeom prst="rect">
            <a:avLst/>
          </a:prstGeom>
          <a:noFill/>
        </p:spPr>
        <p:txBody>
          <a:bodyPr wrap="square" rtlCol="0">
            <a:spAutoFit/>
          </a:bodyPr>
          <a:lstStyle/>
          <a:p>
            <a:r>
              <a:rPr kumimoji="1" lang="en-US" altLang="ja-JP" dirty="0"/>
              <a:t>(a)      (b) </a:t>
            </a:r>
            <a:endParaRPr kumimoji="1" lang="ja-JP" altLang="en-US" dirty="0"/>
          </a:p>
        </p:txBody>
      </p:sp>
      <p:sp>
        <p:nvSpPr>
          <p:cNvPr id="21" name="テキスト ボックス 20">
            <a:extLst>
              <a:ext uri="{FF2B5EF4-FFF2-40B4-BE49-F238E27FC236}">
                <a16:creationId xmlns:a16="http://schemas.microsoft.com/office/drawing/2014/main" id="{8FE2EBEC-DBF6-473C-A594-BA5916112561}"/>
              </a:ext>
            </a:extLst>
          </p:cNvPr>
          <p:cNvSpPr txBox="1"/>
          <p:nvPr/>
        </p:nvSpPr>
        <p:spPr>
          <a:xfrm>
            <a:off x="10748087" y="333657"/>
            <a:ext cx="548427" cy="369332"/>
          </a:xfrm>
          <a:prstGeom prst="rect">
            <a:avLst/>
          </a:prstGeom>
          <a:noFill/>
        </p:spPr>
        <p:txBody>
          <a:bodyPr wrap="square" rtlCol="0">
            <a:spAutoFit/>
          </a:bodyPr>
          <a:lstStyle/>
          <a:p>
            <a:r>
              <a:rPr kumimoji="1" lang="en-US" altLang="ja-JP" dirty="0">
                <a:solidFill>
                  <a:schemeClr val="bg1"/>
                </a:solidFill>
              </a:rPr>
              <a:t>(c) </a:t>
            </a:r>
            <a:endParaRPr kumimoji="1" lang="ja-JP" altLang="en-US" dirty="0">
              <a:solidFill>
                <a:schemeClr val="bg1"/>
              </a:solidFill>
            </a:endParaRPr>
          </a:p>
        </p:txBody>
      </p:sp>
      <p:sp>
        <p:nvSpPr>
          <p:cNvPr id="22" name="テキスト ボックス 21">
            <a:extLst>
              <a:ext uri="{FF2B5EF4-FFF2-40B4-BE49-F238E27FC236}">
                <a16:creationId xmlns:a16="http://schemas.microsoft.com/office/drawing/2014/main" id="{043E3C0C-900C-4704-96C3-573D6ED5A99C}"/>
              </a:ext>
            </a:extLst>
          </p:cNvPr>
          <p:cNvSpPr txBox="1"/>
          <p:nvPr/>
        </p:nvSpPr>
        <p:spPr>
          <a:xfrm>
            <a:off x="8610424" y="5531227"/>
            <a:ext cx="1496838" cy="598625"/>
          </a:xfrm>
          <a:prstGeom prst="rect">
            <a:avLst/>
          </a:prstGeom>
          <a:noFill/>
        </p:spPr>
        <p:txBody>
          <a:bodyPr wrap="square" rtlCol="0">
            <a:spAutoFit/>
          </a:bodyPr>
          <a:lstStyle/>
          <a:p>
            <a:pPr>
              <a:lnSpc>
                <a:spcPct val="120000"/>
              </a:lnSpc>
            </a:pPr>
            <a:r>
              <a:rPr kumimoji="1" lang="ja-JP" altLang="en-US" sz="1400" dirty="0">
                <a:solidFill>
                  <a:srgbClr val="FF0000"/>
                </a:solidFill>
              </a:rPr>
              <a:t>赤</a:t>
            </a:r>
            <a:r>
              <a:rPr kumimoji="1" lang="ja-JP" altLang="en-US" sz="1400" dirty="0"/>
              <a:t>線は球</a:t>
            </a:r>
            <a:br>
              <a:rPr kumimoji="1" lang="en-US" altLang="ja-JP" sz="1400" dirty="0"/>
            </a:br>
            <a:r>
              <a:rPr kumimoji="1" lang="ja-JP" altLang="en-US" sz="1400" dirty="0"/>
              <a:t>検出結果</a:t>
            </a:r>
            <a:endParaRPr kumimoji="1" lang="en-US" altLang="ja-JP" sz="1400" dirty="0"/>
          </a:p>
        </p:txBody>
      </p:sp>
      <p:sp>
        <p:nvSpPr>
          <p:cNvPr id="5" name="テキスト ボックス 4">
            <a:extLst>
              <a:ext uri="{FF2B5EF4-FFF2-40B4-BE49-F238E27FC236}">
                <a16:creationId xmlns:a16="http://schemas.microsoft.com/office/drawing/2014/main" id="{A04F084E-7E5C-44DE-BF67-78483FF45549}"/>
              </a:ext>
            </a:extLst>
          </p:cNvPr>
          <p:cNvSpPr txBox="1"/>
          <p:nvPr/>
        </p:nvSpPr>
        <p:spPr>
          <a:xfrm>
            <a:off x="7240204" y="1397512"/>
            <a:ext cx="2310063" cy="1608902"/>
          </a:xfrm>
          <a:prstGeom prst="rect">
            <a:avLst/>
          </a:prstGeom>
          <a:noFill/>
        </p:spPr>
        <p:txBody>
          <a:bodyPr wrap="square" rtlCol="0">
            <a:spAutoFit/>
          </a:bodyPr>
          <a:lstStyle/>
          <a:p>
            <a:pPr>
              <a:lnSpc>
                <a:spcPct val="110000"/>
              </a:lnSpc>
            </a:pPr>
            <a:r>
              <a:rPr kumimoji="1" lang="ja-JP" altLang="en-US" dirty="0"/>
              <a:t>計測画像より</a:t>
            </a:r>
            <a:endParaRPr kumimoji="1" lang="en-US" altLang="ja-JP" dirty="0"/>
          </a:p>
          <a:p>
            <a:pPr marL="452438" indent="-182563">
              <a:lnSpc>
                <a:spcPct val="110000"/>
              </a:lnSpc>
              <a:buFont typeface="Arial" panose="020B0604020202020204" pitchFamily="34" charset="0"/>
              <a:buChar char="•"/>
            </a:pPr>
            <a:r>
              <a:rPr kumimoji="1" lang="ja-JP" altLang="en-US" dirty="0"/>
              <a:t>背景処理</a:t>
            </a:r>
            <a:endParaRPr kumimoji="1" lang="en-US" altLang="ja-JP" dirty="0"/>
          </a:p>
          <a:p>
            <a:pPr marL="452438" indent="-182563">
              <a:lnSpc>
                <a:spcPct val="110000"/>
              </a:lnSpc>
              <a:buFont typeface="Arial" panose="020B0604020202020204" pitchFamily="34" charset="0"/>
              <a:buChar char="•"/>
            </a:pPr>
            <a:r>
              <a:rPr kumimoji="1" lang="en-US" altLang="ja-JP" dirty="0"/>
              <a:t>Sobel</a:t>
            </a:r>
            <a:r>
              <a:rPr kumimoji="1" lang="ja-JP" altLang="en-US" dirty="0"/>
              <a:t> </a:t>
            </a:r>
            <a:r>
              <a:rPr kumimoji="1" lang="en-US" altLang="ja-JP" dirty="0"/>
              <a:t>filter</a:t>
            </a:r>
          </a:p>
          <a:p>
            <a:pPr>
              <a:lnSpc>
                <a:spcPct val="110000"/>
              </a:lnSpc>
            </a:pPr>
            <a:r>
              <a:rPr kumimoji="1" lang="ja-JP" altLang="en-US" dirty="0"/>
              <a:t>で画像処理後，</a:t>
            </a:r>
            <a:r>
              <a:rPr kumimoji="1" lang="en-US" altLang="ja-JP" dirty="0">
                <a:solidFill>
                  <a:srgbClr val="FF0000"/>
                </a:solidFill>
              </a:rPr>
              <a:t>Hough</a:t>
            </a:r>
            <a:r>
              <a:rPr kumimoji="1" lang="ja-JP" altLang="en-US" dirty="0">
                <a:solidFill>
                  <a:srgbClr val="FF0000"/>
                </a:solidFill>
              </a:rPr>
              <a:t>変換</a:t>
            </a:r>
            <a:r>
              <a:rPr kumimoji="1" lang="ja-JP" altLang="en-US" dirty="0"/>
              <a:t>で円検出</a:t>
            </a:r>
          </a:p>
        </p:txBody>
      </p:sp>
    </p:spTree>
    <p:extLst>
      <p:ext uri="{BB962C8B-B14F-4D97-AF65-F5344CB8AC3E}">
        <p14:creationId xmlns:p14="http://schemas.microsoft.com/office/powerpoint/2010/main" val="205065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0.3472223"/>
  <p:tag name="ORIGINALWIDTH" val="4.062511"/>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3.645845"/>
  <p:tag name="ORIGINALWIDTH" val="3.506956"/>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5.277778"/>
  <p:tag name="ORIGINALWIDTH" val="4.16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3.958333"/>
  <p:tag name="ORIGINALWIDTH" val="3.958333"/>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1.840289"/>
  <p:tag name="ORIGINALWIDTH" val="5.069445"/>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5.694445"/>
  <p:tag name="ORIGINALWIDTH" val="3.472222"/>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5.659733"/>
  <p:tag name="ORIGINALWIDTH" val="5.243067"/>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3.784733"/>
  <p:tag name="ORIGINALWIDTH" val="3.993067"/>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0.3125109"/>
  <p:tag name="ORIGINALWIDTH" val="10"/>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3.605784"/>
  <p:tag name="ORIGINALWIDTH" val="4.855784"/>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3.645844"/>
  <p:tag name="ORIGINALWIDTH" val="3.506955"/>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2.569444"/>
  <p:tag name="ORIGINALWIDTH" val="3.263889"/>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0.2777778"/>
  <p:tag name="ORIGINALWIDTH" val="3.611111"/>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3.715289"/>
  <p:tag name="ORIGINALWIDTH" val="1.944445"/>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5.729179"/>
  <p:tag name="ORIGINALWIDTH" val="5.277778"/>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3.854179"/>
  <p:tag name="ORIGINALWIDTH" val="3.958333"/>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1.909734"/>
  <p:tag name="ORIGINALWIDTH" val="5.069444"/>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5.833335"/>
  <p:tag name="ORIGINALWIDTH" val="5.625"/>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5.347224"/>
  <p:tag name="ORIGINALWIDTH" val="3.5764"/>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5.277779"/>
  <p:tag name="ORIGINALWIDTH" val="3.472222"/>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0.312511"/>
  <p:tag name="ORIGINALWIDTH" val="14.2014"/>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5.590291"/>
  <p:tag name="ORIGINALWIDTH" val="3.159733"/>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5.729179"/>
  <p:tag name="ORIGINALWIDTH" val="3.437511"/>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2.708334"/>
  <p:tag name="ORIGINALWIDTH" val="1.527778"/>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0.2777779"/>
  <p:tag name="ORIGINALWIDTH" val="3.368066"/>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3.71529"/>
  <p:tag name="ORIGINALWIDTH" val="4.166667"/>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UTPUTDPI" val="1500"/>
  <p:tag name="ORIGINALHEIGHT" val="515.9355"/>
  <p:tag name="ORIGINALWIDTH" val="1781.027"/>
  <p:tag name="LATEXADDIN" val="\documentclass{article}&#10;\usepackage{color}&#10;\usepackage{amsmath}&#10;\pagestyle{empty}&#10;\begin{document}&#10;&#10;\color{red}Shear-Thickening : $n&gt;1$&#10;&#10;\color{black}Newtonian : $n=1$&#10;&#10;\color{blue}Shear-Thining : $0&lt;n&lt;1$&#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0.312511"/>
  <p:tag name="ORIGINALWIDTH" val="17.70833"/>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5.416668"/>
  <p:tag name="ORIGINALWIDTH" val="3.055555"/>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8"/>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3.680557"/>
  <p:tag name="ORIGINALWIDTH" val="4.131955"/>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3.680557"/>
  <p:tag name="ORIGINALWIDTH" val="3.472222"/>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1.805556"/>
  <p:tag name="ORIGINALWIDTH" val="2.638889"/>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3.402779"/>
  <p:tag name="ORIGINALWIDTH" val="3.159733"/>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2.708334"/>
  <p:tag name="ORIGINALWIDTH" val="1.562511"/>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0.2777779"/>
  <p:tag name="ORIGINALWIDTH" val="9.861111"/>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30"/>
  <p:tag name="IGUANATEXCURSOR" val="172"/>
  <p:tag name="TRANSPARENCY" val="True"/>
  <p:tag name="LATEXENGINEID" val="1"/>
  <p:tag name="TEMPFOLDER" val="C:\Users\SugiyamaLab\t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18.36542"/>
  <p:tag name="ORIGINALWIDTH" val="31.10579"/>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Lst>
</file>

<file path=ppt/tags/tag141.xml><?xml version="1.0" encoding="utf-8"?>
<p:tagLst xmlns:a="http://schemas.openxmlformats.org/drawingml/2006/main" xmlns:r="http://schemas.openxmlformats.org/officeDocument/2006/relationships" xmlns:p="http://schemas.openxmlformats.org/presentationml/2006/main">
  <p:tag name="ORIGINALHEIGHT" val="5.288462"/>
  <p:tag name="ORIGINALWIDTH" val="4.278862"/>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3.942308"/>
  <p:tag name="ORIGINALWIDTH" val="4.086554"/>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0.3365536"/>
  <p:tag name="ORIGINALWIDTH" val="19.27886"/>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5.2404"/>
  <p:tag name="ORIGINALWIDTH" val="4.278862"/>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3.9904"/>
  <p:tag name="ORIGINALWIDTH" val="4.134615"/>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3.798092"/>
  <p:tag name="ORIGINALWIDTH" val="4.230769"/>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3.798092"/>
  <p:tag name="ORIGINALWIDTH" val="3.605784"/>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0.8173229"/>
  <p:tag name="ORIGINALWIDTH" val="0.8173229"/>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5.817323"/>
  <p:tag name="ORIGINALWIDTH" val="3.26923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272.216"/>
  <p:tag name="LATEXADDIN" val="\documentclass{article}&#10;\usepackage{amsmath}&#10;\pagestyle{empty}&#10;\begin{document}&#10;\begin{equation*}&#10;\mu_\text{ABL}&#10;\end{equation*}&#10;\end{document}"/>
  <p:tag name="IGUANATEXSIZE" val="20"/>
  <p:tag name="IGUANATEXCURSOR" val="111"/>
  <p:tag name="TRANSPARENCY" val="True"/>
  <p:tag name="LATEXENGINEID" val="0"/>
  <p:tag name="TEMPFOLDER" val="C:\Users\SugiyamaLab\t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0.3365536"/>
  <p:tag name="ORIGINALWIDTH" val="4.230769"/>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3.605784"/>
  <p:tag name="ORIGINALWIDTH" val="3.605784"/>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53.xml><?xml version="1.0" encoding="utf-8"?>
<p:tagLst xmlns:a="http://schemas.openxmlformats.org/drawingml/2006/main" xmlns:r="http://schemas.openxmlformats.org/officeDocument/2006/relationships" xmlns:p="http://schemas.openxmlformats.org/presentationml/2006/main">
  <p:tag name="ORIGINALHEIGHT" val="15.75"/>
  <p:tag name="ORIGINALWIDTH" val="54.54168"/>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54.xml><?xml version="1.0" encoding="utf-8"?>
<p:tagLst xmlns:a="http://schemas.openxmlformats.org/drawingml/2006/main" xmlns:r="http://schemas.openxmlformats.org/officeDocument/2006/relationships" xmlns:p="http://schemas.openxmlformats.org/presentationml/2006/main">
  <p:tag name="ORIGINALHEIGHT" val="15.75"/>
  <p:tag name="ORIGINALWIDTH" val="52.41669"/>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RIGINALHEIGHT" val="3.666667"/>
  <p:tag name="ORIGINALWIDTH" val="3.79168"/>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4.125013"/>
  <p:tag name="ORIGINALWIDTH" val="4.083333"/>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3.916667"/>
  <p:tag name="ORIGINALWIDTH" val="3.54168"/>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60.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7"/>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5.833333"/>
  <p:tag name="ORIGINALWIDTH" val="3.54168"/>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0.3333333"/>
  <p:tag name="ORIGINALWIDTH" val="4.458346"/>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6"/>
  <p:tag name="ORIGINALWIDTH" val="3.166667"/>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3.666667"/>
  <p:tag name="ORIGINALWIDTH" val="3.75"/>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70.xml><?xml version="1.0" encoding="utf-8"?>
<p:tagLst xmlns:a="http://schemas.openxmlformats.org/drawingml/2006/main" xmlns:r="http://schemas.openxmlformats.org/officeDocument/2006/relationships" xmlns:p="http://schemas.openxmlformats.org/presentationml/2006/main">
  <p:tag name="ORIGINALHEIGHT" val="2.625013"/>
  <p:tag name="ORIGINALWIDTH" val="3.166667"/>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4.083333"/>
  <p:tag name="ORIGINALWIDTH" val="1.208346"/>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4.083333"/>
  <p:tag name="ORIGINALWIDTH" val="1.25"/>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083333"/>
  <p:tag name="ORIGINALWIDTH" val="2.666667"/>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6"/>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5.833333"/>
  <p:tag name="ORIGINALWIDTH" val="3.5"/>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14.83333"/>
  <p:tag name="ORIGINALWIDTH" val="2.916667"/>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0.3333333"/>
  <p:tag name="ORIGINALWIDTH" val="4.5"/>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5.833333"/>
  <p:tag name="ORIGINALWIDTH" val="3.83333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6.98914"/>
  <p:tag name="LATEXADDIN" val="\documentclass{article}&#10;\usepackage{amsmath}&#10;\pagestyle{empty}&#10;\begin{document}&#10;\begin{equation*}&#10;U&#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2.583333"/>
  <p:tag name="ORIGINALWIDTH" val="3.291679"/>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7.74276"/>
  <p:tag name="LATEXADDIN" val="\documentclass{article}&#10;\usepackage{amsmath}&#10;\pagestyle{empty}&#10;\begin{document}&#10;\begin{equation*}&#10;g&#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gt;1 \Rightarrow \rm{G^{\prime\prime}}&gt;\rm{G^{\prime}}&#10;\end{equation*}&#10;\end{document}"/>
  <p:tag name="IGUANATEXSIZE" val="20"/>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lt;1 \Rightarrow \rm{G^{\prime\prime}}&lt;\rm{G^{\prime}}&#10;\end{equation*}&#10;\end{document}"/>
  <p:tag name="IGUANATEXSIZE" val="20"/>
  <p:tag name="IGUANATEXCURSOR" val="147"/>
  <p:tag name="TRANSPARENCY" val="True"/>
  <p:tag name="LATEXENGINEID" val="0"/>
  <p:tag name="TEMPFOLDER" val="C:\Users\SugiyamaLab\t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5.6843"/>
  <p:tag name="LATEXADDIN" val="\documentclass{article}&#10;\usepackage{amsmath}&#10;\pagestyle{empty}&#10;\begin{document}&#10;\begin{equation*}&#10;\tau_U/\tau_0 \approx 1&#10;\end{equation*}&#10;\end{document}"/>
  <p:tag name="IGUANATEXSIZE" val="20"/>
  <p:tag name="IGUANATEXCURSOR" val="113"/>
  <p:tag name="TRANSPARENCY" val="True"/>
  <p:tag name="LATEXENGINEID" val="0"/>
  <p:tag name="TEMPFOLDER" val="C:\Users\SugiyamaLab\t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98.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begin{equation*}&#10;n&#10;\end{equation*}&#10;\end{document}"/>
  <p:tag name="IGUANATEXSIZE" val="18"/>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5.7857"/>
  <p:tag name="ORIGINALWIDTH" val="414.0578"/>
  <p:tag name="LATEXADDIN" val="\documentclass{article}&#10;\usepackage{color}&#10;\usepackage{amsmath}&#10;\pagestyle{empty}&#10;\begin{document}&#10;\begin{equation*}&#10;\dot{\gamma}\sim \frac{U_\text{T}}{a}&#10;\end{equation*}&#10;\end{document}"/>
  <p:tag name="IGUANATEXSIZE" val="36"/>
  <p:tag name="IGUANATEXCURSOR" val="150"/>
  <p:tag name="TRANSPARENCY" val="True"/>
  <p:tag name="LATEXENGINEID" val="4"/>
  <p:tag name="TEMPFOLDER" val="C:\Users\SugiyamaLab\t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RIGINALHEIGHT" val="6.789782"/>
  <p:tag name="ORIGINALWIDTH" val="6.590909"/>
  <p:tag name="LATEXADDIN" val="\documentclass{article}&#10;\usepackage{color}&#10;\usepackage{amsmath}&#10;\pagestyle{empty}&#10;\begin{document}&#10;\begin{equation*}&#10;U&#10;\end{equation*}&#10;&#10;\end{document}"/>
  <p:tag name="IGUANATEXSIZE" val="44"/>
  <p:tag name="IGUANATEXCURSOR" val="133"/>
  <p:tag name="TRANSPARENCY" val="True"/>
  <p:tag name="FILENAME" val=""/>
  <p:tag name="LATEXENGINEID" val="4"/>
  <p:tag name="TEMPFOLDER" val="c:\temp\"/>
  <p:tag name="LATEXFORMHEIGHT" val="312"/>
  <p:tag name="LATEXFORMWIDTH" val="384"/>
  <p:tag name="LATEXFORMWRAP" val="True"/>
  <p:tag name="BITMAPVECTOR" val="1"/>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1.5421"/>
  <p:tag name="ORIGINALWIDTH" val="450.8129"/>
  <p:tag name="LATEXADDIN" val="\documentclass{article}&#10;\usepackage{color}&#10;\usepackage{amsmath}&#10;\pagestyle{empty}&#10;\begin{document}&#10;\begin{equation*}&#10;u \sim \frac{\Delta\overline{P}}{\rho{}_1 c}&#10;\end{equation*}&#10;\end{document}"/>
  <p:tag name="IGUANATEXSIZE" val="44"/>
  <p:tag name="IGUANATEXCURSOR" val="156"/>
  <p:tag name="TRANSPARENCY" val="True"/>
  <p:tag name="LATEXENGINEID" val="4"/>
  <p:tag name="TEMPFOLDER" val="C:\Users\SugiyamaLab\t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RIGINALHEIGHT" val="10.2778"/>
  <p:tag name="ORIGINALWIDTH" val="20.22224"/>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45"/>
  <p:tag name="IGUANATEXCURSOR" val="155"/>
  <p:tag name="TRANSPARENCY" val="True"/>
  <p:tag name="LATEXENGINEID" val="1"/>
  <p:tag name="TEMPFOLDER" val="C:\Users\SugiyamaLab\t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RIGINALHEIGHT" val="4.3466"/>
  <p:tag name="ORIGINALWIDTH" val="4.431818"/>
  <p:tag name="LATEXADDIN" val="\documentclass{article}&#10;\usepackage{color}&#10;\usepackage{amsmath}&#10;\pagestyle{empty}&#10;\begin{document}&#10;\begin{equation*}&#10;a&#10;\end{equation*}&#10;&#10;\end{document}"/>
  <p:tag name="IGUANATEXSIZE" val="44"/>
  <p:tag name="IGUANATEXCURSOR" val="118"/>
  <p:tag name="TRANSPARENCY" val="True"/>
  <p:tag name="FILENAME" val=""/>
  <p:tag name="LATEXENGINEID" val="4"/>
  <p:tag name="TEMPFOLDER" val="c:\temp\"/>
  <p:tag name="LATEXFORMHEIGHT" val="312"/>
  <p:tag name="LATEXFORMWIDTH" val="384"/>
  <p:tag name="LATEXFORMWRAP" val="True"/>
  <p:tag name="BITMAPVECTOR" val="1"/>
</p:tagLst>
</file>

<file path=ppt/tags/tag26.xml><?xml version="1.0" encoding="utf-8"?>
<p:tagLst xmlns:a="http://schemas.openxmlformats.org/drawingml/2006/main" xmlns:r="http://schemas.openxmlformats.org/officeDocument/2006/relationships" xmlns:p="http://schemas.openxmlformats.org/presentationml/2006/main">
  <p:tag name="OUTPUTDPI" val="600"/>
  <p:tag name="ORIGINALHEIGHT" val="162.0226"/>
  <p:tag name="ORIGINALWIDTH" val="481.5672"/>
  <p:tag name="LATEXADDIN" val="\documentclass{article}&#10;\usepackage{color}&#10;\usepackage{amsmath}&#10;\pagestyle{empty}&#10;\begin{document}&#10;\begin{equation*}&#10;\mu_\text{U} \sim k \left(\frac{U_\text{T}}{a}\right)^{n-1}&#10;\end{equation*}&#10;\end{document}"/>
  <p:tag name="IGUANATEXSIZE" val="28"/>
  <p:tag name="IGUANATEXCURSOR" val="160"/>
  <p:tag name="TRANSPARENCY" val="True"/>
  <p:tag name="LATEXENGINEID" val="4"/>
  <p:tag name="TEMPFOLDER" val="C:\Users\SugiyamaLab\t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7.2859"/>
  <p:tag name="ORIGINALWIDTH" val="969.1353"/>
  <p:tag name="LATEXADDIN" val="\documentclass{article}&#10;\usepackage{color}&#10;\usepackage{amsmath}&#10;\pagestyle{empty}&#10;\begin{document}&#10;\begin{equation*}&#10;\mu_\text{ABL} \sim k \left(\frac{u}{\delta}\right)^{n-1}&#10;\end{equation*}&#10;\end{document}"/>
  <p:tag name="IGUANATEXSIZE" val="24"/>
  <p:tag name="IGUANATEXCURSOR" val="126"/>
  <p:tag name="TRANSPARENCY" val="True"/>
  <p:tag name="LATEXENGINEID" val="4"/>
  <p:tag name="TEMPFOLDER" val="C:\Users\SugiyamaLab\t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6.083342"/>
  <p:tag name="ORIGINALWIDTH" val="4.083342"/>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2.027786"/>
  <p:tag name="ORIGINALWIDTH" val="5.472231"/>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32.11541"/>
  <p:tag name="ORIGINALWIDTH" val="9.903876"/>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2.750009"/>
  <p:tag name="ORIGINALWIDTH" val="2.5"/>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3333333"/>
  <p:tag name="ORIGINALWIDTH" val="3.86112"/>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5.472231"/>
  <p:tag name="ORIGINALWIDTH" val="3.055556"/>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UTPUTDPI" val="1500"/>
  <p:tag name="ORIGINALHEIGHT" val="141.0197"/>
  <p:tag name="ORIGINALWIDTH" val="77.26079"/>
  <p:tag name="LATEXADDIN" val="\documentclass{article}&#10;\usepackage{color}&#10;\usepackage{amsmath}&#10;\pagestyle{empty}&#10;\begin{document}&#10;&#10;$f$&#10;&#10;&#10;\end{document}"/>
  <p:tag name="IGUANATEXSIZE" val="24"/>
  <p:tag name="IGUANATEXCURSOR" val="102"/>
  <p:tag name="TRANSPARENCY" val="True"/>
  <p:tag name="FILENAME" val=""/>
  <p:tag name="LATEXENGINEID" val="4"/>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500"/>
  <p:tag name="ORIGINALHEIGHT" val="506.3206"/>
  <p:tag name="ORIGINALWIDTH" val="243.0339"/>
  <p:tag name="LATEXADDIN" val="\documentclass{article}&#10;\usepackage{color}&#10;\usepackage{amsmath}&#10;\pagestyle{empty}&#10;\begin{document}&#10;$\Delta\bar{P}$&#10;&#10;$\rho_1$&#10;&#10;$c$&#10;&#10;&#10;\end{document}"/>
  <p:tag name="IGUANATEXSIZE" val="24"/>
  <p:tag name="IGUANATEXCURSOR" val="123"/>
  <p:tag name="TRANSPARENCY" val="True"/>
  <p:tag name="LATEXENGINEID" val="4"/>
  <p:tag name="TEMPFOLDER" val="C:\Users\SugiyamaLab\t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RIGINALHEIGHT" val="8.75"/>
  <p:tag name="ORIGINALWIDTH" val="10.9896"/>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Lst>
</file>

<file path=ppt/tags/tag36.xml><?xml version="1.0" encoding="utf-8"?>
<p:tagLst xmlns:a="http://schemas.openxmlformats.org/drawingml/2006/main" xmlns:r="http://schemas.openxmlformats.org/officeDocument/2006/relationships" xmlns:p="http://schemas.openxmlformats.org/presentationml/2006/main">
  <p:tag name="OUTPUTDPI" val="600"/>
  <p:tag name="ORIGINALHEIGHT" val="69.75977"/>
  <p:tag name="ORIGINALWIDTH" val="366.8012"/>
  <p:tag name="LATEXADDIN" val="\documentclass{article}&#10;\usepackage{color}&#10;\usepackage{amsmath}&#10;\pagestyle{empty}&#10;\begin{document}&#10;\begin{equation*}&#10;D\sim\left(\Delta\rho\right)a^3g&#10;\end{equation*}&#10;\end{document}"/>
  <p:tag name="IGUANATEXSIZE" val="32"/>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408.8071"/>
  <p:tag name="LATEXADDIN" val="\documentclass{article}&#10;\usepackage{color}&#10;\usepackage{amsmath}&#10;\pagestyle{empty}&#10;\begin{document}&#10;\begin{equation*}&#10;DU_\text{T}\sim\int_V\overline{\epsilon}dV&#10;\end{equation*}&#10;\end{document}"/>
  <p:tag name="IGUANATEXSIZE" val="30"/>
  <p:tag name="IGUANATEXCURSOR" val="128"/>
  <p:tag name="TRANSPARENCY" val="True"/>
  <p:tag name="LATEXENGINEID" val="4"/>
  <p:tag name="TEMPFOLDER" val="C:\Users\SugiyamaLab\t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600"/>
  <p:tag name="ORIGINALHEIGHT" val="128.2679"/>
  <p:tag name="ORIGINALWIDTH" val="186.026"/>
  <p:tag name="LATEXADDIN" val="\documentclass{article}&#10;\usepackage{color}&#10;\usepackage{amsmath}&#10;\pagestyle{empty}&#10;\begin{document}&#10;\begin{equation*}&#10;\overline{\sigma}\sim\frac{D}{r^2}&#10;\end{equation*}&#10;\end{document}"/>
  <p:tag name="IGUANATEXSIZE" val="32"/>
  <p:tag name="IGUANATEXCURSOR" val="150"/>
  <p:tag name="TRANSPARENCY" val="True"/>
  <p:tag name="LATEXENGINEID" val="4"/>
  <p:tag name="TEMPFOLDER" val="C:\Users\SugiyamaLab\t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600"/>
  <p:tag name="ORIGINALHEIGHT" val="150.771"/>
  <p:tag name="ORIGINALWIDTH" val="181.5254"/>
  <p:tag name="LATEXADDIN" val="\documentclass{article}&#10;\usepackage{color}&#10;\usepackage{amsmath}&#10;\pagestyle{empty}&#10;\begin{document}&#10;\begin{equation*}&#10;\overline{\epsilon}\sim\frac{\overline{\sigma}^2}{\mu}&#10;\end{equation*}&#10;\end{document}"/>
  <p:tag name="IGUANATEXSIZE" val="32"/>
  <p:tag name="IGUANATEXCURSOR" val="135"/>
  <p:tag name="TRANSPARENCY" val="True"/>
  <p:tag name="LATEXENGINEID" val="4"/>
  <p:tag name="TEMPFOLDER" val="C:\Users\SugiyamaLab\t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RIGINALHEIGHT" val="5.192308"/>
  <p:tag name="ORIGINALWIDTH" val="4.855784"/>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UTPUTDPI" val="600"/>
  <p:tag name="ORIGINALHEIGHT" val="141.0197"/>
  <p:tag name="ORIGINALWIDTH" val="345.0482"/>
  <p:tag name="LATEXADDIN" val="\documentclass{article}&#10;\usepackage{color}&#10;\usepackage{amsmath}&#10;\pagestyle{empty}&#10;\begin{document}&#10;\begin{equation*}&#10;U_\text{OFF}\sim\frac{D}{\mu_\text{U}a}&#10;\end{equation*}&#10;\end{document}"/>
  <p:tag name="IGUANATEXSIZE" val="30"/>
  <p:tag name="IGUANATEXCURSOR" val="154"/>
  <p:tag name="TRANSPARENCY" val="True"/>
  <p:tag name="LATEXENGINEID" val="4"/>
  <p:tag name="TEMPFOLDER" val="C:\Users\SugiyamaLab\t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RIGINALHEIGHT" val="19.23614"/>
  <p:tag name="ORIGINALWIDTH" val="52.01389"/>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Lst>
</file>

<file path=ppt/tags/tag42.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437.311"/>
  <p:tag name="LATEXADDIN" val="\documentclass{article}&#10;\usepackage{color}&#10;\usepackage{amsmath}&#10;\pagestyle{empty}&#10;\begin{document}&#10;\begin{equation*}&#10;\frac{U_\text{ON}}{U_\text{OFF}}\sim\frac{\mu_\text{U}}{\mu_\text{ABL}}\frac{\delta}{a}&#10;\end{equation*}&#10;\end{document}"/>
  <p:tag name="IGUANATEXSIZE" val="30"/>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547.5764"/>
  <p:tag name="LATEXADDIN" val="\documentclass{article}&#10;\usepackage{color}&#10;\usepackage{amsmath}&#10;\pagestyle{empty}&#10;\begin{document}&#10;\begin{equation*}&#10;\sim \frac{D\delta}{\mu_{\rm{ABL}}a^2}&#10;\end{equation*}&#10;\end{document}"/>
  <p:tag name="IGUANATEXSIZE" val="35"/>
  <p:tag name="IGUANATEXCURSOR" val="151"/>
  <p:tag name="TRANSPARENCY" val="True"/>
  <p:tag name="LATEXENGINEID" val="4"/>
  <p:tag name="TEMPFOLDER" val="C:\Users\HidetoNiwa\t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353.189"/>
  <p:tag name="LATEXADDIN" val="\documentclass{article}&#10;\usepackage{color}&#10;\usepackage{amsmath}&#10;\pagestyle{empty}&#10;\begin{document}&#10;\begin{equation*}&#10;\left(\mu_{\rm{ABL}}&lt;&lt;\mu_{\rm{OFF}},\delta&lt;&lt;a\right)&#10;\end{equation*}&#10;\end{document}"/>
  <p:tag name="IGUANATEXSIZE" val="35"/>
  <p:tag name="IGUANATEXCURSOR" val="152"/>
  <p:tag name="TRANSPARENCY" val="True"/>
  <p:tag name="LATEXENGINEID" val="4"/>
  <p:tag name="TEMPFOLDER" val="C:\Users\HidetoNiwa\t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600"/>
  <p:tag name="ORIGINALHEIGHT" val="159.0222"/>
  <p:tag name="ORIGINALWIDTH" val="1150.661"/>
  <p:tag name="LATEXADDIN" val="\documentclass{article}&#10;\usepackage{color}&#10;\usepackage{amsmath}&#10;\pagestyle{empty}&#10;\begin{document}&#10;\begin{equation*}&#10;U_\text{ON}-U_\text{OFF}\sim D\int_{a}^{a+\delta}\left(\frac{1}{\mu_\text{ABL}}-\frac{1}{\mu_\text{U}}\right)\frac{dr}{r^2}&#10;\end{equation*}&#10;\end{document}"/>
  <p:tag name="IGUANATEXSIZE" val="30"/>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RIGINALHEIGHT" val="5.798624"/>
  <p:tag name="ORIGINALWIDTH" val="5.347223"/>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1.909734"/>
  <p:tag name="ORIGINALWIDTH" val="5.138889"/>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5.625001"/>
  <p:tag name="ORIGINALWIDTH" val="5.902778"/>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18.29863"/>
  <p:tag name="ORIGINALWIDTH" val="6.875"/>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3.413477"/>
  <p:tag name="ORIGINALWIDTH" val="0.9134767"/>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2.604178"/>
  <p:tag name="ORIGINALWIDTH" val="5.312511"/>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2.604178"/>
  <p:tag name="ORIGINALWIDTH" val="2.743067"/>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5.798624"/>
  <p:tag name="ORIGINALWIDTH" val="3.680556"/>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3.71529"/>
  <p:tag name="ORIGINALWIDTH" val="3.125"/>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0.312511"/>
  <p:tag name="ORIGINALWIDTH" val="11.80556"/>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5.416668"/>
  <p:tag name="ORIGINALWIDTH" val="4.166667"/>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3.71529"/>
  <p:tag name="ORIGINALWIDTH" val="3.159733"/>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3.819446"/>
  <p:tag name="ORIGINALWIDTH" val="2.395844"/>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718766"/>
  <p:tag name="ORIGINALWIDTH" val="6.302099"/>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6.145833"/>
  <p:tag name="ORIGINALWIDTH" val="4.010433"/>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5.576923"/>
  <p:tag name="ORIGINALWIDTH" val="4.038462"/>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59.4301"/>
  <p:tag name="LATEXADDIN" val="\documentclass{article}&#10;\usepackage{amsmath}&#10;\pagestyle{empty}&#10;\begin{document}&#10;\begin{equation*}&#10;U_\text{US}/U_\text{OFF}&#10;\end{equation*}&#10;\end{document}"/>
  <p:tag name="IGUANATEXSIZE" val="24"/>
  <p:tag name="IGUANATEXCURSOR" val="107"/>
  <p:tag name="TRANSPARENCY" val="True"/>
  <p:tag name="LATEXENGINEID" val="0"/>
  <p:tag name="TEMPFOLDER" val="C:\Users\SugiyamaLab\t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9.6888"/>
  <p:tag name="LATEXADDIN" val="\documentclass{article}&#10;\usepackage{amsmath}&#10;\pagestyle{empty}&#10;\begin{document}&#10;\begin{equation*}&#10;\mu_\text{U}/\mu_\text{ABL}&#10;\end{equation*}&#10;\end{document}"/>
  <p:tag name="IGUANATEXSIZE" val="24"/>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18"/>
  <p:tag name="IGUANATEXCURSOR" val="82"/>
  <p:tag name="TRANSPARENCY" val="True"/>
  <p:tag name="LATEXENGINEID" val="0"/>
  <p:tag name="TEMPFOLDER" val="C:\Users\SugiyamaLab\t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6.73788"/>
  <p:tag name="LATEXADDIN" val="\documentclass{article}&#10;\usepackage{amsmath}&#10;\pagestyle{empty}&#10;\begin{document}&#10;\begin{equation*}&#10;\tau_\text{0}&#10;\end{equation*}&#10;\end{document}"/>
  <p:tag name="IGUANATEXSIZE" val="20"/>
  <p:tag name="IGUANATEXCURSOR" val="110"/>
  <p:tag name="TRANSPARENCY" val="True"/>
  <p:tag name="LATEXENGINEID" val="0"/>
  <p:tag name="TEMPFOLDER" val="C:\Users\SugiyamaLab\t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99441"/>
  <p:tag name="LATEXADDIN" val="\documentclass{article}&#10;\usepackage{amsmath}&#10;\pagestyle{empty}&#10;\begin{document}&#10;\begin{equation*}&#10;\{&#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288"/>
  <p:tag name="TRANSPARENCY" val="True"/>
  <p:tag name="LATEXENGINEID" val="0"/>
  <p:tag name="TEMPFOLDER" val="C:\Users\SugiyamaLab\t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288"/>
  <p:tag name="TRANSPARENCY" val="True"/>
  <p:tag name="LATEXENGINEID" val="0"/>
  <p:tag name="TEMPFOLDER" val="C:\Users\SugiyamaLab\t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825.6468"/>
  <p:tag name="LATEXADDIN" val="\documentclass{article}&#10;\usepackage{amsmath}&#10;\pagestyle{empty}&#10;\begin{document}&#10;\begin{equation*}&#10;\frac{U_\text{on}}{U_\text{off}} \sim \left(\Delta\rho{}\right)^{\frac{n-1}{n}}&#10;\end{equation*}&#10;\end{document}"/>
  <p:tag name="IGUANATEXSIZE" val="28"/>
  <p:tag name="IGUANATEXCURSOR" val="177"/>
  <p:tag name="TRANSPARENCY" val="True"/>
  <p:tag name="LATEXENGINEID" val="0"/>
  <p:tag name="TEMPFOLDER" val="C:\Users\SugiyamaLab\t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RIGINALHEIGHT" val="3.461539"/>
  <p:tag name="ORIGINALWIDTH" val="0.9615385"/>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300.712"/>
  <p:tag name="LATEXADDIN" val="\documentclass{article}&#10;\usepackage{amsmath}&#10;\pagestyle{empty}&#10;\begin{document}&#10;\begin{equation*}&#10;\frac{U_\text{on}}{U_\text{off}} \sim \left(\frac{\Delta\rho{}g}{3}\right)^{\frac{n-1}{n}}\cdot\frac{2-n}{n}\cdot\frac{\delta}{\mu_{ABL}}\cdot\left(\frac{k}{a}\right)^{\frac{1}{n}}&#10;\end{equation*}&#10;\end{document}"/>
  <p:tag name="IGUANATEXSIZE" val="19"/>
  <p:tag name="IGUANATEXCURSOR" val="278"/>
  <p:tag name="TRANSPARENCY" val="True"/>
  <p:tag name="LATEXENGINEID" val="0"/>
  <p:tag name="TEMPFOLDER" val="C:\Users\SugiyamaLab\t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777.8586"/>
  <p:tag name="LATEXADDIN" val="\documentclass{article}&#10;\usepackage{color}&#10;\usepackage{amsmath}&#10;\pagestyle{empty}&#10;\begin{document}&#10;\begin{equation*}&#10;\frac{U_\text{on}}{U_\text{off}}\sim\frac{\mu_\text{U}}{\mu_\text{ABL}}\frac{\delta}{a}&#10;\end{equation*}&#10;\end{document}"/>
  <p:tag name="IGUANATEXSIZE" val="18"/>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24.7953"/>
  <p:tag name="ORIGINALWIDTH" val="1062.148"/>
  <p:tag name="LATEXADDIN" val="\documentclass{article}&#10;\usepackage{color}&#10;\usepackage{amsmath}&#10;\pagestyle{empty}&#10;\begin{document}&#10;\begin{equation*}&#10;\mu_\text{U} \sim k \left(\frac{U_\text{off}}{a}\right)^{n-1},&#10;\end{equation*}&#10;\end{document}"/>
  <p:tag name="IGUANATEXSIZE" val="18"/>
  <p:tag name="IGUANATEXCURSOR" val="179"/>
  <p:tag name="TRANSPARENCY" val="True"/>
  <p:tag name="LATEXENGINEID" val="4"/>
  <p:tag name="TEMPFOLDER" val="C:\Users\SugiyamaLab\t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2.0477"/>
  <p:tag name="ORIGINALWIDTH" val="1476.206"/>
  <p:tag name="LATEXADDIN" val="\documentclass{article}&#10;\usepackage{color}&#10;\usepackage{amsmath}&#10;\pagestyle{empty}&#10;\begin{document}&#10;\begin{equation*}&#10;U_\text{off} \sim \left(\frac{\Delta \rho g}{3k}\right)^{\frac{1}{n}}\frac{n}{2-n}a^{\frac{n+1}{n}}&#10;\end{equation*}&#10;\end{document}"/>
  <p:tag name="IGUANATEXSIZE" val="18"/>
  <p:tag name="IGUANATEXCURSOR" val="130"/>
  <p:tag name="TRANSPARENCY" val="True"/>
  <p:tag name="LATEXENGINEID" val="4"/>
  <p:tag name="TEMPFOLDER" val="C:\Users\SugiyamaLab\t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300.712"/>
  <p:tag name="LATEXADDIN" val="\documentclass{article}&#10;\usepackage{amsmath}&#10;\pagestyle{empty}&#10;\begin{document}&#10;\begin{equation*}&#10;\frac{U_\text{on}}{U_\text{off}} \sim \left(\frac{\Delta\rho{}g}{3}\right)^{\frac{n-1}{n}}\cdot\frac{2-n}{n}\cdot\frac{\delta}{\mu_{ABL}}\cdot\left(\frac{k}{a}\right)^{\frac{1}{n}}&#10;\end{equation*}&#10;\end{document}"/>
  <p:tag name="IGUANATEXSIZE" val="19"/>
  <p:tag name="IGUANATEXCURSOR" val="278"/>
  <p:tag name="TRANSPARENCY" val="True"/>
  <p:tag name="LATEXENGINEID" val="0"/>
  <p:tag name="TEMPFOLDER" val="C:\Users\SugiyamaLab\t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389.3043"/>
  <p:tag name="LATEXADDIN" val="\documentclass{article}&#10;\usepackage{color}&#10;\usepackage{amsmath}&#10;\pagestyle{empty}&#10;\begin{document}&#10;\begin{equation*}&#10;\frac{U_\text{on}}{U_\text{off}}\sim\frac{\mu_\text{U}}{\mu_\text{ABL}}\frac{\delta}{a}&#10;\end{equation*}&#10;\end{document}"/>
  <p:tag name="IGUANATEXSIZE" val="25"/>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389.3043"/>
  <p:tag name="LATEXADDIN" val="\documentclass{article}&#10;\usepackage{color}&#10;\usepackage{amsmath}&#10;\pagestyle{empty}&#10;\begin{document}&#10;\begin{equation*}&#10;\frac{U_\text{on}}{U_\text{off}}\sim\frac{\mu_\text{U}}{\mu_\text{ABL}}\frac{\delta}{a}&#10;\end{equation*}&#10;\end{document}"/>
  <p:tag name="IGUANATEXSIZE" val="25"/>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RIGINALHEIGHT" val="22.39585"/>
  <p:tag name="ORIGINALWIDTH" val="87.98611"/>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Lst>
</file>

<file path=ppt/tags/tag78.xml><?xml version="1.0" encoding="utf-8"?>
<p:tagLst xmlns:a="http://schemas.openxmlformats.org/drawingml/2006/main" xmlns:r="http://schemas.openxmlformats.org/officeDocument/2006/relationships" xmlns:p="http://schemas.openxmlformats.org/presentationml/2006/main">
  <p:tag name="ORIGINALHEIGHT" val="21.04167"/>
  <p:tag name="ORIGINALWIDTH" val="59.1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Lst>
</file>

<file path=ppt/tags/tag79.xml><?xml version="1.0" encoding="utf-8"?>
<p:tagLst xmlns:a="http://schemas.openxmlformats.org/drawingml/2006/main" xmlns:r="http://schemas.openxmlformats.org/officeDocument/2006/relationships" xmlns:p="http://schemas.openxmlformats.org/presentationml/2006/main">
  <p:tag name="ORIGINALHEIGHT" val="18.36807"/>
  <p:tag name="ORIGINALWIDTH" val="69.23615"/>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Lst>
</file>

<file path=ppt/tags/tag8.xml><?xml version="1.0" encoding="utf-8"?>
<p:tagLst xmlns:a="http://schemas.openxmlformats.org/drawingml/2006/main" xmlns:r="http://schemas.openxmlformats.org/officeDocument/2006/relationships" xmlns:p="http://schemas.openxmlformats.org/presentationml/2006/main">
  <p:tag name="ORIGINALHEIGHT" val="0.8173229"/>
  <p:tag name="ORIGINALWIDTH" val="1.009631"/>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7.2985"/>
  <p:tag name="ORIGINALWIDTH" val="2027.533"/>
  <p:tag name="LATEXADDIN" val="\documentclass{article}&#10;\usepackage{color}&#10;\usepackage{amsmath}&#10;\pagestyle{empty}&#10;\begin{document}&#10;\begin{equation*}&#10;\sim \left(\frac{\Delta\rho g}{3}\right)^{\frac{n-1}{n}}\cdot \frac{2-n}{n}\cdot \frac{\delta}{\mu_{\rm{ABL}}}\cdot \left(\frac{k}{a}\right)^{\frac{1}{n}}&#10;\end{equation*}&#10;\end{document}"/>
  <p:tag name="IGUANATEXSIZE" val="36"/>
  <p:tag name="IGUANATEXCURSOR" val="272"/>
  <p:tag name="TRANSPARENCY" val="True"/>
  <p:tag name="LATEXENGINEID" val="4"/>
  <p:tag name="TEMPFOLDER" val="C:\Users\SugiyamaLab\t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RIGINALHEIGHT" val="5.659735"/>
  <p:tag name="ORIGINALWIDTH" val="5.277779"/>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4.062512"/>
  <p:tag name="ORIGINALWIDTH" val="4.062511"/>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3.819446"/>
  <p:tag name="ORIGINALWIDTH" val="4.756956"/>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0.3472223"/>
  <p:tag name="ORIGINALWIDTH" val="19.72223"/>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5.694446"/>
  <p:tag name="ORIGINALWIDTH" val="5.277779"/>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4.062512"/>
  <p:tag name="ORIGINALWIDTH" val="4.027779"/>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3.819446"/>
  <p:tag name="ORIGINALWIDTH" val="4.027779"/>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9"/>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5.192308"/>
  <p:tag name="ORIGINALWIDTH" val="4.711539"/>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5.347224"/>
  <p:tag name="ORIGINALWIDTH" val="2.5"/>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1.875001"/>
  <p:tag name="ORIGINALWIDTH" val="5.069445"/>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3.923623"/>
  <p:tag name="ORIGINALWIDTH" val="3.958334"/>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0.3472223"/>
  <p:tag name="ORIGINALWIDTH" val="18.5764"/>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3.993068"/>
  <p:tag name="ORIGINALWIDTH" val="3.993067"/>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3.819446"/>
  <p:tag name="ORIGINALWIDTH" val="3.472223"/>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5.833335"/>
  <p:tag name="ORIGINALWIDTH" val="3.125"/>
  <p:tag name="EMFCHILD" val="True"/>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Times New Roman"/>
        <a:ea typeface="メイリオ"/>
        <a:cs typeface=""/>
      </a:majorFont>
      <a:minorFont>
        <a:latin typeface="Times New Roman"/>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18231</TotalTime>
  <Words>3199</Words>
  <Application>Microsoft Office PowerPoint</Application>
  <PresentationFormat>ワイド画面</PresentationFormat>
  <Paragraphs>562</Paragraphs>
  <Slides>55</Slides>
  <Notes>13</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メイリオ</vt:lpstr>
      <vt:lpstr>游ゴシック</vt:lpstr>
      <vt:lpstr>Arial</vt:lpstr>
      <vt:lpstr>Cambria Math</vt:lpstr>
      <vt:lpstr>Times New Roman</vt:lpstr>
      <vt:lpstr>Office テーマ</vt:lpstr>
      <vt:lpstr>超音波照射された 擬塑性流体中の落下球実験</vt:lpstr>
      <vt:lpstr>研究背景 ー 擬塑性流体とは？</vt:lpstr>
      <vt:lpstr>先行研究 - 擬塑性流体中の分散体/圧力振動</vt:lpstr>
      <vt:lpstr>落下球/超音波照射によるせん断の誘起</vt:lpstr>
      <vt:lpstr>超音波照射による落下球高速化</vt:lpstr>
      <vt:lpstr>代表速度・代表長さ・代表粘度</vt:lpstr>
      <vt:lpstr>粘度と高速化の関係</vt:lpstr>
      <vt:lpstr>音響境界層と高速化の関係性</vt:lpstr>
      <vt:lpstr>実験方法 / 解析方法</vt:lpstr>
      <vt:lpstr>実験結果 ー 圧力場計測</vt:lpstr>
      <vt:lpstr>実験結果 ー 粘度計測</vt:lpstr>
      <vt:lpstr>流体物性 ー 弾性計測</vt:lpstr>
      <vt:lpstr>流体物性 ー 弾性計測</vt:lpstr>
      <vt:lpstr>球密度による高速化への影響</vt:lpstr>
      <vt:lpstr>溶液濃度による高速化への影響</vt:lpstr>
      <vt:lpstr>球径による高速化への影響</vt:lpstr>
      <vt:lpstr>粘度比と高速化度合の関係</vt:lpstr>
      <vt:lpstr>PowerPoint プレゼンテーション</vt:lpstr>
      <vt:lpstr>結言</vt:lpstr>
      <vt:lpstr>補足スライド</vt:lpstr>
      <vt:lpstr>実験手法の変化</vt:lpstr>
      <vt:lpstr>先行研究の再現性</vt:lpstr>
      <vt:lpstr>初速あり（高さ 5mmより落下）</vt:lpstr>
      <vt:lpstr>実験結果 – 密度変化（PAA 1wt.%）</vt:lpstr>
      <vt:lpstr>落下球密度と高速化の関係</vt:lpstr>
      <vt:lpstr>速度比と粘度比の関係</vt:lpstr>
      <vt:lpstr>速度比と粘度比の関係</vt:lpstr>
      <vt:lpstr>速度比と密度の関係</vt:lpstr>
      <vt:lpstr>粘弾性による影響（先行研究）</vt:lpstr>
      <vt:lpstr>粘弾性による影響（先行研究）</vt:lpstr>
      <vt:lpstr>貯蔵弾性率/損失弾性率　計測手法</vt:lpstr>
      <vt:lpstr>粘弾性計測（再現性確認）</vt:lpstr>
      <vt:lpstr>粘弾性と濃度の関係性</vt:lpstr>
      <vt:lpstr>粘弾性と濃度の関係性</vt:lpstr>
      <vt:lpstr>速度比と応力比の関係</vt:lpstr>
      <vt:lpstr>高速化と球径の関係（先行研究）</vt:lpstr>
      <vt:lpstr>PAA溶液濃度とτ0の関係性</vt:lpstr>
      <vt:lpstr>ナイロン 0.05wt.%</vt:lpstr>
      <vt:lpstr>アルミニウム 0.2wt.%</vt:lpstr>
      <vt:lpstr>アルミニウム0.5wt.%</vt:lpstr>
      <vt:lpstr>ステンレス0.5wt.%</vt:lpstr>
      <vt:lpstr>真鍮0.5wt.%</vt:lpstr>
      <vt:lpstr>ステンレス1.3wt.%</vt:lpstr>
      <vt:lpstr>実験結果 ー 粘度計測（PAA 1wt.%）</vt:lpstr>
      <vt:lpstr>濃度変化 ー 粘度（after 3days）</vt:lpstr>
      <vt:lpstr>濃度変化 ー 粘度（after 1weeks）</vt:lpstr>
      <vt:lpstr>濃度変化 ー 粘度（3days vs 1weeks）</vt:lpstr>
      <vt:lpstr>濃度変化（after 3days）</vt:lpstr>
      <vt:lpstr>濃度変化（after 3days）</vt:lpstr>
      <vt:lpstr>濃度変化（after 1week）</vt:lpstr>
      <vt:lpstr>濃度変化（after 1week）</vt:lpstr>
      <vt:lpstr>濃度変化（3days vs 1weeks  US off）</vt:lpstr>
      <vt:lpstr>濃度変化（3days vs 1weeks  US on）</vt:lpstr>
      <vt:lpstr>先行研究 ー 球径変化</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擬塑性流体中を落下する</dc:title>
  <dc:creator>英人 丹羽</dc:creator>
  <cp:lastModifiedBy>丹羽　英人</cp:lastModifiedBy>
  <cp:revision>220</cp:revision>
  <cp:lastPrinted>2021-12-06T06:21:43Z</cp:lastPrinted>
  <dcterms:created xsi:type="dcterms:W3CDTF">2021-09-27T04:44:36Z</dcterms:created>
  <dcterms:modified xsi:type="dcterms:W3CDTF">2022-02-08T18:40:38Z</dcterms:modified>
</cp:coreProperties>
</file>